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2"/>
  </p:notesMasterIdLst>
  <p:sldIdLst>
    <p:sldId id="256" r:id="rId2"/>
    <p:sldId id="277" r:id="rId3"/>
    <p:sldId id="257" r:id="rId4"/>
    <p:sldId id="278" r:id="rId5"/>
    <p:sldId id="258" r:id="rId6"/>
    <p:sldId id="276" r:id="rId7"/>
    <p:sldId id="259" r:id="rId8"/>
    <p:sldId id="279" r:id="rId9"/>
    <p:sldId id="280" r:id="rId10"/>
    <p:sldId id="281" r:id="rId11"/>
    <p:sldId id="282" r:id="rId12"/>
    <p:sldId id="283" r:id="rId13"/>
    <p:sldId id="284" r:id="rId14"/>
    <p:sldId id="285" r:id="rId15"/>
    <p:sldId id="286" r:id="rId16"/>
    <p:sldId id="287" r:id="rId17"/>
    <p:sldId id="288" r:id="rId18"/>
    <p:sldId id="289" r:id="rId19"/>
    <p:sldId id="290" r:id="rId20"/>
    <p:sldId id="291" r:id="rId21"/>
    <p:sldId id="292" r:id="rId22"/>
    <p:sldId id="293" r:id="rId23"/>
    <p:sldId id="295" r:id="rId24"/>
    <p:sldId id="301" r:id="rId25"/>
    <p:sldId id="302" r:id="rId26"/>
    <p:sldId id="303" r:id="rId27"/>
    <p:sldId id="297" r:id="rId28"/>
    <p:sldId id="304" r:id="rId29"/>
    <p:sldId id="299" r:id="rId30"/>
    <p:sldId id="305"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00"/>
    <a:srgbClr val="0033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95" d="100"/>
          <a:sy n="95" d="100"/>
        </p:scale>
        <p:origin x="-44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9ED4C7E-14AF-49F9-9F28-7A3866CA08B5}" type="datetimeFigureOut">
              <a:rPr lang="en-US" smtClean="0"/>
              <a:pPr/>
              <a:t>12/22/2010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218BA52-D16C-40C1-9FEF-CFD574CF9C6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96462704-B641-46C8-B62D-066220D004FB}" type="slidenum">
              <a:rPr lang="en-US"/>
              <a:pPr/>
              <a:t>22</a:t>
            </a:fld>
            <a:endParaRPr lang="en-US"/>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F6D2CEC2-9375-4718-A0EF-8007CC37AB58}" type="slidenum">
              <a:rPr lang="en-US"/>
              <a:pPr/>
              <a:t>23</a:t>
            </a:fld>
            <a:endParaRPr lang="en-US"/>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22CF69E2-930B-411D-9FA5-E4CD558331F7}" type="slidenum">
              <a:rPr lang="en-US"/>
              <a:pPr/>
              <a:t>27</a:t>
            </a:fld>
            <a:endParaRPr lang="en-US"/>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047FFC4C-F049-4B0B-9147-535AD4779671}" type="slidenum">
              <a:rPr lang="en-US"/>
              <a:pPr/>
              <a:t>29</a:t>
            </a:fld>
            <a:endParaRPr lang="en-US"/>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630543CE-AEDE-4997-80ED-52C3EE6FA8C6}" type="datetimeFigureOut">
              <a:rPr lang="en-US" smtClean="0"/>
              <a:pPr/>
              <a:t>12/22/2010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7B4998F1-D4D0-49F2-B2F7-3306C2C42282}"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30543CE-AEDE-4997-80ED-52C3EE6FA8C6}" type="datetimeFigureOut">
              <a:rPr lang="en-US" smtClean="0"/>
              <a:pPr/>
              <a:t>12/22/2010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4998F1-D4D0-49F2-B2F7-3306C2C4228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30543CE-AEDE-4997-80ED-52C3EE6FA8C6}" type="datetimeFigureOut">
              <a:rPr lang="en-US" smtClean="0"/>
              <a:pPr/>
              <a:t>12/22/2010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4998F1-D4D0-49F2-B2F7-3306C2C42282}"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685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219200"/>
            <a:ext cx="3810000" cy="5105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19200"/>
            <a:ext cx="3810000" cy="5105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ftr" sz="quarter" idx="10"/>
          </p:nvPr>
        </p:nvSpPr>
        <p:spPr>
          <a:ln/>
        </p:spPr>
        <p:txBody>
          <a:bodyPr/>
          <a:lstStyle>
            <a:lvl1pPr>
              <a:defRPr/>
            </a:lvl1pPr>
          </a:lstStyle>
          <a:p>
            <a:pPr>
              <a:defRPr/>
            </a:pPr>
            <a:r>
              <a:rPr lang="en-US"/>
              <a:t>© 2007 Prentice Hall Inc. All rights reserved.</a:t>
            </a:r>
          </a:p>
        </p:txBody>
      </p:sp>
    </p:spTree>
  </p:cSld>
  <p:clrMapOvr>
    <a:masterClrMapping/>
  </p:clrMapOvr>
  <p:transition spd="med">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30543CE-AEDE-4997-80ED-52C3EE6FA8C6}" type="datetimeFigureOut">
              <a:rPr lang="en-US" smtClean="0"/>
              <a:pPr/>
              <a:t>12/22/2010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4998F1-D4D0-49F2-B2F7-3306C2C42282}"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30543CE-AEDE-4997-80ED-52C3EE6FA8C6}" type="datetimeFigureOut">
              <a:rPr lang="en-US" smtClean="0"/>
              <a:pPr/>
              <a:t>12/22/2010</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7B4998F1-D4D0-49F2-B2F7-3306C2C4228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30543CE-AEDE-4997-80ED-52C3EE6FA8C6}" type="datetimeFigureOut">
              <a:rPr lang="en-US" smtClean="0"/>
              <a:pPr/>
              <a:t>12/22/2010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4998F1-D4D0-49F2-B2F7-3306C2C42282}"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630543CE-AEDE-4997-80ED-52C3EE6FA8C6}" type="datetimeFigureOut">
              <a:rPr lang="en-US" smtClean="0"/>
              <a:pPr/>
              <a:t>12/22/2010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4998F1-D4D0-49F2-B2F7-3306C2C42282}"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30543CE-AEDE-4997-80ED-52C3EE6FA8C6}" type="datetimeFigureOut">
              <a:rPr lang="en-US" smtClean="0"/>
              <a:pPr/>
              <a:t>12/22/2010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4998F1-D4D0-49F2-B2F7-3306C2C4228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0543CE-AEDE-4997-80ED-52C3EE6FA8C6}" type="datetimeFigureOut">
              <a:rPr lang="en-US" smtClean="0"/>
              <a:pPr/>
              <a:t>12/22/2010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4998F1-D4D0-49F2-B2F7-3306C2C4228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30543CE-AEDE-4997-80ED-52C3EE6FA8C6}" type="datetimeFigureOut">
              <a:rPr lang="en-US" smtClean="0"/>
              <a:pPr/>
              <a:t>12/22/2010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4998F1-D4D0-49F2-B2F7-3306C2C42282}"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30543CE-AEDE-4997-80ED-52C3EE6FA8C6}" type="datetimeFigureOut">
              <a:rPr lang="en-US" smtClean="0"/>
              <a:pPr/>
              <a:t>12/22/2010</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7B4998F1-D4D0-49F2-B2F7-3306C2C42282}"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630543CE-AEDE-4997-80ED-52C3EE6FA8C6}" type="datetimeFigureOut">
              <a:rPr lang="en-US" smtClean="0"/>
              <a:pPr/>
              <a:t>12/22/2010</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7B4998F1-D4D0-49F2-B2F7-3306C2C4228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sz="4000" dirty="0" smtClean="0">
                <a:solidFill>
                  <a:schemeClr val="tx2">
                    <a:lumMod val="50000"/>
                    <a:lumOff val="50000"/>
                  </a:schemeClr>
                </a:solidFill>
              </a:rPr>
              <a:t>PERCEPTION</a:t>
            </a:r>
            <a:endParaRPr lang="en-US" sz="4000" dirty="0">
              <a:solidFill>
                <a:schemeClr val="tx2">
                  <a:lumMod val="50000"/>
                  <a:lumOff val="50000"/>
                </a:schemeClr>
              </a:solidFill>
            </a:endParaRPr>
          </a:p>
        </p:txBody>
      </p:sp>
      <p:sp>
        <p:nvSpPr>
          <p:cNvPr id="2" name="Title 1"/>
          <p:cNvSpPr>
            <a:spLocks noGrp="1"/>
          </p:cNvSpPr>
          <p:nvPr>
            <p:ph type="ctrTitle"/>
          </p:nvPr>
        </p:nvSpPr>
        <p:spPr/>
        <p:txBody>
          <a:bodyPr>
            <a:normAutofit/>
          </a:bodyPr>
          <a:lstStyle/>
          <a:p>
            <a:r>
              <a:rPr lang="en-US" sz="7200" dirty="0" smtClean="0"/>
              <a:t>CHAPTER 7</a:t>
            </a:r>
            <a:endParaRPr lang="en-US" sz="7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6"/>
          <p:cNvGrpSpPr>
            <a:grpSpLocks/>
          </p:cNvGrpSpPr>
          <p:nvPr/>
        </p:nvGrpSpPr>
        <p:grpSpPr bwMode="auto">
          <a:xfrm>
            <a:off x="533400" y="990600"/>
            <a:ext cx="7848600" cy="5011738"/>
            <a:chOff x="336" y="624"/>
            <a:chExt cx="4944" cy="3157"/>
          </a:xfrm>
        </p:grpSpPr>
        <p:sp>
          <p:nvSpPr>
            <p:cNvPr id="6147" name="AutoShape 5"/>
            <p:cNvSpPr>
              <a:spLocks noChangeAspect="1" noChangeArrowheads="1"/>
            </p:cNvSpPr>
            <p:nvPr/>
          </p:nvSpPr>
          <p:spPr bwMode="auto">
            <a:xfrm>
              <a:off x="336" y="691"/>
              <a:ext cx="4944" cy="3090"/>
            </a:xfrm>
            <a:prstGeom prst="rect">
              <a:avLst/>
            </a:prstGeom>
            <a:noFill/>
            <a:ln w="9525">
              <a:noFill/>
              <a:miter lim="800000"/>
              <a:headEnd/>
              <a:tailEnd/>
            </a:ln>
          </p:spPr>
          <p:txBody>
            <a:bodyPr/>
            <a:lstStyle/>
            <a:p>
              <a:endParaRPr lang="en-US"/>
            </a:p>
          </p:txBody>
        </p:sp>
        <p:sp>
          <p:nvSpPr>
            <p:cNvPr id="6148" name="Line 6"/>
            <p:cNvSpPr>
              <a:spLocks noChangeShapeType="1"/>
            </p:cNvSpPr>
            <p:nvPr/>
          </p:nvSpPr>
          <p:spPr bwMode="auto">
            <a:xfrm>
              <a:off x="3735" y="1248"/>
              <a:ext cx="1" cy="412"/>
            </a:xfrm>
            <a:prstGeom prst="line">
              <a:avLst/>
            </a:prstGeom>
            <a:noFill/>
            <a:ln w="9525">
              <a:solidFill>
                <a:srgbClr val="000000"/>
              </a:solidFill>
              <a:round/>
              <a:headEnd/>
              <a:tailEnd/>
            </a:ln>
          </p:spPr>
          <p:txBody>
            <a:bodyPr/>
            <a:lstStyle/>
            <a:p>
              <a:endParaRPr lang="en-US"/>
            </a:p>
          </p:txBody>
        </p:sp>
        <p:sp>
          <p:nvSpPr>
            <p:cNvPr id="6149" name="Text Box 7"/>
            <p:cNvSpPr txBox="1">
              <a:spLocks noChangeArrowheads="1"/>
            </p:cNvSpPr>
            <p:nvPr/>
          </p:nvSpPr>
          <p:spPr bwMode="auto">
            <a:xfrm>
              <a:off x="336" y="2236"/>
              <a:ext cx="1193" cy="515"/>
            </a:xfrm>
            <a:prstGeom prst="rect">
              <a:avLst/>
            </a:prstGeom>
            <a:solidFill>
              <a:srgbClr val="FFFFFF"/>
            </a:solidFill>
            <a:ln w="25400">
              <a:solidFill>
                <a:srgbClr val="993300"/>
              </a:solidFill>
              <a:miter lim="800000"/>
              <a:headEnd/>
              <a:tailEnd/>
            </a:ln>
          </p:spPr>
          <p:txBody>
            <a:bodyPr/>
            <a:lstStyle/>
            <a:p>
              <a:pPr algn="ctr"/>
              <a:r>
                <a:rPr lang="en-US" sz="2200">
                  <a:solidFill>
                    <a:srgbClr val="CC6600"/>
                  </a:solidFill>
                  <a:latin typeface="Verdana" pitchFamily="34" charset="0"/>
                </a:rPr>
                <a:t>Individual Behaviour</a:t>
              </a:r>
              <a:endParaRPr lang="en-US" sz="2200">
                <a:solidFill>
                  <a:srgbClr val="CC6600"/>
                </a:solidFill>
                <a:latin typeface="Times New Roman" pitchFamily="18" charset="0"/>
              </a:endParaRPr>
            </a:p>
          </p:txBody>
        </p:sp>
        <p:sp>
          <p:nvSpPr>
            <p:cNvPr id="6150" name="Text Box 8"/>
            <p:cNvSpPr txBox="1">
              <a:spLocks noChangeArrowheads="1"/>
            </p:cNvSpPr>
            <p:nvPr/>
          </p:nvSpPr>
          <p:spPr bwMode="auto">
            <a:xfrm>
              <a:off x="1719" y="1309"/>
              <a:ext cx="1737" cy="412"/>
            </a:xfrm>
            <a:prstGeom prst="rect">
              <a:avLst/>
            </a:prstGeom>
            <a:solidFill>
              <a:srgbClr val="FFFFFF"/>
            </a:solidFill>
            <a:ln w="25400">
              <a:solidFill>
                <a:srgbClr val="993300"/>
              </a:solidFill>
              <a:miter lim="800000"/>
              <a:headEnd/>
              <a:tailEnd/>
            </a:ln>
          </p:spPr>
          <p:txBody>
            <a:bodyPr/>
            <a:lstStyle/>
            <a:p>
              <a:r>
                <a:rPr lang="en-US" sz="2200">
                  <a:solidFill>
                    <a:srgbClr val="CC6600"/>
                  </a:solidFill>
                  <a:latin typeface="Verdana" pitchFamily="34" charset="0"/>
                </a:rPr>
                <a:t>Distinctiveness</a:t>
              </a:r>
              <a:endParaRPr lang="en-US" sz="2200">
                <a:solidFill>
                  <a:srgbClr val="CC6600"/>
                </a:solidFill>
                <a:latin typeface="Times New Roman" pitchFamily="18" charset="0"/>
              </a:endParaRPr>
            </a:p>
          </p:txBody>
        </p:sp>
        <p:sp>
          <p:nvSpPr>
            <p:cNvPr id="6151" name="Text Box 9"/>
            <p:cNvSpPr txBox="1">
              <a:spLocks noChangeArrowheads="1"/>
            </p:cNvSpPr>
            <p:nvPr/>
          </p:nvSpPr>
          <p:spPr bwMode="auto">
            <a:xfrm>
              <a:off x="2087" y="2133"/>
              <a:ext cx="1369" cy="412"/>
            </a:xfrm>
            <a:prstGeom prst="rect">
              <a:avLst/>
            </a:prstGeom>
            <a:solidFill>
              <a:srgbClr val="FFFFFF"/>
            </a:solidFill>
            <a:ln w="25400">
              <a:solidFill>
                <a:srgbClr val="993300"/>
              </a:solidFill>
              <a:miter lim="800000"/>
              <a:headEnd/>
              <a:tailEnd/>
            </a:ln>
          </p:spPr>
          <p:txBody>
            <a:bodyPr/>
            <a:lstStyle/>
            <a:p>
              <a:r>
                <a:rPr lang="en-US" sz="2200">
                  <a:solidFill>
                    <a:srgbClr val="CC6600"/>
                  </a:solidFill>
                  <a:latin typeface="Verdana" pitchFamily="34" charset="0"/>
                </a:rPr>
                <a:t>Consensus</a:t>
              </a:r>
              <a:endParaRPr lang="en-US" sz="2200">
                <a:solidFill>
                  <a:srgbClr val="CC6600"/>
                </a:solidFill>
                <a:latin typeface="Times New Roman" pitchFamily="18" charset="0"/>
              </a:endParaRPr>
            </a:p>
          </p:txBody>
        </p:sp>
        <p:sp>
          <p:nvSpPr>
            <p:cNvPr id="6152" name="Text Box 10"/>
            <p:cNvSpPr txBox="1">
              <a:spLocks noChangeArrowheads="1"/>
            </p:cNvSpPr>
            <p:nvPr/>
          </p:nvSpPr>
          <p:spPr bwMode="auto">
            <a:xfrm>
              <a:off x="1984" y="3163"/>
              <a:ext cx="1472" cy="412"/>
            </a:xfrm>
            <a:prstGeom prst="rect">
              <a:avLst/>
            </a:prstGeom>
            <a:solidFill>
              <a:srgbClr val="FFFFFF"/>
            </a:solidFill>
            <a:ln w="25400">
              <a:solidFill>
                <a:srgbClr val="993300"/>
              </a:solidFill>
              <a:miter lim="800000"/>
              <a:headEnd/>
              <a:tailEnd/>
            </a:ln>
          </p:spPr>
          <p:txBody>
            <a:bodyPr/>
            <a:lstStyle/>
            <a:p>
              <a:r>
                <a:rPr lang="en-US" sz="2200">
                  <a:solidFill>
                    <a:srgbClr val="CC6600"/>
                  </a:solidFill>
                  <a:latin typeface="Verdana" pitchFamily="34" charset="0"/>
                </a:rPr>
                <a:t>Consistency</a:t>
              </a:r>
              <a:endParaRPr lang="en-US" sz="2200">
                <a:solidFill>
                  <a:srgbClr val="CC6600"/>
                </a:solidFill>
                <a:latin typeface="Times New Roman" pitchFamily="18" charset="0"/>
              </a:endParaRPr>
            </a:p>
          </p:txBody>
        </p:sp>
        <p:sp>
          <p:nvSpPr>
            <p:cNvPr id="6153" name="Text Box 11"/>
            <p:cNvSpPr txBox="1">
              <a:spLocks noChangeArrowheads="1"/>
            </p:cNvSpPr>
            <p:nvPr/>
          </p:nvSpPr>
          <p:spPr bwMode="auto">
            <a:xfrm>
              <a:off x="4065" y="1199"/>
              <a:ext cx="1140" cy="237"/>
            </a:xfrm>
            <a:prstGeom prst="rect">
              <a:avLst/>
            </a:prstGeom>
            <a:solidFill>
              <a:srgbClr val="FFFFFF"/>
            </a:solidFill>
            <a:ln w="25400">
              <a:solidFill>
                <a:srgbClr val="993300"/>
              </a:solidFill>
              <a:miter lim="800000"/>
              <a:headEnd/>
              <a:tailEnd/>
            </a:ln>
          </p:spPr>
          <p:txBody>
            <a:bodyPr/>
            <a:lstStyle/>
            <a:p>
              <a:r>
                <a:rPr lang="en-US" sz="2200">
                  <a:solidFill>
                    <a:srgbClr val="CC6600"/>
                  </a:solidFill>
                  <a:latin typeface="Verdana" pitchFamily="34" charset="0"/>
                </a:rPr>
                <a:t>Internal</a:t>
              </a:r>
              <a:endParaRPr lang="en-US" sz="2200">
                <a:solidFill>
                  <a:srgbClr val="CC6600"/>
                </a:solidFill>
                <a:latin typeface="Times New Roman" pitchFamily="18" charset="0"/>
              </a:endParaRPr>
            </a:p>
          </p:txBody>
        </p:sp>
        <p:sp>
          <p:nvSpPr>
            <p:cNvPr id="6154" name="Text Box 12"/>
            <p:cNvSpPr txBox="1">
              <a:spLocks noChangeArrowheads="1"/>
            </p:cNvSpPr>
            <p:nvPr/>
          </p:nvSpPr>
          <p:spPr bwMode="auto">
            <a:xfrm>
              <a:off x="4065" y="1611"/>
              <a:ext cx="1140" cy="237"/>
            </a:xfrm>
            <a:prstGeom prst="rect">
              <a:avLst/>
            </a:prstGeom>
            <a:solidFill>
              <a:srgbClr val="FFFFFF"/>
            </a:solidFill>
            <a:ln w="25400">
              <a:solidFill>
                <a:srgbClr val="993300"/>
              </a:solidFill>
              <a:miter lim="800000"/>
              <a:headEnd/>
              <a:tailEnd/>
            </a:ln>
          </p:spPr>
          <p:txBody>
            <a:bodyPr/>
            <a:lstStyle/>
            <a:p>
              <a:r>
                <a:rPr lang="en-US" sz="2200">
                  <a:solidFill>
                    <a:srgbClr val="CC6600"/>
                  </a:solidFill>
                  <a:latin typeface="Verdana" pitchFamily="34" charset="0"/>
                </a:rPr>
                <a:t>External</a:t>
              </a:r>
              <a:endParaRPr lang="en-US" sz="2200">
                <a:solidFill>
                  <a:srgbClr val="CC6600"/>
                </a:solidFill>
                <a:latin typeface="Times New Roman" pitchFamily="18" charset="0"/>
              </a:endParaRPr>
            </a:p>
          </p:txBody>
        </p:sp>
        <p:sp>
          <p:nvSpPr>
            <p:cNvPr id="6155" name="Text Box 13"/>
            <p:cNvSpPr txBox="1">
              <a:spLocks noChangeArrowheads="1"/>
            </p:cNvSpPr>
            <p:nvPr/>
          </p:nvSpPr>
          <p:spPr bwMode="auto">
            <a:xfrm>
              <a:off x="4065" y="2023"/>
              <a:ext cx="1140" cy="237"/>
            </a:xfrm>
            <a:prstGeom prst="rect">
              <a:avLst/>
            </a:prstGeom>
            <a:solidFill>
              <a:srgbClr val="FFFFFF"/>
            </a:solidFill>
            <a:ln w="25400">
              <a:solidFill>
                <a:srgbClr val="993300"/>
              </a:solidFill>
              <a:miter lim="800000"/>
              <a:headEnd/>
              <a:tailEnd/>
            </a:ln>
          </p:spPr>
          <p:txBody>
            <a:bodyPr/>
            <a:lstStyle/>
            <a:p>
              <a:r>
                <a:rPr lang="en-US" sz="2200">
                  <a:solidFill>
                    <a:srgbClr val="CC6600"/>
                  </a:solidFill>
                  <a:latin typeface="Verdana" pitchFamily="34" charset="0"/>
                </a:rPr>
                <a:t>Internal</a:t>
              </a:r>
            </a:p>
            <a:p>
              <a:endParaRPr lang="en-US" sz="2200">
                <a:solidFill>
                  <a:srgbClr val="CC6600"/>
                </a:solidFill>
                <a:latin typeface="Times New Roman" pitchFamily="18" charset="0"/>
              </a:endParaRPr>
            </a:p>
          </p:txBody>
        </p:sp>
        <p:sp>
          <p:nvSpPr>
            <p:cNvPr id="6156" name="Text Box 14"/>
            <p:cNvSpPr txBox="1">
              <a:spLocks noChangeArrowheads="1"/>
            </p:cNvSpPr>
            <p:nvPr/>
          </p:nvSpPr>
          <p:spPr bwMode="auto">
            <a:xfrm>
              <a:off x="4065" y="2435"/>
              <a:ext cx="1140" cy="237"/>
            </a:xfrm>
            <a:prstGeom prst="rect">
              <a:avLst/>
            </a:prstGeom>
            <a:solidFill>
              <a:srgbClr val="FFFFFF"/>
            </a:solidFill>
            <a:ln w="25400">
              <a:solidFill>
                <a:srgbClr val="993300"/>
              </a:solidFill>
              <a:miter lim="800000"/>
              <a:headEnd/>
              <a:tailEnd/>
            </a:ln>
          </p:spPr>
          <p:txBody>
            <a:bodyPr/>
            <a:lstStyle/>
            <a:p>
              <a:r>
                <a:rPr lang="en-US" sz="2200">
                  <a:solidFill>
                    <a:srgbClr val="CC6600"/>
                  </a:solidFill>
                  <a:latin typeface="Verdana" pitchFamily="34" charset="0"/>
                </a:rPr>
                <a:t>External</a:t>
              </a:r>
            </a:p>
            <a:p>
              <a:endParaRPr lang="en-US" sz="2200">
                <a:solidFill>
                  <a:srgbClr val="CC6600"/>
                </a:solidFill>
                <a:latin typeface="Times New Roman" pitchFamily="18" charset="0"/>
              </a:endParaRPr>
            </a:p>
          </p:txBody>
        </p:sp>
        <p:sp>
          <p:nvSpPr>
            <p:cNvPr id="6157" name="Text Box 15"/>
            <p:cNvSpPr txBox="1">
              <a:spLocks noChangeArrowheads="1"/>
            </p:cNvSpPr>
            <p:nvPr/>
          </p:nvSpPr>
          <p:spPr bwMode="auto">
            <a:xfrm>
              <a:off x="4065" y="2950"/>
              <a:ext cx="1140" cy="237"/>
            </a:xfrm>
            <a:prstGeom prst="rect">
              <a:avLst/>
            </a:prstGeom>
            <a:solidFill>
              <a:srgbClr val="FFFFFF"/>
            </a:solidFill>
            <a:ln w="25400">
              <a:solidFill>
                <a:srgbClr val="993300"/>
              </a:solidFill>
              <a:miter lim="800000"/>
              <a:headEnd/>
              <a:tailEnd/>
            </a:ln>
          </p:spPr>
          <p:txBody>
            <a:bodyPr/>
            <a:lstStyle/>
            <a:p>
              <a:r>
                <a:rPr lang="en-US" sz="2200">
                  <a:solidFill>
                    <a:srgbClr val="CC6600"/>
                  </a:solidFill>
                  <a:latin typeface="Verdana" pitchFamily="34" charset="0"/>
                </a:rPr>
                <a:t>Internal</a:t>
              </a:r>
            </a:p>
            <a:p>
              <a:endParaRPr lang="en-US" sz="2200">
                <a:solidFill>
                  <a:srgbClr val="CC6600"/>
                </a:solidFill>
                <a:latin typeface="Times New Roman" pitchFamily="18" charset="0"/>
              </a:endParaRPr>
            </a:p>
          </p:txBody>
        </p:sp>
        <p:sp>
          <p:nvSpPr>
            <p:cNvPr id="6158" name="Text Box 16"/>
            <p:cNvSpPr txBox="1">
              <a:spLocks noChangeArrowheads="1"/>
            </p:cNvSpPr>
            <p:nvPr/>
          </p:nvSpPr>
          <p:spPr bwMode="auto">
            <a:xfrm>
              <a:off x="4065" y="3408"/>
              <a:ext cx="1140" cy="263"/>
            </a:xfrm>
            <a:prstGeom prst="rect">
              <a:avLst/>
            </a:prstGeom>
            <a:solidFill>
              <a:srgbClr val="FFFFFF"/>
            </a:solidFill>
            <a:ln w="25400">
              <a:solidFill>
                <a:srgbClr val="993300"/>
              </a:solidFill>
              <a:miter lim="800000"/>
              <a:headEnd/>
              <a:tailEnd/>
            </a:ln>
          </p:spPr>
          <p:txBody>
            <a:bodyPr/>
            <a:lstStyle/>
            <a:p>
              <a:r>
                <a:rPr lang="en-US" sz="2200">
                  <a:solidFill>
                    <a:srgbClr val="CC6600"/>
                  </a:solidFill>
                  <a:latin typeface="Verdana" pitchFamily="34" charset="0"/>
                </a:rPr>
                <a:t>External</a:t>
              </a:r>
            </a:p>
            <a:p>
              <a:endParaRPr lang="en-US" sz="2200">
                <a:solidFill>
                  <a:srgbClr val="CC6600"/>
                </a:solidFill>
                <a:latin typeface="Times New Roman" pitchFamily="18" charset="0"/>
              </a:endParaRPr>
            </a:p>
          </p:txBody>
        </p:sp>
        <p:sp>
          <p:nvSpPr>
            <p:cNvPr id="6159" name="Line 17"/>
            <p:cNvSpPr>
              <a:spLocks noChangeShapeType="1"/>
            </p:cNvSpPr>
            <p:nvPr/>
          </p:nvSpPr>
          <p:spPr bwMode="auto">
            <a:xfrm flipV="1">
              <a:off x="960" y="1488"/>
              <a:ext cx="768" cy="720"/>
            </a:xfrm>
            <a:prstGeom prst="line">
              <a:avLst/>
            </a:prstGeom>
            <a:noFill/>
            <a:ln w="9525">
              <a:solidFill>
                <a:srgbClr val="000000"/>
              </a:solidFill>
              <a:round/>
              <a:headEnd/>
              <a:tailEnd type="triangle" w="med" len="med"/>
            </a:ln>
          </p:spPr>
          <p:txBody>
            <a:bodyPr/>
            <a:lstStyle/>
            <a:p>
              <a:endParaRPr lang="en-US"/>
            </a:p>
          </p:txBody>
        </p:sp>
        <p:sp>
          <p:nvSpPr>
            <p:cNvPr id="6160" name="Line 18"/>
            <p:cNvSpPr>
              <a:spLocks noChangeShapeType="1"/>
            </p:cNvSpPr>
            <p:nvPr/>
          </p:nvSpPr>
          <p:spPr bwMode="auto">
            <a:xfrm>
              <a:off x="1572" y="2339"/>
              <a:ext cx="515" cy="1"/>
            </a:xfrm>
            <a:prstGeom prst="line">
              <a:avLst/>
            </a:prstGeom>
            <a:noFill/>
            <a:ln w="9525">
              <a:solidFill>
                <a:srgbClr val="000000"/>
              </a:solidFill>
              <a:round/>
              <a:headEnd/>
              <a:tailEnd type="triangle" w="med" len="med"/>
            </a:ln>
          </p:spPr>
          <p:txBody>
            <a:bodyPr/>
            <a:lstStyle/>
            <a:p>
              <a:endParaRPr lang="en-US"/>
            </a:p>
          </p:txBody>
        </p:sp>
        <p:sp>
          <p:nvSpPr>
            <p:cNvPr id="6161" name="Line 19"/>
            <p:cNvSpPr>
              <a:spLocks noChangeShapeType="1"/>
            </p:cNvSpPr>
            <p:nvPr/>
          </p:nvSpPr>
          <p:spPr bwMode="auto">
            <a:xfrm>
              <a:off x="1057" y="2751"/>
              <a:ext cx="927" cy="721"/>
            </a:xfrm>
            <a:prstGeom prst="line">
              <a:avLst/>
            </a:prstGeom>
            <a:noFill/>
            <a:ln w="9525">
              <a:solidFill>
                <a:srgbClr val="000000"/>
              </a:solidFill>
              <a:round/>
              <a:headEnd/>
              <a:tailEnd type="triangle" w="med" len="med"/>
            </a:ln>
          </p:spPr>
          <p:txBody>
            <a:bodyPr/>
            <a:lstStyle/>
            <a:p>
              <a:endParaRPr lang="en-US"/>
            </a:p>
          </p:txBody>
        </p:sp>
        <p:sp>
          <p:nvSpPr>
            <p:cNvPr id="6162" name="Line 20"/>
            <p:cNvSpPr>
              <a:spLocks noChangeShapeType="1"/>
            </p:cNvSpPr>
            <p:nvPr/>
          </p:nvSpPr>
          <p:spPr bwMode="auto">
            <a:xfrm>
              <a:off x="3735" y="1248"/>
              <a:ext cx="309" cy="1"/>
            </a:xfrm>
            <a:prstGeom prst="line">
              <a:avLst/>
            </a:prstGeom>
            <a:noFill/>
            <a:ln w="9525">
              <a:solidFill>
                <a:srgbClr val="000000"/>
              </a:solidFill>
              <a:round/>
              <a:headEnd/>
              <a:tailEnd type="triangle" w="med" len="med"/>
            </a:ln>
          </p:spPr>
          <p:txBody>
            <a:bodyPr/>
            <a:lstStyle/>
            <a:p>
              <a:endParaRPr lang="en-US"/>
            </a:p>
          </p:txBody>
        </p:sp>
        <p:sp>
          <p:nvSpPr>
            <p:cNvPr id="6163" name="Line 21"/>
            <p:cNvSpPr>
              <a:spLocks noChangeShapeType="1"/>
            </p:cNvSpPr>
            <p:nvPr/>
          </p:nvSpPr>
          <p:spPr bwMode="auto">
            <a:xfrm>
              <a:off x="3735" y="1659"/>
              <a:ext cx="309" cy="1"/>
            </a:xfrm>
            <a:prstGeom prst="line">
              <a:avLst/>
            </a:prstGeom>
            <a:noFill/>
            <a:ln w="9525">
              <a:solidFill>
                <a:srgbClr val="000000"/>
              </a:solidFill>
              <a:round/>
              <a:headEnd/>
              <a:tailEnd type="triangle" w="med" len="med"/>
            </a:ln>
          </p:spPr>
          <p:txBody>
            <a:bodyPr/>
            <a:lstStyle/>
            <a:p>
              <a:endParaRPr lang="en-US"/>
            </a:p>
          </p:txBody>
        </p:sp>
        <p:sp>
          <p:nvSpPr>
            <p:cNvPr id="6164" name="Line 22"/>
            <p:cNvSpPr>
              <a:spLocks noChangeShapeType="1"/>
            </p:cNvSpPr>
            <p:nvPr/>
          </p:nvSpPr>
          <p:spPr bwMode="auto">
            <a:xfrm>
              <a:off x="3735" y="2072"/>
              <a:ext cx="309" cy="1"/>
            </a:xfrm>
            <a:prstGeom prst="line">
              <a:avLst/>
            </a:prstGeom>
            <a:noFill/>
            <a:ln w="9525">
              <a:solidFill>
                <a:srgbClr val="000000"/>
              </a:solidFill>
              <a:round/>
              <a:headEnd/>
              <a:tailEnd type="triangle" w="med" len="med"/>
            </a:ln>
          </p:spPr>
          <p:txBody>
            <a:bodyPr/>
            <a:lstStyle/>
            <a:p>
              <a:endParaRPr lang="en-US"/>
            </a:p>
          </p:txBody>
        </p:sp>
        <p:sp>
          <p:nvSpPr>
            <p:cNvPr id="6165" name="Line 23"/>
            <p:cNvSpPr>
              <a:spLocks noChangeShapeType="1"/>
            </p:cNvSpPr>
            <p:nvPr/>
          </p:nvSpPr>
          <p:spPr bwMode="auto">
            <a:xfrm>
              <a:off x="3735" y="3617"/>
              <a:ext cx="309" cy="1"/>
            </a:xfrm>
            <a:prstGeom prst="line">
              <a:avLst/>
            </a:prstGeom>
            <a:noFill/>
            <a:ln w="9525">
              <a:solidFill>
                <a:srgbClr val="000000"/>
              </a:solidFill>
              <a:round/>
              <a:headEnd/>
              <a:tailEnd type="triangle" w="med" len="med"/>
            </a:ln>
          </p:spPr>
          <p:txBody>
            <a:bodyPr/>
            <a:lstStyle/>
            <a:p>
              <a:endParaRPr lang="en-US"/>
            </a:p>
          </p:txBody>
        </p:sp>
        <p:sp>
          <p:nvSpPr>
            <p:cNvPr id="6166" name="Line 24"/>
            <p:cNvSpPr>
              <a:spLocks noChangeShapeType="1"/>
            </p:cNvSpPr>
            <p:nvPr/>
          </p:nvSpPr>
          <p:spPr bwMode="auto">
            <a:xfrm>
              <a:off x="3735" y="3102"/>
              <a:ext cx="309" cy="1"/>
            </a:xfrm>
            <a:prstGeom prst="line">
              <a:avLst/>
            </a:prstGeom>
            <a:noFill/>
            <a:ln w="9525">
              <a:solidFill>
                <a:srgbClr val="000000"/>
              </a:solidFill>
              <a:round/>
              <a:headEnd/>
              <a:tailEnd type="triangle" w="med" len="med"/>
            </a:ln>
          </p:spPr>
          <p:txBody>
            <a:bodyPr/>
            <a:lstStyle/>
            <a:p>
              <a:endParaRPr lang="en-US"/>
            </a:p>
          </p:txBody>
        </p:sp>
        <p:sp>
          <p:nvSpPr>
            <p:cNvPr id="6167" name="Line 25"/>
            <p:cNvSpPr>
              <a:spLocks noChangeShapeType="1"/>
            </p:cNvSpPr>
            <p:nvPr/>
          </p:nvSpPr>
          <p:spPr bwMode="auto">
            <a:xfrm>
              <a:off x="3735" y="2587"/>
              <a:ext cx="309" cy="1"/>
            </a:xfrm>
            <a:prstGeom prst="line">
              <a:avLst/>
            </a:prstGeom>
            <a:noFill/>
            <a:ln w="9525">
              <a:solidFill>
                <a:srgbClr val="000000"/>
              </a:solidFill>
              <a:round/>
              <a:headEnd/>
              <a:tailEnd type="triangle" w="med" len="med"/>
            </a:ln>
          </p:spPr>
          <p:txBody>
            <a:bodyPr/>
            <a:lstStyle/>
            <a:p>
              <a:endParaRPr lang="en-US"/>
            </a:p>
          </p:txBody>
        </p:sp>
        <p:sp>
          <p:nvSpPr>
            <p:cNvPr id="6168" name="Line 26"/>
            <p:cNvSpPr>
              <a:spLocks noChangeShapeType="1"/>
            </p:cNvSpPr>
            <p:nvPr/>
          </p:nvSpPr>
          <p:spPr bwMode="auto">
            <a:xfrm>
              <a:off x="3735" y="2072"/>
              <a:ext cx="1" cy="515"/>
            </a:xfrm>
            <a:prstGeom prst="line">
              <a:avLst/>
            </a:prstGeom>
            <a:noFill/>
            <a:ln w="9525">
              <a:solidFill>
                <a:srgbClr val="000000"/>
              </a:solidFill>
              <a:round/>
              <a:headEnd/>
              <a:tailEnd/>
            </a:ln>
          </p:spPr>
          <p:txBody>
            <a:bodyPr/>
            <a:lstStyle/>
            <a:p>
              <a:endParaRPr lang="en-US"/>
            </a:p>
          </p:txBody>
        </p:sp>
        <p:sp>
          <p:nvSpPr>
            <p:cNvPr id="6169" name="Line 27"/>
            <p:cNvSpPr>
              <a:spLocks noChangeShapeType="1"/>
            </p:cNvSpPr>
            <p:nvPr/>
          </p:nvSpPr>
          <p:spPr bwMode="auto">
            <a:xfrm>
              <a:off x="3735" y="3102"/>
              <a:ext cx="1" cy="498"/>
            </a:xfrm>
            <a:prstGeom prst="line">
              <a:avLst/>
            </a:prstGeom>
            <a:noFill/>
            <a:ln w="9525">
              <a:solidFill>
                <a:srgbClr val="000000"/>
              </a:solidFill>
              <a:round/>
              <a:headEnd/>
              <a:tailEnd/>
            </a:ln>
          </p:spPr>
          <p:txBody>
            <a:bodyPr/>
            <a:lstStyle/>
            <a:p>
              <a:endParaRPr lang="en-US"/>
            </a:p>
          </p:txBody>
        </p:sp>
        <p:sp>
          <p:nvSpPr>
            <p:cNvPr id="6170" name="Line 28"/>
            <p:cNvSpPr>
              <a:spLocks noChangeShapeType="1"/>
            </p:cNvSpPr>
            <p:nvPr/>
          </p:nvSpPr>
          <p:spPr bwMode="auto">
            <a:xfrm>
              <a:off x="3456" y="3369"/>
              <a:ext cx="279" cy="1"/>
            </a:xfrm>
            <a:prstGeom prst="line">
              <a:avLst/>
            </a:prstGeom>
            <a:noFill/>
            <a:ln w="9525">
              <a:solidFill>
                <a:srgbClr val="000000"/>
              </a:solidFill>
              <a:round/>
              <a:headEnd/>
              <a:tailEnd/>
            </a:ln>
          </p:spPr>
          <p:txBody>
            <a:bodyPr/>
            <a:lstStyle/>
            <a:p>
              <a:endParaRPr lang="en-US"/>
            </a:p>
          </p:txBody>
        </p:sp>
        <p:sp>
          <p:nvSpPr>
            <p:cNvPr id="6171" name="Line 29"/>
            <p:cNvSpPr>
              <a:spLocks noChangeShapeType="1"/>
            </p:cNvSpPr>
            <p:nvPr/>
          </p:nvSpPr>
          <p:spPr bwMode="auto">
            <a:xfrm>
              <a:off x="3456" y="2339"/>
              <a:ext cx="279" cy="1"/>
            </a:xfrm>
            <a:prstGeom prst="line">
              <a:avLst/>
            </a:prstGeom>
            <a:noFill/>
            <a:ln w="9525">
              <a:solidFill>
                <a:srgbClr val="000000"/>
              </a:solidFill>
              <a:round/>
              <a:headEnd/>
              <a:tailEnd/>
            </a:ln>
          </p:spPr>
          <p:txBody>
            <a:bodyPr/>
            <a:lstStyle/>
            <a:p>
              <a:endParaRPr lang="en-US"/>
            </a:p>
          </p:txBody>
        </p:sp>
        <p:sp>
          <p:nvSpPr>
            <p:cNvPr id="6172" name="Line 30"/>
            <p:cNvSpPr>
              <a:spLocks noChangeShapeType="1"/>
            </p:cNvSpPr>
            <p:nvPr/>
          </p:nvSpPr>
          <p:spPr bwMode="auto">
            <a:xfrm>
              <a:off x="3456" y="1515"/>
              <a:ext cx="279" cy="1"/>
            </a:xfrm>
            <a:prstGeom prst="line">
              <a:avLst/>
            </a:prstGeom>
            <a:noFill/>
            <a:ln w="9525">
              <a:solidFill>
                <a:srgbClr val="000000"/>
              </a:solidFill>
              <a:round/>
              <a:headEnd/>
              <a:tailEnd/>
            </a:ln>
          </p:spPr>
          <p:txBody>
            <a:bodyPr/>
            <a:lstStyle/>
            <a:p>
              <a:endParaRPr lang="en-US"/>
            </a:p>
          </p:txBody>
        </p:sp>
        <p:sp>
          <p:nvSpPr>
            <p:cNvPr id="6173" name="Text Box 31"/>
            <p:cNvSpPr txBox="1">
              <a:spLocks noChangeArrowheads="1"/>
            </p:cNvSpPr>
            <p:nvPr/>
          </p:nvSpPr>
          <p:spPr bwMode="auto">
            <a:xfrm>
              <a:off x="336" y="624"/>
              <a:ext cx="1344" cy="412"/>
            </a:xfrm>
            <a:prstGeom prst="rect">
              <a:avLst/>
            </a:prstGeom>
            <a:solidFill>
              <a:srgbClr val="FFFFFF"/>
            </a:solidFill>
            <a:ln w="25400">
              <a:solidFill>
                <a:srgbClr val="993300"/>
              </a:solidFill>
              <a:miter lim="800000"/>
              <a:headEnd/>
              <a:tailEnd/>
            </a:ln>
          </p:spPr>
          <p:txBody>
            <a:bodyPr/>
            <a:lstStyle/>
            <a:p>
              <a:r>
                <a:rPr lang="en-US" sz="2200">
                  <a:solidFill>
                    <a:srgbClr val="CC6600"/>
                  </a:solidFill>
                  <a:latin typeface="Verdana" pitchFamily="34" charset="0"/>
                </a:rPr>
                <a:t>Observation</a:t>
              </a:r>
              <a:endParaRPr lang="en-US" sz="2200">
                <a:solidFill>
                  <a:srgbClr val="CC6600"/>
                </a:solidFill>
                <a:latin typeface="Times New Roman" pitchFamily="18" charset="0"/>
              </a:endParaRPr>
            </a:p>
          </p:txBody>
        </p:sp>
        <p:sp>
          <p:nvSpPr>
            <p:cNvPr id="6174" name="Line 32"/>
            <p:cNvSpPr>
              <a:spLocks noChangeShapeType="1"/>
            </p:cNvSpPr>
            <p:nvPr/>
          </p:nvSpPr>
          <p:spPr bwMode="auto">
            <a:xfrm>
              <a:off x="1675" y="912"/>
              <a:ext cx="293" cy="0"/>
            </a:xfrm>
            <a:prstGeom prst="line">
              <a:avLst/>
            </a:prstGeom>
            <a:noFill/>
            <a:ln w="9525">
              <a:solidFill>
                <a:srgbClr val="000000"/>
              </a:solidFill>
              <a:round/>
              <a:headEnd/>
              <a:tailEnd type="triangle" w="med" len="med"/>
            </a:ln>
          </p:spPr>
          <p:txBody>
            <a:bodyPr/>
            <a:lstStyle/>
            <a:p>
              <a:endParaRPr lang="en-US"/>
            </a:p>
          </p:txBody>
        </p:sp>
        <p:sp>
          <p:nvSpPr>
            <p:cNvPr id="6175" name="Text Box 33"/>
            <p:cNvSpPr txBox="1">
              <a:spLocks noChangeArrowheads="1"/>
            </p:cNvSpPr>
            <p:nvPr/>
          </p:nvSpPr>
          <p:spPr bwMode="auto">
            <a:xfrm>
              <a:off x="1968" y="624"/>
              <a:ext cx="1584" cy="412"/>
            </a:xfrm>
            <a:prstGeom prst="rect">
              <a:avLst/>
            </a:prstGeom>
            <a:solidFill>
              <a:srgbClr val="FFFFFF"/>
            </a:solidFill>
            <a:ln w="25400">
              <a:solidFill>
                <a:srgbClr val="993300"/>
              </a:solidFill>
              <a:miter lim="800000"/>
              <a:headEnd/>
              <a:tailEnd/>
            </a:ln>
          </p:spPr>
          <p:txBody>
            <a:bodyPr/>
            <a:lstStyle/>
            <a:p>
              <a:r>
                <a:rPr lang="en-US" sz="2200">
                  <a:solidFill>
                    <a:srgbClr val="CC6600"/>
                  </a:solidFill>
                  <a:latin typeface="Verdana" pitchFamily="34" charset="0"/>
                </a:rPr>
                <a:t>Interpretation</a:t>
              </a:r>
              <a:endParaRPr lang="en-US" sz="2200">
                <a:solidFill>
                  <a:srgbClr val="CC6600"/>
                </a:solidFill>
                <a:latin typeface="Times New Roman" pitchFamily="18" charset="0"/>
              </a:endParaRPr>
            </a:p>
          </p:txBody>
        </p:sp>
        <p:sp>
          <p:nvSpPr>
            <p:cNvPr id="6176" name="Line 34"/>
            <p:cNvSpPr>
              <a:spLocks noChangeShapeType="1"/>
            </p:cNvSpPr>
            <p:nvPr/>
          </p:nvSpPr>
          <p:spPr bwMode="auto">
            <a:xfrm>
              <a:off x="3579" y="912"/>
              <a:ext cx="309" cy="1"/>
            </a:xfrm>
            <a:prstGeom prst="line">
              <a:avLst/>
            </a:prstGeom>
            <a:noFill/>
            <a:ln w="9525">
              <a:solidFill>
                <a:srgbClr val="000000"/>
              </a:solidFill>
              <a:round/>
              <a:headEnd/>
              <a:tailEnd type="triangle" w="med" len="med"/>
            </a:ln>
          </p:spPr>
          <p:txBody>
            <a:bodyPr/>
            <a:lstStyle/>
            <a:p>
              <a:endParaRPr lang="en-US"/>
            </a:p>
          </p:txBody>
        </p:sp>
        <p:sp>
          <p:nvSpPr>
            <p:cNvPr id="6177" name="Text Box 35"/>
            <p:cNvSpPr txBox="1">
              <a:spLocks noChangeArrowheads="1"/>
            </p:cNvSpPr>
            <p:nvPr/>
          </p:nvSpPr>
          <p:spPr bwMode="auto">
            <a:xfrm>
              <a:off x="3888" y="624"/>
              <a:ext cx="1296" cy="479"/>
            </a:xfrm>
            <a:prstGeom prst="rect">
              <a:avLst/>
            </a:prstGeom>
            <a:solidFill>
              <a:srgbClr val="FFFFFF"/>
            </a:solidFill>
            <a:ln w="25400">
              <a:solidFill>
                <a:srgbClr val="993300"/>
              </a:solidFill>
              <a:miter lim="800000"/>
              <a:headEnd/>
              <a:tailEnd/>
            </a:ln>
          </p:spPr>
          <p:txBody>
            <a:bodyPr/>
            <a:lstStyle/>
            <a:p>
              <a:r>
                <a:rPr lang="en-US" sz="2200">
                  <a:solidFill>
                    <a:srgbClr val="CC6600"/>
                  </a:solidFill>
                  <a:latin typeface="Verdana" pitchFamily="34" charset="0"/>
                </a:rPr>
                <a:t>Attribution of cause</a:t>
              </a:r>
              <a:endParaRPr lang="en-US" sz="2200">
                <a:solidFill>
                  <a:srgbClr val="CC6600"/>
                </a:solidFill>
                <a:latin typeface="Times New Roman" pitchFamily="18" charset="0"/>
              </a:endParaRPr>
            </a:p>
          </p:txBody>
        </p:sp>
      </p:gr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6466" name="Rectangle 2"/>
          <p:cNvSpPr>
            <a:spLocks noGrp="1" noChangeArrowheads="1"/>
          </p:cNvSpPr>
          <p:nvPr>
            <p:ph type="title"/>
          </p:nvPr>
        </p:nvSpPr>
        <p:spPr>
          <a:xfrm>
            <a:off x="685800" y="228600"/>
            <a:ext cx="7772400" cy="1143000"/>
          </a:xfrm>
          <a:solidFill>
            <a:srgbClr val="CC6600"/>
          </a:solidFill>
        </p:spPr>
        <p:txBody>
          <a:bodyPr>
            <a:normAutofit fontScale="90000"/>
          </a:bodyPr>
          <a:lstStyle/>
          <a:p>
            <a:pPr eaLnBrk="1" hangingPunct="1">
              <a:defRPr/>
            </a:pPr>
            <a:r>
              <a:rPr lang="en-US" b="1" dirty="0" smtClean="0">
                <a:solidFill>
                  <a:schemeClr val="bg1"/>
                </a:solidFill>
              </a:rPr>
              <a:t>ERRORS AND BIASES IN ATTRIBUTIONS</a:t>
            </a:r>
          </a:p>
        </p:txBody>
      </p:sp>
      <p:sp>
        <p:nvSpPr>
          <p:cNvPr id="7171" name="Rectangle 3"/>
          <p:cNvSpPr>
            <a:spLocks noGrp="1" noChangeArrowheads="1"/>
          </p:cNvSpPr>
          <p:nvPr>
            <p:ph type="body" sz="half" idx="1"/>
          </p:nvPr>
        </p:nvSpPr>
        <p:spPr>
          <a:xfrm>
            <a:off x="381000" y="1447800"/>
            <a:ext cx="8001000" cy="4419600"/>
          </a:xfrm>
        </p:spPr>
        <p:txBody>
          <a:bodyPr>
            <a:normAutofit/>
          </a:bodyPr>
          <a:lstStyle/>
          <a:p>
            <a:pPr algn="just" eaLnBrk="1" hangingPunct="1">
              <a:lnSpc>
                <a:spcPct val="90000"/>
              </a:lnSpc>
              <a:buNone/>
            </a:pPr>
            <a:r>
              <a:rPr lang="en-US" sz="2400" b="1" dirty="0" smtClean="0">
                <a:latin typeface="Times New Roman" pitchFamily="18" charset="0"/>
                <a:cs typeface="Times New Roman" pitchFamily="18" charset="0"/>
              </a:rPr>
              <a:t>	</a:t>
            </a:r>
            <a:r>
              <a:rPr lang="en-US" sz="2400" b="1" u="sng" dirty="0" smtClean="0">
                <a:latin typeface="Times New Roman" pitchFamily="18" charset="0"/>
                <a:cs typeface="Times New Roman" pitchFamily="18" charset="0"/>
              </a:rPr>
              <a:t>FUNDATMENTAL ATTRIBUTION ERROR</a:t>
            </a:r>
          </a:p>
          <a:p>
            <a:pPr algn="just" eaLnBrk="1" hangingPunct="1">
              <a:lnSpc>
                <a:spcPct val="90000"/>
              </a:lnSpc>
            </a:pPr>
            <a:endParaRPr lang="en-US" sz="2400" b="1" u="sng" dirty="0" smtClean="0">
              <a:latin typeface="Times New Roman" pitchFamily="18" charset="0"/>
              <a:cs typeface="Times New Roman" pitchFamily="18" charset="0"/>
            </a:endParaRPr>
          </a:p>
          <a:p>
            <a:pPr lvl="1" algn="just" eaLnBrk="1" hangingPunct="1">
              <a:lnSpc>
                <a:spcPct val="90000"/>
              </a:lnSpc>
            </a:pPr>
            <a:r>
              <a:rPr lang="en-US" dirty="0" smtClean="0">
                <a:latin typeface="Times New Roman" pitchFamily="18" charset="0"/>
                <a:cs typeface="Times New Roman" pitchFamily="18" charset="0"/>
              </a:rPr>
              <a:t>The tendency to underestimate the influence of external factors and overestimate the influence of internal factors when making judgments about the behaviour of others.</a:t>
            </a:r>
          </a:p>
          <a:p>
            <a:pPr lvl="1" algn="just" eaLnBrk="1" hangingPunct="1">
              <a:lnSpc>
                <a:spcPct val="90000"/>
              </a:lnSpc>
              <a:buNone/>
            </a:pPr>
            <a:r>
              <a:rPr lang="en-US" dirty="0" err="1" smtClean="0">
                <a:latin typeface="Times New Roman" pitchFamily="18" charset="0"/>
                <a:cs typeface="Times New Roman" pitchFamily="18" charset="0"/>
              </a:rPr>
              <a:t>E.x</a:t>
            </a:r>
            <a:r>
              <a:rPr lang="en-US" dirty="0" smtClean="0">
                <a:latin typeface="Times New Roman" pitchFamily="18" charset="0"/>
                <a:cs typeface="Times New Roman" pitchFamily="18" charset="0"/>
              </a:rPr>
              <a:t>.: if a person is late at work, observers are more likely to conclude that the person is lazy than to think that external factors may have caused the behaviour. We do not give equal weight to both the person and the environment in judging others.</a:t>
            </a:r>
          </a:p>
        </p:txBody>
      </p:sp>
      <p:pic>
        <p:nvPicPr>
          <p:cNvPr id="7172" name="Picture 4" descr="j0197800"/>
          <p:cNvPicPr>
            <a:picLocks noGrp="1" noChangeAspect="1" noChangeArrowheads="1"/>
          </p:cNvPicPr>
          <p:nvPr>
            <p:ph sz="half" idx="2"/>
          </p:nvPr>
        </p:nvPicPr>
        <p:blipFill>
          <a:blip r:embed="rId2"/>
          <a:srcRect/>
          <a:stretch>
            <a:fillRect/>
          </a:stretch>
        </p:blipFill>
        <p:spPr>
          <a:xfrm>
            <a:off x="6846888" y="4565650"/>
            <a:ext cx="2297112" cy="2292350"/>
          </a:xfrm>
          <a:noFill/>
        </p:spPr>
      </p:pic>
    </p:spTree>
  </p:cSld>
  <p:clrMapOvr>
    <a:masterClrMapping/>
  </p:clrMapOvr>
  <p:transition spd="med">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type="body" sz="half" idx="1"/>
          </p:nvPr>
        </p:nvSpPr>
        <p:spPr>
          <a:xfrm>
            <a:off x="685800" y="762000"/>
            <a:ext cx="7924800" cy="5105400"/>
          </a:xfrm>
        </p:spPr>
        <p:txBody>
          <a:bodyPr>
            <a:normAutofit/>
          </a:bodyPr>
          <a:lstStyle/>
          <a:p>
            <a:pPr eaLnBrk="1" hangingPunct="1">
              <a:buNone/>
            </a:pPr>
            <a:r>
              <a:rPr lang="en-US" sz="2400" b="1" dirty="0" smtClean="0">
                <a:latin typeface="Times New Roman" pitchFamily="18" charset="0"/>
                <a:cs typeface="Times New Roman" pitchFamily="18" charset="0"/>
              </a:rPr>
              <a:t>	</a:t>
            </a:r>
            <a:r>
              <a:rPr lang="en-US" sz="2400" b="1" u="sng" dirty="0" smtClean="0">
                <a:latin typeface="Times New Roman" pitchFamily="18" charset="0"/>
                <a:cs typeface="Times New Roman" pitchFamily="18" charset="0"/>
              </a:rPr>
              <a:t>SELF-SERVING BIAS</a:t>
            </a:r>
          </a:p>
          <a:p>
            <a:pPr eaLnBrk="1" hangingPunct="1">
              <a:buNone/>
            </a:pPr>
            <a:endParaRPr lang="en-US" sz="2400" b="1" u="sng" dirty="0" smtClean="0">
              <a:latin typeface="Times New Roman" pitchFamily="18" charset="0"/>
              <a:cs typeface="Times New Roman" pitchFamily="18" charset="0"/>
            </a:endParaRPr>
          </a:p>
          <a:p>
            <a:pPr lvl="1" eaLnBrk="1" hangingPunct="1"/>
            <a:r>
              <a:rPr lang="en-US" dirty="0" smtClean="0">
                <a:latin typeface="Times New Roman" pitchFamily="18" charset="0"/>
                <a:cs typeface="Times New Roman" pitchFamily="18" charset="0"/>
              </a:rPr>
              <a:t>The tendency for individuals to attribute their own successes to internal factors while putting the blame for failures on external factors.</a:t>
            </a:r>
          </a:p>
          <a:p>
            <a:pPr lvl="1" eaLnBrk="1" hangingPunct="1"/>
            <a:r>
              <a:rPr lang="en-US" dirty="0" smtClean="0">
                <a:latin typeface="Times New Roman" pitchFamily="18" charset="0"/>
                <a:cs typeface="Times New Roman" pitchFamily="18" charset="0"/>
              </a:rPr>
              <a:t>e.g.: if explaining their victories, athletes commonly credit themselves but they are more likely to attribute losses to something else.</a:t>
            </a:r>
          </a:p>
        </p:txBody>
      </p:sp>
      <p:pic>
        <p:nvPicPr>
          <p:cNvPr id="8195" name="Picture 4" descr="j0151839"/>
          <p:cNvPicPr>
            <a:picLocks noGrp="1" noChangeAspect="1" noChangeArrowheads="1"/>
          </p:cNvPicPr>
          <p:nvPr>
            <p:ph sz="half" idx="2"/>
          </p:nvPr>
        </p:nvPicPr>
        <p:blipFill>
          <a:blip r:embed="rId2">
            <a:lum bright="20000"/>
          </a:blip>
          <a:srcRect/>
          <a:stretch>
            <a:fillRect/>
          </a:stretch>
        </p:blipFill>
        <p:spPr>
          <a:xfrm>
            <a:off x="6172200" y="3581400"/>
            <a:ext cx="2566988" cy="2819400"/>
          </a:xfrm>
          <a:noFill/>
        </p:spPr>
      </p:pic>
    </p:spTree>
  </p:cSld>
  <p:clrMapOvr>
    <a:masterClrMapping/>
  </p:clrMapOvr>
  <p:transition spd="med">
    <p:rand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8514" name="Rectangle 2"/>
          <p:cNvSpPr>
            <a:spLocks noGrp="1" noChangeArrowheads="1"/>
          </p:cNvSpPr>
          <p:nvPr>
            <p:ph type="title"/>
          </p:nvPr>
        </p:nvSpPr>
        <p:spPr>
          <a:xfrm>
            <a:off x="685800" y="228600"/>
            <a:ext cx="7772400" cy="1219200"/>
          </a:xfrm>
          <a:solidFill>
            <a:srgbClr val="CC6600"/>
          </a:solidFill>
        </p:spPr>
        <p:txBody>
          <a:bodyPr>
            <a:normAutofit fontScale="90000"/>
          </a:bodyPr>
          <a:lstStyle/>
          <a:p>
            <a:pPr eaLnBrk="1" hangingPunct="1">
              <a:defRPr/>
            </a:pPr>
            <a:r>
              <a:rPr lang="en-US" b="1" dirty="0" smtClean="0">
                <a:solidFill>
                  <a:schemeClr val="bg1"/>
                </a:solidFill>
              </a:rPr>
              <a:t>FREQUENTLY USED SHORTCUTS IN JUDGING OTHERS</a:t>
            </a:r>
          </a:p>
        </p:txBody>
      </p:sp>
      <p:sp>
        <p:nvSpPr>
          <p:cNvPr id="9219" name="Rectangle 3"/>
          <p:cNvSpPr>
            <a:spLocks noGrp="1" noChangeArrowheads="1"/>
          </p:cNvSpPr>
          <p:nvPr>
            <p:ph type="body" idx="1"/>
          </p:nvPr>
        </p:nvSpPr>
        <p:spPr>
          <a:xfrm>
            <a:off x="609600" y="1905000"/>
            <a:ext cx="7848600" cy="4648200"/>
          </a:xfrm>
        </p:spPr>
        <p:txBody>
          <a:bodyPr>
            <a:normAutofit/>
          </a:bodyPr>
          <a:lstStyle/>
          <a:p>
            <a:pPr marL="457200" indent="-457200" algn="just" eaLnBrk="1" hangingPunct="1">
              <a:lnSpc>
                <a:spcPct val="80000"/>
              </a:lnSpc>
              <a:buFont typeface="Wingdings" pitchFamily="2" charset="2"/>
              <a:buAutoNum type="arabicPeriod"/>
            </a:pPr>
            <a:r>
              <a:rPr lang="en-US" sz="2000" b="1" u="sng" dirty="0" smtClean="0">
                <a:latin typeface="Times New Roman" pitchFamily="18" charset="0"/>
                <a:cs typeface="Times New Roman" pitchFamily="18" charset="0"/>
              </a:rPr>
              <a:t>Selective Perception</a:t>
            </a:r>
          </a:p>
          <a:p>
            <a:pPr marL="457200" indent="-457200" algn="just" eaLnBrk="1" hangingPunct="1">
              <a:lnSpc>
                <a:spcPct val="80000"/>
              </a:lnSpc>
              <a:buNone/>
            </a:pPr>
            <a:endParaRPr lang="en-US" sz="2000" b="1" u="sng" dirty="0" smtClean="0">
              <a:latin typeface="Times New Roman" pitchFamily="18" charset="0"/>
              <a:cs typeface="Times New Roman" pitchFamily="18" charset="0"/>
            </a:endParaRPr>
          </a:p>
          <a:p>
            <a:pPr marL="876300" lvl="1" indent="-419100" algn="just" eaLnBrk="1" hangingPunct="1">
              <a:lnSpc>
                <a:spcPct val="80000"/>
              </a:lnSpc>
              <a:buFont typeface="Wingdings" pitchFamily="2" charset="2"/>
              <a:buChar char="Ø"/>
            </a:pPr>
            <a:r>
              <a:rPr lang="en-US" sz="2000" dirty="0" smtClean="0">
                <a:latin typeface="Times New Roman" pitchFamily="18" charset="0"/>
                <a:cs typeface="Times New Roman" pitchFamily="18" charset="0"/>
              </a:rPr>
              <a:t>	People selectively interpret what they see on the basis of their interests, background, experience and attitudes. </a:t>
            </a:r>
          </a:p>
          <a:p>
            <a:pPr marL="876300" lvl="1" indent="-419100" algn="just" eaLnBrk="1" hangingPunct="1">
              <a:lnSpc>
                <a:spcPct val="80000"/>
              </a:lnSpc>
              <a:buFont typeface="Wingdings" pitchFamily="2" charset="2"/>
              <a:buChar char="Ø"/>
            </a:pPr>
            <a:r>
              <a:rPr lang="en-US" sz="2000" dirty="0" smtClean="0">
                <a:latin typeface="Times New Roman" pitchFamily="18" charset="0"/>
                <a:cs typeface="Times New Roman" pitchFamily="18" charset="0"/>
              </a:rPr>
              <a:t>We see what we want to see and draw unwarranted conclusions from ambiguous situations</a:t>
            </a:r>
            <a:r>
              <a:rPr lang="en-US" dirty="0" smtClean="0">
                <a:latin typeface="Times New Roman" pitchFamily="18" charset="0"/>
                <a:cs typeface="Times New Roman" pitchFamily="18" charset="0"/>
              </a:rPr>
              <a:t>.</a:t>
            </a:r>
          </a:p>
        </p:txBody>
      </p:sp>
      <p:sp>
        <p:nvSpPr>
          <p:cNvPr id="448518" name="AutoShape 6"/>
          <p:cNvSpPr>
            <a:spLocks noChangeArrowheads="1"/>
          </p:cNvSpPr>
          <p:nvPr/>
        </p:nvSpPr>
        <p:spPr bwMode="blackWhite">
          <a:xfrm>
            <a:off x="5867400" y="3962400"/>
            <a:ext cx="2895600" cy="2438400"/>
          </a:xfrm>
          <a:prstGeom prst="triangle">
            <a:avLst>
              <a:gd name="adj" fmla="val 50000"/>
            </a:avLst>
          </a:prstGeom>
          <a:solidFill>
            <a:srgbClr val="CC3300"/>
          </a:solidFill>
          <a:ln w="9525">
            <a:solidFill>
              <a:schemeClr val="tx1"/>
            </a:solidFill>
            <a:miter lim="800000"/>
            <a:headEnd/>
            <a:tailEnd/>
          </a:ln>
        </p:spPr>
        <p:txBody>
          <a:bodyPr wrap="none" anchor="ct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3000"/>
                                  </p:stCondLst>
                                  <p:childTnLst>
                                    <p:set>
                                      <p:cBhvr>
                                        <p:cTn id="6" dur="1" fill="hold">
                                          <p:stCondLst>
                                            <p:cond delay="0"/>
                                          </p:stCondLst>
                                        </p:cTn>
                                        <p:tgtEl>
                                          <p:spTgt spid="448518"/>
                                        </p:tgtEl>
                                        <p:attrNameLst>
                                          <p:attrName>style.visibility</p:attrName>
                                        </p:attrNameLst>
                                      </p:cBhvr>
                                      <p:to>
                                        <p:strVal val="visible"/>
                                      </p:to>
                                    </p:set>
                                    <p:animEffect transition="in" filter="box(out)">
                                      <p:cBhvr>
                                        <p:cTn id="7" dur="500"/>
                                        <p:tgtEl>
                                          <p:spTgt spid="4485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851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body" sz="half" idx="1"/>
          </p:nvPr>
        </p:nvSpPr>
        <p:spPr>
          <a:xfrm>
            <a:off x="304800" y="914400"/>
            <a:ext cx="7162800" cy="5562600"/>
          </a:xfrm>
        </p:spPr>
        <p:txBody>
          <a:bodyPr>
            <a:noAutofit/>
          </a:bodyPr>
          <a:lstStyle/>
          <a:p>
            <a:pPr marL="457200" indent="-457200" algn="just" eaLnBrk="1" hangingPunct="1">
              <a:lnSpc>
                <a:spcPct val="90000"/>
              </a:lnSpc>
              <a:buFont typeface="Wingdings" pitchFamily="2" charset="2"/>
              <a:buAutoNum type="arabicPeriod" startAt="2"/>
            </a:pPr>
            <a:r>
              <a:rPr lang="en-US" sz="2000" b="1" u="sng" dirty="0" smtClean="0">
                <a:latin typeface="Times New Roman" pitchFamily="18" charset="0"/>
                <a:cs typeface="Times New Roman" pitchFamily="18" charset="0"/>
              </a:rPr>
              <a:t>Halo Effect</a:t>
            </a:r>
          </a:p>
          <a:p>
            <a:pPr marL="876300" lvl="1" indent="-419100" algn="just" eaLnBrk="1" hangingPunct="1">
              <a:lnSpc>
                <a:spcPct val="90000"/>
              </a:lnSpc>
              <a:buFont typeface="Wingdings" pitchFamily="2" charset="2"/>
              <a:buChar char="Ø"/>
            </a:pPr>
            <a:r>
              <a:rPr lang="en-US" sz="2000" dirty="0" smtClean="0">
                <a:latin typeface="Times New Roman" pitchFamily="18" charset="0"/>
                <a:cs typeface="Times New Roman" pitchFamily="18" charset="0"/>
              </a:rPr>
              <a:t>	Drawing a general impression about an individual on the basis of a single characteristic. It blinds the perceiver to other attributes that also should be evaluated to obtain a complete, accurate impression of the other person.</a:t>
            </a:r>
          </a:p>
          <a:p>
            <a:pPr marL="876300" lvl="1" indent="-419100" algn="just" eaLnBrk="1" hangingPunct="1">
              <a:lnSpc>
                <a:spcPct val="90000"/>
              </a:lnSpc>
              <a:buFont typeface="Wingdings" pitchFamily="2" charset="2"/>
              <a:buNone/>
            </a:pPr>
            <a:r>
              <a:rPr lang="en-US" sz="2000" dirty="0" smtClean="0">
                <a:latin typeface="Times New Roman" pitchFamily="18" charset="0"/>
                <a:cs typeface="Times New Roman" pitchFamily="18" charset="0"/>
              </a:rPr>
              <a:t>e.g.: an excellent attendance record may produce judgments of high productivity, quality work and industriousness, whether they are accurate or not.</a:t>
            </a:r>
          </a:p>
          <a:p>
            <a:pPr marL="876300" lvl="1" indent="-419100" algn="just" eaLnBrk="1" hangingPunct="1">
              <a:lnSpc>
                <a:spcPct val="90000"/>
              </a:lnSpc>
              <a:buFont typeface="Wingdings" pitchFamily="2" charset="2"/>
              <a:buNone/>
            </a:pPr>
            <a:endParaRPr lang="en-US" sz="2000" dirty="0" smtClean="0">
              <a:latin typeface="Times New Roman" pitchFamily="18" charset="0"/>
              <a:cs typeface="Times New Roman" pitchFamily="18" charset="0"/>
            </a:endParaRPr>
          </a:p>
          <a:p>
            <a:pPr marL="457200" indent="-457200" algn="just" eaLnBrk="1" hangingPunct="1">
              <a:lnSpc>
                <a:spcPct val="90000"/>
              </a:lnSpc>
              <a:buFont typeface="Wingdings" pitchFamily="2" charset="2"/>
              <a:buAutoNum type="arabicPeriod" startAt="3"/>
            </a:pPr>
            <a:r>
              <a:rPr lang="en-US" sz="2000" b="1" u="sng" dirty="0" smtClean="0">
                <a:latin typeface="Times New Roman" pitchFamily="18" charset="0"/>
                <a:cs typeface="Times New Roman" pitchFamily="18" charset="0"/>
              </a:rPr>
              <a:t>Contrast Effects</a:t>
            </a:r>
          </a:p>
          <a:p>
            <a:pPr marL="876300" lvl="1" indent="-419100" algn="just" eaLnBrk="1" hangingPunct="1">
              <a:lnSpc>
                <a:spcPct val="90000"/>
              </a:lnSpc>
              <a:buFont typeface="Wingdings" pitchFamily="2" charset="2"/>
              <a:buChar char="Ø"/>
            </a:pPr>
            <a:r>
              <a:rPr lang="en-US" sz="2000" dirty="0" smtClean="0">
                <a:latin typeface="Times New Roman" pitchFamily="18" charset="0"/>
                <a:cs typeface="Times New Roman" pitchFamily="18" charset="0"/>
              </a:rPr>
              <a:t>	Evaluation of person’s characteristics that are affected by comparisons with other people recently encountered who work rank higher or lower on the same characteristics</a:t>
            </a:r>
            <a:r>
              <a:rPr lang="en-US" sz="2000" dirty="0" smtClean="0">
                <a:latin typeface="Times New Roman" pitchFamily="18" charset="0"/>
                <a:cs typeface="Times New Roman" pitchFamily="18" charset="0"/>
              </a:rPr>
              <a:t>.</a:t>
            </a:r>
          </a:p>
        </p:txBody>
      </p:sp>
      <p:pic>
        <p:nvPicPr>
          <p:cNvPr id="10243" name="Picture 4" descr="j0090652"/>
          <p:cNvPicPr>
            <a:picLocks noGrp="1" noChangeAspect="1" noChangeArrowheads="1"/>
          </p:cNvPicPr>
          <p:nvPr>
            <p:ph sz="half" idx="2"/>
          </p:nvPr>
        </p:nvPicPr>
        <p:blipFill>
          <a:blip r:embed="rId2"/>
          <a:srcRect/>
          <a:stretch>
            <a:fillRect/>
          </a:stretch>
        </p:blipFill>
        <p:spPr>
          <a:xfrm>
            <a:off x="6324600" y="5105399"/>
            <a:ext cx="2590800" cy="1679393"/>
          </a:xfrm>
          <a:noFill/>
        </p:spPr>
      </p:pic>
    </p:spTree>
  </p:cSld>
  <p:clrMapOvr>
    <a:masterClrMapping/>
  </p:clrMapOvr>
  <p:transition spd="med">
    <p:rand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type="body" sz="half" idx="1"/>
          </p:nvPr>
        </p:nvSpPr>
        <p:spPr>
          <a:xfrm>
            <a:off x="152400" y="228600"/>
            <a:ext cx="8915400" cy="6629400"/>
          </a:xfrm>
        </p:spPr>
        <p:txBody>
          <a:bodyPr>
            <a:noAutofit/>
          </a:bodyPr>
          <a:lstStyle/>
          <a:p>
            <a:pPr marL="457200" indent="-457200" eaLnBrk="1" hangingPunct="1">
              <a:lnSpc>
                <a:spcPct val="80000"/>
              </a:lnSpc>
              <a:buFont typeface="Wingdings" pitchFamily="2" charset="2"/>
              <a:buNone/>
            </a:pPr>
            <a:endParaRPr lang="en-US" sz="2000" dirty="0" smtClean="0">
              <a:latin typeface="Times New Roman" pitchFamily="18" charset="0"/>
              <a:cs typeface="Times New Roman" pitchFamily="18" charset="0"/>
            </a:endParaRPr>
          </a:p>
          <a:p>
            <a:pPr marL="457200" indent="-457200" eaLnBrk="1" hangingPunct="1">
              <a:lnSpc>
                <a:spcPct val="80000"/>
              </a:lnSpc>
              <a:buFont typeface="Wingdings" pitchFamily="2" charset="2"/>
              <a:buNone/>
            </a:pPr>
            <a:r>
              <a:rPr lang="en-US" sz="2000" b="1" dirty="0" smtClean="0">
                <a:solidFill>
                  <a:srgbClr val="C00000"/>
                </a:solidFill>
                <a:latin typeface="Times New Roman" pitchFamily="18" charset="0"/>
                <a:cs typeface="Times New Roman" pitchFamily="18" charset="0"/>
              </a:rPr>
              <a:t>4.</a:t>
            </a:r>
            <a:r>
              <a:rPr lang="en-US" sz="2000" b="1" dirty="0" smtClean="0">
                <a:latin typeface="Times New Roman" pitchFamily="18" charset="0"/>
                <a:cs typeface="Times New Roman" pitchFamily="18" charset="0"/>
              </a:rPr>
              <a:t>	</a:t>
            </a:r>
            <a:r>
              <a:rPr lang="en-US" sz="2000" b="1" u="sng" dirty="0" smtClean="0">
                <a:latin typeface="Times New Roman" pitchFamily="18" charset="0"/>
                <a:cs typeface="Times New Roman" pitchFamily="18" charset="0"/>
              </a:rPr>
              <a:t>Projection</a:t>
            </a:r>
          </a:p>
          <a:p>
            <a:pPr marL="876300" lvl="1" indent="-419100" eaLnBrk="1" hangingPunct="1">
              <a:lnSpc>
                <a:spcPct val="80000"/>
              </a:lnSpc>
              <a:buFont typeface="Wingdings" pitchFamily="2" charset="2"/>
              <a:buChar char="Ø"/>
            </a:pPr>
            <a:r>
              <a:rPr lang="en-US" sz="2000" dirty="0" smtClean="0">
                <a:latin typeface="Times New Roman" pitchFamily="18" charset="0"/>
                <a:cs typeface="Times New Roman" pitchFamily="18" charset="0"/>
              </a:rPr>
              <a:t>	It refers to attributing one’s own characteristics to other people. It may be especially strong for undesirable traits that perceiver possess but fail to recognize in themselves. </a:t>
            </a:r>
          </a:p>
          <a:p>
            <a:pPr marL="876300" lvl="1" indent="-419100" eaLnBrk="1" hangingPunct="1">
              <a:lnSpc>
                <a:spcPct val="80000"/>
              </a:lnSpc>
              <a:buFont typeface="Wingdings" pitchFamily="2" charset="2"/>
              <a:buChar char="Ø"/>
            </a:pPr>
            <a:endParaRPr lang="en-US" sz="2000" dirty="0" smtClean="0">
              <a:latin typeface="Times New Roman" pitchFamily="18" charset="0"/>
              <a:cs typeface="Times New Roman" pitchFamily="18" charset="0"/>
            </a:endParaRPr>
          </a:p>
          <a:p>
            <a:pPr marL="457200" indent="-457200" eaLnBrk="1" hangingPunct="1">
              <a:lnSpc>
                <a:spcPct val="80000"/>
              </a:lnSpc>
              <a:buFont typeface="Wingdings" pitchFamily="2" charset="2"/>
              <a:buNone/>
            </a:pPr>
            <a:r>
              <a:rPr lang="en-US" sz="2000" b="1" dirty="0" smtClean="0">
                <a:solidFill>
                  <a:srgbClr val="C00000"/>
                </a:solidFill>
                <a:latin typeface="Times New Roman" pitchFamily="18" charset="0"/>
                <a:cs typeface="Times New Roman" pitchFamily="18" charset="0"/>
              </a:rPr>
              <a:t>5.</a:t>
            </a:r>
            <a:r>
              <a:rPr lang="en-US" sz="2000" b="1" dirty="0" smtClean="0">
                <a:latin typeface="Times New Roman" pitchFamily="18" charset="0"/>
                <a:cs typeface="Times New Roman" pitchFamily="18" charset="0"/>
              </a:rPr>
              <a:t>	</a:t>
            </a:r>
            <a:r>
              <a:rPr lang="en-US" sz="2000" b="1" u="sng" dirty="0" smtClean="0">
                <a:latin typeface="Times New Roman" pitchFamily="18" charset="0"/>
                <a:cs typeface="Times New Roman" pitchFamily="18" charset="0"/>
              </a:rPr>
              <a:t>Stereotyping</a:t>
            </a:r>
          </a:p>
          <a:p>
            <a:pPr marL="876300" lvl="1" indent="-419100" eaLnBrk="1" hangingPunct="1">
              <a:lnSpc>
                <a:spcPct val="80000"/>
              </a:lnSpc>
              <a:buFont typeface="Wingdings" pitchFamily="2" charset="2"/>
              <a:buChar char="Ø"/>
            </a:pPr>
            <a:r>
              <a:rPr lang="en-US" sz="2000" dirty="0" smtClean="0">
                <a:latin typeface="Times New Roman" pitchFamily="18" charset="0"/>
                <a:cs typeface="Times New Roman" pitchFamily="18" charset="0"/>
              </a:rPr>
              <a:t>	Judging someone on the basis of one’s perception of the group to which that person belongs. We develop social categories and assign traits that are difficult to observe. Then they assign people to one or more social categories on the basis of easily observable information about them and lastly assign the cluster of traits linked to the social category of people identified as member of that group.</a:t>
            </a:r>
          </a:p>
          <a:p>
            <a:pPr marL="876300" lvl="1" indent="-419100" eaLnBrk="1" hangingPunct="1">
              <a:lnSpc>
                <a:spcPct val="80000"/>
              </a:lnSpc>
              <a:buFont typeface="Wingdings" pitchFamily="2" charset="2"/>
              <a:buNone/>
            </a:pPr>
            <a:r>
              <a:rPr lang="en-US" sz="2000" dirty="0" smtClean="0">
                <a:latin typeface="Times New Roman" pitchFamily="18" charset="0"/>
                <a:cs typeface="Times New Roman" pitchFamily="18" charset="0"/>
              </a:rPr>
              <a:t>e.g.: a number of male managers think that women are not interested in overseas assignment or jobs and won’t be effective in their work. </a:t>
            </a:r>
          </a:p>
          <a:p>
            <a:pPr marL="876300" lvl="1" indent="-419100" algn="r" eaLnBrk="1" hangingPunct="1">
              <a:lnSpc>
                <a:spcPct val="80000"/>
              </a:lnSpc>
              <a:buFont typeface="Wingdings" pitchFamily="2" charset="2"/>
              <a:buNone/>
            </a:pPr>
            <a:r>
              <a:rPr lang="en-US" sz="2000" b="1" dirty="0" smtClean="0">
                <a:solidFill>
                  <a:srgbClr val="C00000"/>
                </a:solidFill>
                <a:latin typeface="Times New Roman" pitchFamily="18" charset="0"/>
                <a:cs typeface="Times New Roman" pitchFamily="18" charset="0"/>
              </a:rPr>
              <a:t>6</a:t>
            </a:r>
            <a:r>
              <a:rPr lang="en-US" sz="2000" b="1" dirty="0" smtClean="0">
                <a:solidFill>
                  <a:srgbClr val="C00000"/>
                </a:solidFill>
                <a:latin typeface="Times New Roman" pitchFamily="18" charset="0"/>
                <a:cs typeface="Times New Roman" pitchFamily="18" charset="0"/>
              </a:rPr>
              <a:t>. 	</a:t>
            </a:r>
            <a:r>
              <a:rPr lang="en-US" sz="2000" b="1" u="sng" dirty="0" smtClean="0">
                <a:latin typeface="Times New Roman" pitchFamily="18" charset="0"/>
                <a:cs typeface="Times New Roman" pitchFamily="18" charset="0"/>
              </a:rPr>
              <a:t>First-impression error</a:t>
            </a:r>
          </a:p>
        </p:txBody>
      </p:sp>
      <p:pic>
        <p:nvPicPr>
          <p:cNvPr id="11267" name="Picture 4" descr="pe07267_"/>
          <p:cNvPicPr>
            <a:picLocks noGrp="1" noChangeAspect="1" noChangeArrowheads="1"/>
          </p:cNvPicPr>
          <p:nvPr>
            <p:ph sz="half" idx="2"/>
          </p:nvPr>
        </p:nvPicPr>
        <p:blipFill>
          <a:blip r:embed="rId2"/>
          <a:srcRect/>
          <a:stretch>
            <a:fillRect/>
          </a:stretch>
        </p:blipFill>
        <p:spPr>
          <a:xfrm>
            <a:off x="2895600" y="5486400"/>
            <a:ext cx="5715000" cy="1371600"/>
          </a:xfrm>
          <a:noFill/>
        </p:spPr>
      </p:pic>
    </p:spTree>
  </p:cSld>
  <p:clrMapOvr>
    <a:masterClrMapping/>
  </p:clrMapOvr>
  <p:transition spd="med">
    <p:rand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9538" name="Rectangle 2"/>
          <p:cNvSpPr>
            <a:spLocks noGrp="1" noChangeArrowheads="1"/>
          </p:cNvSpPr>
          <p:nvPr>
            <p:ph type="title"/>
          </p:nvPr>
        </p:nvSpPr>
        <p:spPr>
          <a:xfrm>
            <a:off x="685800" y="304800"/>
            <a:ext cx="7772400" cy="1143000"/>
          </a:xfrm>
          <a:solidFill>
            <a:srgbClr val="CC6600"/>
          </a:solidFill>
        </p:spPr>
        <p:txBody>
          <a:bodyPr>
            <a:normAutofit fontScale="90000"/>
          </a:bodyPr>
          <a:lstStyle/>
          <a:p>
            <a:pPr eaLnBrk="1" hangingPunct="1">
              <a:defRPr/>
            </a:pPr>
            <a:r>
              <a:rPr lang="en-US" b="1" dirty="0" smtClean="0">
                <a:solidFill>
                  <a:schemeClr val="bg1"/>
                </a:solidFill>
              </a:rPr>
              <a:t>Specific Applications In Organizations</a:t>
            </a:r>
          </a:p>
        </p:txBody>
      </p:sp>
      <p:sp>
        <p:nvSpPr>
          <p:cNvPr id="12291" name="Rectangle 3"/>
          <p:cNvSpPr>
            <a:spLocks noGrp="1" noChangeArrowheads="1"/>
          </p:cNvSpPr>
          <p:nvPr>
            <p:ph type="body" idx="1"/>
          </p:nvPr>
        </p:nvSpPr>
        <p:spPr>
          <a:xfrm>
            <a:off x="609600" y="1752600"/>
            <a:ext cx="8077200" cy="4724400"/>
          </a:xfrm>
        </p:spPr>
        <p:txBody>
          <a:bodyPr>
            <a:normAutofit fontScale="92500" lnSpcReduction="10000"/>
          </a:bodyPr>
          <a:lstStyle/>
          <a:p>
            <a:pPr eaLnBrk="1" hangingPunct="1"/>
            <a:r>
              <a:rPr lang="en-US" sz="2400" b="1" u="sng" dirty="0" smtClean="0">
                <a:latin typeface="Times New Roman" pitchFamily="18" charset="0"/>
                <a:cs typeface="Times New Roman" pitchFamily="18" charset="0"/>
              </a:rPr>
              <a:t>Employment Interview</a:t>
            </a:r>
          </a:p>
          <a:p>
            <a:pPr lvl="1" eaLnBrk="1" hangingPunct="1"/>
            <a:r>
              <a:rPr lang="en-US" dirty="0" smtClean="0">
                <a:latin typeface="Times New Roman" pitchFamily="18" charset="0"/>
                <a:cs typeface="Times New Roman" pitchFamily="18" charset="0"/>
              </a:rPr>
              <a:t>Perceptual biases affect the accuracy of interviewers’ judgments of applicants.</a:t>
            </a:r>
          </a:p>
          <a:p>
            <a:pPr lvl="1" eaLnBrk="1" hangingPunct="1"/>
            <a:r>
              <a:rPr lang="en-US" dirty="0" smtClean="0">
                <a:latin typeface="Times New Roman" pitchFamily="18" charset="0"/>
                <a:cs typeface="Times New Roman" pitchFamily="18" charset="0"/>
              </a:rPr>
              <a:t>Different interviewer see different things in the same candidate as a result have a different conclusion.</a:t>
            </a:r>
          </a:p>
          <a:p>
            <a:pPr lvl="1" eaLnBrk="1" hangingPunct="1"/>
            <a:endParaRPr lang="en-US" dirty="0" smtClean="0">
              <a:latin typeface="Times New Roman" pitchFamily="18" charset="0"/>
              <a:cs typeface="Times New Roman" pitchFamily="18" charset="0"/>
            </a:endParaRPr>
          </a:p>
          <a:p>
            <a:pPr eaLnBrk="1" hangingPunct="1"/>
            <a:r>
              <a:rPr lang="en-US" sz="2400" b="1" u="sng" dirty="0" smtClean="0">
                <a:latin typeface="Times New Roman" pitchFamily="18" charset="0"/>
                <a:cs typeface="Times New Roman" pitchFamily="18" charset="0"/>
              </a:rPr>
              <a:t>Performance Expectations</a:t>
            </a:r>
          </a:p>
          <a:p>
            <a:pPr lvl="1"/>
            <a:r>
              <a:rPr lang="en-US" dirty="0" smtClean="0">
                <a:latin typeface="Times New Roman" pitchFamily="18" charset="0"/>
                <a:cs typeface="Times New Roman" pitchFamily="18" charset="0"/>
              </a:rPr>
              <a:t>Self-fulfilling prophecy (</a:t>
            </a:r>
            <a:r>
              <a:rPr lang="en-US" i="1" dirty="0" smtClean="0">
                <a:latin typeface="Times New Roman" pitchFamily="18" charset="0"/>
                <a:cs typeface="Times New Roman" pitchFamily="18" charset="0"/>
              </a:rPr>
              <a:t>Pygmalion effect</a:t>
            </a:r>
            <a:r>
              <a:rPr lang="en-US" dirty="0" smtClean="0">
                <a:latin typeface="Times New Roman" pitchFamily="18" charset="0"/>
                <a:cs typeface="Times New Roman" pitchFamily="18" charset="0"/>
              </a:rPr>
              <a:t>): A positive instance of the self-fulfilling prophecy, in which people holding high expectations of another tend to improve that individual’s performance. </a:t>
            </a:r>
          </a:p>
          <a:p>
            <a:pPr lvl="1" eaLnBrk="1" hangingPunct="1"/>
            <a:r>
              <a:rPr lang="en-US" dirty="0" smtClean="0">
                <a:latin typeface="Times New Roman" pitchFamily="18" charset="0"/>
                <a:cs typeface="Times New Roman" pitchFamily="18" charset="0"/>
              </a:rPr>
              <a:t>Golem effect: A negative instance of the self-fulfilling prophecy, low expectations of another tend to lower that individual’s performance.</a:t>
            </a:r>
          </a:p>
          <a:p>
            <a:pPr lvl="1" eaLnBrk="1" hangingPunct="1"/>
            <a:endParaRPr lang="en-US" dirty="0" smtClean="0">
              <a:latin typeface="Times New Roman" pitchFamily="18" charset="0"/>
              <a:cs typeface="Times New Roman" pitchFamily="18" charset="0"/>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a:xfrm>
            <a:off x="685800" y="914400"/>
            <a:ext cx="7772400" cy="5334000"/>
          </a:xfrm>
        </p:spPr>
        <p:txBody>
          <a:bodyPr>
            <a:normAutofit/>
          </a:bodyPr>
          <a:lstStyle/>
          <a:p>
            <a:pPr lvl="1" eaLnBrk="1" hangingPunct="1">
              <a:buNone/>
            </a:pPr>
            <a:endParaRPr lang="en-US" dirty="0" smtClean="0">
              <a:latin typeface="Times New Roman" pitchFamily="18" charset="0"/>
              <a:cs typeface="Times New Roman" pitchFamily="18" charset="0"/>
            </a:endParaRPr>
          </a:p>
          <a:p>
            <a:pPr eaLnBrk="1" hangingPunct="1"/>
            <a:r>
              <a:rPr lang="en-US" sz="2400" b="1" u="sng" dirty="0" smtClean="0">
                <a:latin typeface="Times New Roman" pitchFamily="18" charset="0"/>
                <a:cs typeface="Times New Roman" pitchFamily="18" charset="0"/>
              </a:rPr>
              <a:t>Performance Evaluations</a:t>
            </a:r>
          </a:p>
          <a:p>
            <a:pPr lvl="1" eaLnBrk="1" hangingPunct="1"/>
            <a:r>
              <a:rPr lang="en-US" dirty="0" smtClean="0">
                <a:latin typeface="Times New Roman" pitchFamily="18" charset="0"/>
                <a:cs typeface="Times New Roman" pitchFamily="18" charset="0"/>
              </a:rPr>
              <a:t>Appraisals represents an assessment of an employee’s work.</a:t>
            </a:r>
          </a:p>
          <a:p>
            <a:pPr lvl="1" eaLnBrk="1" hangingPunct="1"/>
            <a:r>
              <a:rPr lang="en-US" dirty="0" smtClean="0">
                <a:latin typeface="Times New Roman" pitchFamily="18" charset="0"/>
                <a:cs typeface="Times New Roman" pitchFamily="18" charset="0"/>
              </a:rPr>
              <a:t>Appraisals are subjective (judgmental) perceptions of performance.</a:t>
            </a:r>
          </a:p>
          <a:p>
            <a:pPr lvl="1" eaLnBrk="1" hangingPunct="1"/>
            <a:endParaRPr lang="en-US" dirty="0" smtClean="0">
              <a:latin typeface="Times New Roman" pitchFamily="18" charset="0"/>
              <a:cs typeface="Times New Roman" pitchFamily="18" charset="0"/>
            </a:endParaRPr>
          </a:p>
          <a:p>
            <a:pPr eaLnBrk="1" hangingPunct="1"/>
            <a:r>
              <a:rPr lang="en-US" sz="2400" b="1" u="sng" dirty="0" smtClean="0">
                <a:latin typeface="Times New Roman" pitchFamily="18" charset="0"/>
                <a:cs typeface="Times New Roman" pitchFamily="18" charset="0"/>
              </a:rPr>
              <a:t>Employee Effort</a:t>
            </a:r>
          </a:p>
          <a:p>
            <a:pPr lvl="1" eaLnBrk="1" hangingPunct="1"/>
            <a:r>
              <a:rPr lang="en-US" dirty="0" smtClean="0">
                <a:latin typeface="Times New Roman" pitchFamily="18" charset="0"/>
                <a:cs typeface="Times New Roman" pitchFamily="18" charset="0"/>
              </a:rPr>
              <a:t>Assessment of individual effort is a subjective judgment subject to perceptual distortion and bias.</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1586" name="Rectangle 2"/>
          <p:cNvSpPr>
            <a:spLocks noGrp="1" noChangeArrowheads="1"/>
          </p:cNvSpPr>
          <p:nvPr>
            <p:ph type="title"/>
          </p:nvPr>
        </p:nvSpPr>
        <p:spPr>
          <a:xfrm>
            <a:off x="457200" y="228600"/>
            <a:ext cx="8077200" cy="1066800"/>
          </a:xfrm>
          <a:solidFill>
            <a:srgbClr val="CC6600"/>
          </a:solidFill>
        </p:spPr>
        <p:txBody>
          <a:bodyPr>
            <a:noAutofit/>
          </a:bodyPr>
          <a:lstStyle/>
          <a:p>
            <a:pPr eaLnBrk="1" hangingPunct="1">
              <a:defRPr/>
            </a:pPr>
            <a:r>
              <a:rPr lang="en-US" sz="3200" b="1" dirty="0" smtClean="0">
                <a:solidFill>
                  <a:schemeClr val="bg1"/>
                </a:solidFill>
              </a:rPr>
              <a:t>The Link Between Perceptions And Individual Decision Making</a:t>
            </a:r>
          </a:p>
        </p:txBody>
      </p:sp>
      <p:grpSp>
        <p:nvGrpSpPr>
          <p:cNvPr id="2" name="Group 11"/>
          <p:cNvGrpSpPr>
            <a:grpSpLocks/>
          </p:cNvGrpSpPr>
          <p:nvPr/>
        </p:nvGrpSpPr>
        <p:grpSpPr bwMode="auto">
          <a:xfrm>
            <a:off x="914400" y="1447800"/>
            <a:ext cx="7467600" cy="4708525"/>
            <a:chOff x="576" y="912"/>
            <a:chExt cx="4704" cy="2966"/>
          </a:xfrm>
        </p:grpSpPr>
        <p:sp>
          <p:nvSpPr>
            <p:cNvPr id="14340" name="Text Box 5"/>
            <p:cNvSpPr txBox="1">
              <a:spLocks noChangeArrowheads="1"/>
            </p:cNvSpPr>
            <p:nvPr/>
          </p:nvSpPr>
          <p:spPr bwMode="auto">
            <a:xfrm>
              <a:off x="576" y="912"/>
              <a:ext cx="2448" cy="1229"/>
            </a:xfrm>
            <a:prstGeom prst="rect">
              <a:avLst/>
            </a:prstGeom>
            <a:solidFill>
              <a:srgbClr val="FFFFFF"/>
            </a:solidFill>
            <a:ln w="38100">
              <a:solidFill>
                <a:srgbClr val="993300"/>
              </a:solidFill>
              <a:miter lim="800000"/>
              <a:headEnd/>
              <a:tailEnd/>
            </a:ln>
          </p:spPr>
          <p:txBody>
            <a:bodyPr/>
            <a:lstStyle/>
            <a:p>
              <a:r>
                <a:rPr lang="en-US" sz="2200" u="sng">
                  <a:solidFill>
                    <a:srgbClr val="CC6600"/>
                  </a:solidFill>
                  <a:latin typeface="Verdana" pitchFamily="34" charset="0"/>
                </a:rPr>
                <a:t>PROBLEM</a:t>
              </a:r>
            </a:p>
            <a:p>
              <a:r>
                <a:rPr lang="en-US" sz="2200">
                  <a:solidFill>
                    <a:srgbClr val="CC6600"/>
                  </a:solidFill>
                  <a:latin typeface="Verdana" pitchFamily="34" charset="0"/>
                </a:rPr>
                <a:t>A discrepancy between some current state of affairs and some desired state.</a:t>
              </a:r>
              <a:endParaRPr lang="en-US" sz="2200">
                <a:solidFill>
                  <a:srgbClr val="CC6600"/>
                </a:solidFill>
              </a:endParaRPr>
            </a:p>
          </p:txBody>
        </p:sp>
        <p:sp>
          <p:nvSpPr>
            <p:cNvPr id="14341" name="Text Box 6"/>
            <p:cNvSpPr txBox="1">
              <a:spLocks noChangeArrowheads="1"/>
            </p:cNvSpPr>
            <p:nvPr/>
          </p:nvSpPr>
          <p:spPr bwMode="auto">
            <a:xfrm>
              <a:off x="576" y="2550"/>
              <a:ext cx="2250" cy="1229"/>
            </a:xfrm>
            <a:prstGeom prst="rect">
              <a:avLst/>
            </a:prstGeom>
            <a:solidFill>
              <a:srgbClr val="FFFFFF"/>
            </a:solidFill>
            <a:ln w="38100">
              <a:solidFill>
                <a:srgbClr val="993300"/>
              </a:solidFill>
              <a:miter lim="800000"/>
              <a:headEnd/>
              <a:tailEnd/>
            </a:ln>
          </p:spPr>
          <p:txBody>
            <a:bodyPr/>
            <a:lstStyle/>
            <a:p>
              <a:r>
                <a:rPr lang="en-US" sz="2400" u="sng">
                  <a:solidFill>
                    <a:srgbClr val="CC6600"/>
                  </a:solidFill>
                  <a:latin typeface="Verdana" pitchFamily="34" charset="0"/>
                </a:rPr>
                <a:t>DECISIONS</a:t>
              </a:r>
            </a:p>
            <a:p>
              <a:r>
                <a:rPr lang="en-US" sz="2400">
                  <a:solidFill>
                    <a:srgbClr val="CC6600"/>
                  </a:solidFill>
                  <a:latin typeface="Verdana" pitchFamily="34" charset="0"/>
                </a:rPr>
                <a:t>The choices made from among two or more alternatives.</a:t>
              </a:r>
              <a:endParaRPr lang="en-US" sz="2400">
                <a:solidFill>
                  <a:srgbClr val="CC6600"/>
                </a:solidFill>
              </a:endParaRPr>
            </a:p>
          </p:txBody>
        </p:sp>
        <p:sp>
          <p:nvSpPr>
            <p:cNvPr id="14342" name="AutoShape 7"/>
            <p:cNvSpPr>
              <a:spLocks/>
            </p:cNvSpPr>
            <p:nvPr/>
          </p:nvSpPr>
          <p:spPr bwMode="auto">
            <a:xfrm>
              <a:off x="3030" y="1117"/>
              <a:ext cx="409" cy="2457"/>
            </a:xfrm>
            <a:prstGeom prst="rightBrace">
              <a:avLst>
                <a:gd name="adj1" fmla="val 50061"/>
                <a:gd name="adj2" fmla="val 50000"/>
              </a:avLst>
            </a:prstGeom>
            <a:noFill/>
            <a:ln w="38100">
              <a:solidFill>
                <a:srgbClr val="993300"/>
              </a:solidFill>
              <a:round/>
              <a:headEnd/>
              <a:tailEnd/>
            </a:ln>
          </p:spPr>
          <p:txBody>
            <a:bodyPr/>
            <a:lstStyle/>
            <a:p>
              <a:endParaRPr lang="en-US"/>
            </a:p>
          </p:txBody>
        </p:sp>
        <p:sp>
          <p:nvSpPr>
            <p:cNvPr id="14343" name="Text Box 8"/>
            <p:cNvSpPr txBox="1">
              <a:spLocks noChangeArrowheads="1"/>
            </p:cNvSpPr>
            <p:nvPr/>
          </p:nvSpPr>
          <p:spPr bwMode="auto">
            <a:xfrm>
              <a:off x="3746" y="1104"/>
              <a:ext cx="1534" cy="1037"/>
            </a:xfrm>
            <a:prstGeom prst="rect">
              <a:avLst/>
            </a:prstGeom>
            <a:solidFill>
              <a:srgbClr val="FFFFFF"/>
            </a:solidFill>
            <a:ln w="38100">
              <a:solidFill>
                <a:srgbClr val="993300"/>
              </a:solidFill>
              <a:miter lim="800000"/>
              <a:headEnd/>
              <a:tailEnd/>
            </a:ln>
          </p:spPr>
          <p:txBody>
            <a:bodyPr/>
            <a:lstStyle/>
            <a:p>
              <a:r>
                <a:rPr lang="en-US" sz="2400">
                  <a:solidFill>
                    <a:srgbClr val="CC6600"/>
                  </a:solidFill>
                  <a:latin typeface="Verdana" pitchFamily="34" charset="0"/>
                </a:rPr>
                <a:t>Perceptions of the decision maker</a:t>
              </a:r>
            </a:p>
            <a:p>
              <a:endParaRPr lang="en-US" sz="2400">
                <a:solidFill>
                  <a:srgbClr val="CC6600"/>
                </a:solidFill>
              </a:endParaRPr>
            </a:p>
          </p:txBody>
        </p:sp>
        <p:sp>
          <p:nvSpPr>
            <p:cNvPr id="14344" name="AutoShape 9"/>
            <p:cNvSpPr>
              <a:spLocks noChangeArrowheads="1"/>
            </p:cNvSpPr>
            <p:nvPr/>
          </p:nvSpPr>
          <p:spPr bwMode="auto">
            <a:xfrm>
              <a:off x="4257" y="2256"/>
              <a:ext cx="409" cy="819"/>
            </a:xfrm>
            <a:prstGeom prst="downArrow">
              <a:avLst>
                <a:gd name="adj1" fmla="val 50000"/>
                <a:gd name="adj2" fmla="val 50061"/>
              </a:avLst>
            </a:prstGeom>
            <a:solidFill>
              <a:srgbClr val="FFFFFF"/>
            </a:solidFill>
            <a:ln w="38100">
              <a:solidFill>
                <a:srgbClr val="993300"/>
              </a:solidFill>
              <a:miter lim="800000"/>
              <a:headEnd/>
              <a:tailEnd/>
            </a:ln>
          </p:spPr>
          <p:txBody>
            <a:bodyPr/>
            <a:lstStyle/>
            <a:p>
              <a:endParaRPr lang="en-US"/>
            </a:p>
          </p:txBody>
        </p:sp>
        <p:sp>
          <p:nvSpPr>
            <p:cNvPr id="14345" name="Text Box 10"/>
            <p:cNvSpPr txBox="1">
              <a:spLocks noChangeArrowheads="1"/>
            </p:cNvSpPr>
            <p:nvPr/>
          </p:nvSpPr>
          <p:spPr bwMode="auto">
            <a:xfrm>
              <a:off x="3848" y="3264"/>
              <a:ext cx="1227" cy="614"/>
            </a:xfrm>
            <a:prstGeom prst="rect">
              <a:avLst/>
            </a:prstGeom>
            <a:solidFill>
              <a:srgbClr val="FFFFFF"/>
            </a:solidFill>
            <a:ln w="38100">
              <a:solidFill>
                <a:srgbClr val="993300"/>
              </a:solidFill>
              <a:miter lim="800000"/>
              <a:headEnd/>
              <a:tailEnd/>
            </a:ln>
          </p:spPr>
          <p:txBody>
            <a:bodyPr/>
            <a:lstStyle/>
            <a:p>
              <a:r>
                <a:rPr lang="en-US" sz="2400">
                  <a:solidFill>
                    <a:srgbClr val="CC6600"/>
                  </a:solidFill>
                  <a:latin typeface="Verdana" pitchFamily="34" charset="0"/>
                </a:rPr>
                <a:t>Outcomes</a:t>
              </a:r>
            </a:p>
            <a:p>
              <a:endParaRPr lang="en-US" sz="2400">
                <a:solidFill>
                  <a:srgbClr val="CC6600"/>
                </a:solidFill>
              </a:endParaRPr>
            </a:p>
          </p:txBody>
        </p:sp>
      </p:gr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2850" name="Rectangle 2"/>
          <p:cNvSpPr>
            <a:spLocks noGrp="1" noChangeArrowheads="1"/>
          </p:cNvSpPr>
          <p:nvPr>
            <p:ph type="title"/>
          </p:nvPr>
        </p:nvSpPr>
        <p:spPr>
          <a:solidFill>
            <a:srgbClr val="CC6600"/>
          </a:solidFill>
        </p:spPr>
        <p:txBody>
          <a:bodyPr>
            <a:normAutofit fontScale="90000"/>
          </a:bodyPr>
          <a:lstStyle/>
          <a:p>
            <a:pPr eaLnBrk="1" hangingPunct="1">
              <a:defRPr/>
            </a:pPr>
            <a:r>
              <a:rPr lang="en-US" b="1" dirty="0" smtClean="0">
                <a:solidFill>
                  <a:schemeClr val="bg1"/>
                </a:solidFill>
              </a:rPr>
              <a:t>Steps in the Rational Decision-Making Model</a:t>
            </a:r>
          </a:p>
        </p:txBody>
      </p:sp>
      <p:sp>
        <p:nvSpPr>
          <p:cNvPr id="15363" name="Rectangle 3"/>
          <p:cNvSpPr>
            <a:spLocks noGrp="1" noChangeArrowheads="1"/>
          </p:cNvSpPr>
          <p:nvPr>
            <p:ph type="body" idx="1"/>
          </p:nvPr>
        </p:nvSpPr>
        <p:spPr>
          <a:xfrm>
            <a:off x="914400" y="1752600"/>
            <a:ext cx="7772400" cy="4267200"/>
          </a:xfrm>
        </p:spPr>
        <p:txBody>
          <a:bodyPr>
            <a:normAutofit/>
          </a:bodyPr>
          <a:lstStyle/>
          <a:p>
            <a:pPr marL="457200" indent="-457200" eaLnBrk="1" hangingPunct="1">
              <a:buFont typeface="Wingdings" pitchFamily="2" charset="2"/>
              <a:buAutoNum type="arabicPeriod"/>
            </a:pPr>
            <a:r>
              <a:rPr lang="en-US" sz="2400" dirty="0" smtClean="0">
                <a:latin typeface="Times New Roman" pitchFamily="18" charset="0"/>
                <a:cs typeface="Times New Roman" pitchFamily="18" charset="0"/>
              </a:rPr>
              <a:t>Define the problem.</a:t>
            </a:r>
          </a:p>
          <a:p>
            <a:pPr marL="457200" indent="-457200" eaLnBrk="1" hangingPunct="1">
              <a:buFont typeface="Wingdings" pitchFamily="2" charset="2"/>
              <a:buAutoNum type="arabicPeriod"/>
            </a:pPr>
            <a:r>
              <a:rPr lang="en-US" sz="2400" dirty="0" smtClean="0">
                <a:latin typeface="Times New Roman" pitchFamily="18" charset="0"/>
                <a:cs typeface="Times New Roman" pitchFamily="18" charset="0"/>
              </a:rPr>
              <a:t>Identify the decision criteria.</a:t>
            </a:r>
          </a:p>
          <a:p>
            <a:pPr marL="457200" indent="-457200" eaLnBrk="1" hangingPunct="1">
              <a:buFont typeface="Wingdings" pitchFamily="2" charset="2"/>
              <a:buAutoNum type="arabicPeriod"/>
            </a:pPr>
            <a:r>
              <a:rPr lang="en-US" sz="2400" dirty="0" smtClean="0">
                <a:latin typeface="Times New Roman" pitchFamily="18" charset="0"/>
                <a:cs typeface="Times New Roman" pitchFamily="18" charset="0"/>
              </a:rPr>
              <a:t>Allocate weights to the criteria.</a:t>
            </a:r>
          </a:p>
          <a:p>
            <a:pPr marL="457200" indent="-457200" eaLnBrk="1" hangingPunct="1">
              <a:buFont typeface="Wingdings" pitchFamily="2" charset="2"/>
              <a:buAutoNum type="arabicPeriod"/>
            </a:pPr>
            <a:r>
              <a:rPr lang="en-US" sz="2400" dirty="0" smtClean="0">
                <a:latin typeface="Times New Roman" pitchFamily="18" charset="0"/>
                <a:cs typeface="Times New Roman" pitchFamily="18" charset="0"/>
              </a:rPr>
              <a:t>Develop the alternatives.</a:t>
            </a:r>
          </a:p>
          <a:p>
            <a:pPr marL="457200" indent="-457200" eaLnBrk="1" hangingPunct="1">
              <a:buFont typeface="Wingdings" pitchFamily="2" charset="2"/>
              <a:buAutoNum type="arabicPeriod"/>
            </a:pPr>
            <a:r>
              <a:rPr lang="en-US" sz="2400" dirty="0" smtClean="0">
                <a:latin typeface="Times New Roman" pitchFamily="18" charset="0"/>
                <a:cs typeface="Times New Roman" pitchFamily="18" charset="0"/>
              </a:rPr>
              <a:t>Evaluate the alternatives.</a:t>
            </a:r>
          </a:p>
          <a:p>
            <a:pPr marL="457200" indent="-457200" eaLnBrk="1" hangingPunct="1">
              <a:buFont typeface="Wingdings" pitchFamily="2" charset="2"/>
              <a:buAutoNum type="arabicPeriod"/>
            </a:pPr>
            <a:r>
              <a:rPr lang="en-US" sz="2400" dirty="0" smtClean="0">
                <a:latin typeface="Times New Roman" pitchFamily="18" charset="0"/>
                <a:cs typeface="Times New Roman" pitchFamily="18" charset="0"/>
              </a:rPr>
              <a:t>Select the best alternatives. </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sz="quarter" idx="1"/>
          </p:nvPr>
        </p:nvSpPr>
        <p:spPr/>
        <p:txBody>
          <a:bodyPr/>
          <a:lstStyle/>
          <a:p>
            <a:r>
              <a:rPr lang="en-US" dirty="0" smtClean="0">
                <a:latin typeface="Times New Roman" pitchFamily="18" charset="0"/>
                <a:cs typeface="Times New Roman" pitchFamily="18" charset="0"/>
              </a:rPr>
              <a:t>Factors influencing perception</a:t>
            </a:r>
          </a:p>
          <a:p>
            <a:r>
              <a:rPr lang="en-US" dirty="0" smtClean="0">
                <a:latin typeface="Times New Roman" pitchFamily="18" charset="0"/>
                <a:cs typeface="Times New Roman" pitchFamily="18" charset="0"/>
              </a:rPr>
              <a:t>Attribution theory</a:t>
            </a:r>
          </a:p>
          <a:p>
            <a:r>
              <a:rPr lang="en-US" dirty="0" smtClean="0">
                <a:latin typeface="Times New Roman" pitchFamily="18" charset="0"/>
                <a:cs typeface="Times New Roman" pitchFamily="18" charset="0"/>
              </a:rPr>
              <a:t>Identify the barriers to perception</a:t>
            </a:r>
          </a:p>
          <a:p>
            <a:r>
              <a:rPr lang="en-US" dirty="0" smtClean="0">
                <a:latin typeface="Times New Roman" pitchFamily="18" charset="0"/>
                <a:cs typeface="Times New Roman" pitchFamily="18" charset="0"/>
              </a:rPr>
              <a:t>State the specific applications in organizations</a:t>
            </a:r>
          </a:p>
          <a:p>
            <a:r>
              <a:rPr lang="en-US" dirty="0" smtClean="0">
                <a:latin typeface="Times New Roman" pitchFamily="18" charset="0"/>
                <a:cs typeface="Times New Roman" pitchFamily="18" charset="0"/>
              </a:rPr>
              <a:t>Decision making process</a:t>
            </a:r>
            <a:endParaRPr lang="en-US"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62" name="Rectangle 2"/>
          <p:cNvSpPr>
            <a:spLocks noGrp="1" noChangeArrowheads="1"/>
          </p:cNvSpPr>
          <p:nvPr>
            <p:ph type="title"/>
          </p:nvPr>
        </p:nvSpPr>
        <p:spPr>
          <a:xfrm>
            <a:off x="914400" y="274638"/>
            <a:ext cx="7772400" cy="944562"/>
          </a:xfrm>
          <a:solidFill>
            <a:srgbClr val="CC6600"/>
          </a:solidFill>
        </p:spPr>
        <p:txBody>
          <a:bodyPr>
            <a:normAutofit/>
          </a:bodyPr>
          <a:lstStyle/>
          <a:p>
            <a:pPr eaLnBrk="1" hangingPunct="1">
              <a:defRPr/>
            </a:pPr>
            <a:r>
              <a:rPr lang="en-US" sz="3600" b="1" dirty="0" smtClean="0">
                <a:solidFill>
                  <a:schemeClr val="bg1"/>
                </a:solidFill>
              </a:rPr>
              <a:t>Rational Decision-Making Model</a:t>
            </a:r>
          </a:p>
        </p:txBody>
      </p:sp>
      <p:sp>
        <p:nvSpPr>
          <p:cNvPr id="16387" name="Rectangle 3"/>
          <p:cNvSpPr>
            <a:spLocks noGrp="1" noChangeArrowheads="1"/>
          </p:cNvSpPr>
          <p:nvPr>
            <p:ph type="body" idx="1"/>
          </p:nvPr>
        </p:nvSpPr>
        <p:spPr>
          <a:xfrm>
            <a:off x="533400" y="1524000"/>
            <a:ext cx="8229600" cy="4876800"/>
          </a:xfrm>
        </p:spPr>
        <p:txBody>
          <a:bodyPr>
            <a:normAutofit/>
          </a:bodyPr>
          <a:lstStyle/>
          <a:p>
            <a:pPr marL="457200" indent="-457200" eaLnBrk="1" hangingPunct="1"/>
            <a:r>
              <a:rPr lang="en-US" sz="2400" dirty="0" smtClean="0">
                <a:latin typeface="Times New Roman" pitchFamily="18" charset="0"/>
                <a:cs typeface="Times New Roman" pitchFamily="18" charset="0"/>
              </a:rPr>
              <a:t>A decision-making model that describes how individuals should behave consistently in order to maximize outcomes within specified constraints.</a:t>
            </a:r>
          </a:p>
          <a:p>
            <a:pPr marL="457200" indent="-457200" eaLnBrk="1" hangingPunct="1"/>
            <a:endParaRPr lang="en-US" sz="2400" dirty="0" smtClean="0">
              <a:latin typeface="Times New Roman" pitchFamily="18" charset="0"/>
              <a:cs typeface="Times New Roman" pitchFamily="18" charset="0"/>
            </a:endParaRPr>
          </a:p>
          <a:p>
            <a:pPr marL="876300" lvl="1" indent="-419100" eaLnBrk="1" hangingPunct="1">
              <a:buFont typeface="Wingdings" pitchFamily="2" charset="2"/>
              <a:buChar char="Ø"/>
            </a:pPr>
            <a:r>
              <a:rPr lang="en-US" b="1" dirty="0" smtClean="0">
                <a:latin typeface="Times New Roman" pitchFamily="18" charset="0"/>
                <a:cs typeface="Times New Roman" pitchFamily="18" charset="0"/>
              </a:rPr>
              <a:t>Problem clarity</a:t>
            </a:r>
          </a:p>
          <a:p>
            <a:pPr marL="876300" lvl="1" indent="-419100" eaLnBrk="1" hangingPunct="1">
              <a:buFont typeface="Wingdings" pitchFamily="2" charset="2"/>
              <a:buChar char="Ø"/>
            </a:pPr>
            <a:r>
              <a:rPr lang="en-US" b="1" dirty="0" smtClean="0">
                <a:latin typeface="Times New Roman" pitchFamily="18" charset="0"/>
                <a:cs typeface="Times New Roman" pitchFamily="18" charset="0"/>
              </a:rPr>
              <a:t>Known options</a:t>
            </a:r>
          </a:p>
          <a:p>
            <a:pPr marL="876300" lvl="1" indent="-419100" eaLnBrk="1" hangingPunct="1">
              <a:buFont typeface="Wingdings" pitchFamily="2" charset="2"/>
              <a:buChar char="Ø"/>
            </a:pPr>
            <a:r>
              <a:rPr lang="en-US" b="1" dirty="0" smtClean="0">
                <a:latin typeface="Times New Roman" pitchFamily="18" charset="0"/>
                <a:cs typeface="Times New Roman" pitchFamily="18" charset="0"/>
              </a:rPr>
              <a:t>Clear preferences</a:t>
            </a:r>
          </a:p>
          <a:p>
            <a:pPr marL="876300" lvl="1" indent="-419100" eaLnBrk="1" hangingPunct="1">
              <a:buFont typeface="Wingdings" pitchFamily="2" charset="2"/>
              <a:buChar char="Ø"/>
            </a:pPr>
            <a:r>
              <a:rPr lang="en-US" b="1" dirty="0" smtClean="0">
                <a:latin typeface="Times New Roman" pitchFamily="18" charset="0"/>
                <a:cs typeface="Times New Roman" pitchFamily="18" charset="0"/>
              </a:rPr>
              <a:t>Constant preferences</a:t>
            </a:r>
          </a:p>
          <a:p>
            <a:pPr marL="876300" lvl="1" indent="-419100" eaLnBrk="1" hangingPunct="1">
              <a:buFont typeface="Wingdings" pitchFamily="2" charset="2"/>
              <a:buChar char="Ø"/>
            </a:pPr>
            <a:r>
              <a:rPr lang="en-US" b="1" dirty="0" smtClean="0">
                <a:latin typeface="Times New Roman" pitchFamily="18" charset="0"/>
                <a:cs typeface="Times New Roman" pitchFamily="18" charset="0"/>
              </a:rPr>
              <a:t>No time or cost constraints</a:t>
            </a:r>
          </a:p>
          <a:p>
            <a:pPr marL="876300" lvl="1" indent="-419100" eaLnBrk="1" hangingPunct="1">
              <a:buFont typeface="Wingdings" pitchFamily="2" charset="2"/>
              <a:buChar char="Ø"/>
            </a:pPr>
            <a:r>
              <a:rPr lang="en-US" b="1" dirty="0" smtClean="0">
                <a:latin typeface="Times New Roman" pitchFamily="18" charset="0"/>
                <a:cs typeface="Times New Roman" pitchFamily="18" charset="0"/>
              </a:rPr>
              <a:t>Maximum payoff</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3877" name="Rectangle 5"/>
          <p:cNvSpPr>
            <a:spLocks noGrp="1" noChangeArrowheads="1"/>
          </p:cNvSpPr>
          <p:nvPr>
            <p:ph type="title"/>
          </p:nvPr>
        </p:nvSpPr>
        <p:spPr>
          <a:xfrm>
            <a:off x="685800" y="228600"/>
            <a:ext cx="7772400" cy="1143000"/>
          </a:xfrm>
          <a:solidFill>
            <a:srgbClr val="CC6600"/>
          </a:solidFill>
        </p:spPr>
        <p:txBody>
          <a:bodyPr>
            <a:normAutofit fontScale="90000"/>
          </a:bodyPr>
          <a:lstStyle/>
          <a:p>
            <a:pPr eaLnBrk="1" hangingPunct="1">
              <a:defRPr/>
            </a:pPr>
            <a:r>
              <a:rPr lang="en-US" b="1" dirty="0" smtClean="0">
                <a:solidFill>
                  <a:schemeClr val="bg1"/>
                </a:solidFill>
              </a:rPr>
              <a:t>THE THREE COMPONENTS OF CREATIVITY</a:t>
            </a:r>
          </a:p>
        </p:txBody>
      </p:sp>
      <p:pic>
        <p:nvPicPr>
          <p:cNvPr id="463876" name="Picture 4"/>
          <p:cNvPicPr>
            <a:picLocks noGrp="1" noChangeAspect="1" noChangeArrowheads="1"/>
          </p:cNvPicPr>
          <p:nvPr>
            <p:ph idx="1"/>
          </p:nvPr>
        </p:nvPicPr>
        <p:blipFill>
          <a:blip r:embed="rId2"/>
          <a:srcRect/>
          <a:stretch>
            <a:fillRect/>
          </a:stretch>
        </p:blipFill>
        <p:spPr>
          <a:xfrm>
            <a:off x="5257800" y="1828800"/>
            <a:ext cx="3657600" cy="3443287"/>
          </a:xfrm>
          <a:noFill/>
        </p:spPr>
      </p:pic>
      <p:sp>
        <p:nvSpPr>
          <p:cNvPr id="17412" name="Text Box 7"/>
          <p:cNvSpPr txBox="1">
            <a:spLocks noChangeArrowheads="1"/>
          </p:cNvSpPr>
          <p:nvPr/>
        </p:nvSpPr>
        <p:spPr bwMode="auto">
          <a:xfrm>
            <a:off x="381000" y="1506538"/>
            <a:ext cx="5502275" cy="1200329"/>
          </a:xfrm>
          <a:prstGeom prst="rect">
            <a:avLst/>
          </a:prstGeom>
          <a:noFill/>
          <a:ln w="9525">
            <a:noFill/>
            <a:miter lim="800000"/>
            <a:headEnd/>
            <a:tailEnd/>
          </a:ln>
        </p:spPr>
        <p:txBody>
          <a:bodyPr>
            <a:spAutoFit/>
          </a:bodyPr>
          <a:lstStyle/>
          <a:p>
            <a:r>
              <a:rPr lang="en-US" sz="2400" b="1" u="sng" dirty="0">
                <a:latin typeface="Times New Roman" pitchFamily="18" charset="0"/>
                <a:cs typeface="Times New Roman" pitchFamily="18" charset="0"/>
              </a:rPr>
              <a:t>CREATIVITY</a:t>
            </a:r>
          </a:p>
          <a:p>
            <a:r>
              <a:rPr lang="en-US" sz="2400" dirty="0">
                <a:latin typeface="Times New Roman" pitchFamily="18" charset="0"/>
                <a:cs typeface="Times New Roman" pitchFamily="18" charset="0"/>
              </a:rPr>
              <a:t>The ability to produce novel and useful ideas. </a:t>
            </a:r>
          </a:p>
        </p:txBody>
      </p:sp>
      <p:sp>
        <p:nvSpPr>
          <p:cNvPr id="17413" name="Text Box 8"/>
          <p:cNvSpPr txBox="1">
            <a:spLocks noChangeArrowheads="1"/>
          </p:cNvSpPr>
          <p:nvPr/>
        </p:nvSpPr>
        <p:spPr bwMode="auto">
          <a:xfrm>
            <a:off x="457200" y="2971800"/>
            <a:ext cx="5943600" cy="2308324"/>
          </a:xfrm>
          <a:prstGeom prst="rect">
            <a:avLst/>
          </a:prstGeom>
          <a:noFill/>
          <a:ln w="9525">
            <a:noFill/>
            <a:miter lim="800000"/>
            <a:headEnd/>
            <a:tailEnd/>
          </a:ln>
        </p:spPr>
        <p:txBody>
          <a:bodyPr wrap="square">
            <a:spAutoFit/>
          </a:bodyPr>
          <a:lstStyle/>
          <a:p>
            <a:r>
              <a:rPr lang="en-US" sz="2400" b="1" u="sng" dirty="0">
                <a:latin typeface="Times New Roman" pitchFamily="18" charset="0"/>
                <a:cs typeface="Times New Roman" pitchFamily="18" charset="0"/>
              </a:rPr>
              <a:t>THREE-COMPONENT MODEL OF CREATIVITY</a:t>
            </a:r>
          </a:p>
          <a:p>
            <a:r>
              <a:rPr lang="en-US" sz="2400" dirty="0">
                <a:latin typeface="Times New Roman" pitchFamily="18" charset="0"/>
                <a:cs typeface="Times New Roman" pitchFamily="18" charset="0"/>
              </a:rPr>
              <a:t>Proposition that individual creativity requires </a:t>
            </a:r>
            <a:endParaRPr lang="en-US" sz="2400" dirty="0" smtClean="0">
              <a:latin typeface="Times New Roman" pitchFamily="18" charset="0"/>
              <a:cs typeface="Times New Roman" pitchFamily="18" charset="0"/>
            </a:endParaRPr>
          </a:p>
          <a:p>
            <a:pPr>
              <a:buFont typeface="Arial" pitchFamily="34" charset="0"/>
              <a:buChar char="•"/>
            </a:pPr>
            <a:r>
              <a:rPr lang="en-US" sz="2400" dirty="0" smtClean="0">
                <a:latin typeface="Times New Roman" pitchFamily="18" charset="0"/>
                <a:cs typeface="Times New Roman" pitchFamily="18" charset="0"/>
              </a:rPr>
              <a:t>expertise</a:t>
            </a:r>
            <a:r>
              <a:rPr lang="en-US" sz="2400" dirty="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a:p>
            <a:pPr>
              <a:buFont typeface="Arial" pitchFamily="34" charset="0"/>
              <a:buChar char="•"/>
            </a:pPr>
            <a:r>
              <a:rPr lang="en-US" sz="2400" dirty="0" smtClean="0">
                <a:latin typeface="Times New Roman" pitchFamily="18" charset="0"/>
                <a:cs typeface="Times New Roman" pitchFamily="18" charset="0"/>
              </a:rPr>
              <a:t>creative-thinking </a:t>
            </a:r>
            <a:r>
              <a:rPr lang="en-US" sz="2400" dirty="0">
                <a:latin typeface="Times New Roman" pitchFamily="18" charset="0"/>
                <a:cs typeface="Times New Roman" pitchFamily="18" charset="0"/>
              </a:rPr>
              <a:t>skills, and </a:t>
            </a:r>
            <a:endParaRPr lang="en-US" sz="2400" dirty="0" smtClean="0">
              <a:latin typeface="Times New Roman" pitchFamily="18" charset="0"/>
              <a:cs typeface="Times New Roman" pitchFamily="18" charset="0"/>
            </a:endParaRPr>
          </a:p>
          <a:p>
            <a:pPr>
              <a:buFont typeface="Arial" pitchFamily="34" charset="0"/>
              <a:buChar char="•"/>
            </a:pPr>
            <a:r>
              <a:rPr lang="en-US" sz="2400" dirty="0" smtClean="0">
                <a:latin typeface="Times New Roman" pitchFamily="18" charset="0"/>
                <a:cs typeface="Times New Roman" pitchFamily="18" charset="0"/>
              </a:rPr>
              <a:t>intrinsic </a:t>
            </a:r>
            <a:r>
              <a:rPr lang="en-US" sz="2400" dirty="0">
                <a:latin typeface="Times New Roman" pitchFamily="18" charset="0"/>
                <a:cs typeface="Times New Roman" pitchFamily="18" charset="0"/>
              </a:rPr>
              <a:t>task motivation.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afterEffect">
                                  <p:stCondLst>
                                    <p:cond delay="0"/>
                                  </p:stCondLst>
                                  <p:childTnLst>
                                    <p:set>
                                      <p:cBhvr>
                                        <p:cTn id="6" dur="1" fill="hold">
                                          <p:stCondLst>
                                            <p:cond delay="0"/>
                                          </p:stCondLst>
                                        </p:cTn>
                                        <p:tgtEl>
                                          <p:spTgt spid="463876"/>
                                        </p:tgtEl>
                                        <p:attrNameLst>
                                          <p:attrName>style.visibility</p:attrName>
                                        </p:attrNameLst>
                                      </p:cBhvr>
                                      <p:to>
                                        <p:strVal val="visible"/>
                                      </p:to>
                                    </p:set>
                                    <p:animEffect transition="in" filter="box(in)">
                                      <p:cBhvr>
                                        <p:cTn id="7" dur="500"/>
                                        <p:tgtEl>
                                          <p:spTgt spid="4638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002" name="Rectangle 2"/>
          <p:cNvSpPr>
            <a:spLocks noGrp="1" noChangeArrowheads="1"/>
          </p:cNvSpPr>
          <p:nvPr>
            <p:ph type="title"/>
          </p:nvPr>
        </p:nvSpPr>
        <p:spPr>
          <a:xfrm>
            <a:off x="685800" y="381000"/>
            <a:ext cx="7772400" cy="1295400"/>
          </a:xfrm>
          <a:solidFill>
            <a:srgbClr val="CC6600"/>
          </a:solidFill>
        </p:spPr>
        <p:txBody>
          <a:bodyPr>
            <a:normAutofit fontScale="90000"/>
          </a:bodyPr>
          <a:lstStyle/>
          <a:p>
            <a:pPr eaLnBrk="1" hangingPunct="1">
              <a:defRPr/>
            </a:pPr>
            <a:r>
              <a:rPr lang="en-US" b="1" dirty="0" smtClean="0">
                <a:solidFill>
                  <a:schemeClr val="bg1"/>
                </a:solidFill>
              </a:rPr>
              <a:t>How Are Decisions Actually Made in Organizations?</a:t>
            </a:r>
          </a:p>
        </p:txBody>
      </p:sp>
      <p:pic>
        <p:nvPicPr>
          <p:cNvPr id="18435" name="Picture 3" descr="pe01511_"/>
          <p:cNvPicPr>
            <a:picLocks noChangeAspect="1" noChangeArrowheads="1"/>
          </p:cNvPicPr>
          <p:nvPr/>
        </p:nvPicPr>
        <p:blipFill>
          <a:blip r:embed="rId3"/>
          <a:srcRect/>
          <a:stretch>
            <a:fillRect/>
          </a:stretch>
        </p:blipFill>
        <p:spPr bwMode="auto">
          <a:xfrm>
            <a:off x="6477000" y="2895600"/>
            <a:ext cx="1752600" cy="3048000"/>
          </a:xfrm>
          <a:prstGeom prst="rect">
            <a:avLst/>
          </a:prstGeom>
          <a:noFill/>
          <a:ln w="9525">
            <a:noFill/>
            <a:miter lim="800000"/>
            <a:headEnd/>
            <a:tailEnd/>
          </a:ln>
        </p:spPr>
      </p:pic>
      <p:sp>
        <p:nvSpPr>
          <p:cNvPr id="384004" name="Line 4"/>
          <p:cNvSpPr>
            <a:spLocks noChangeShapeType="1"/>
          </p:cNvSpPr>
          <p:nvPr/>
        </p:nvSpPr>
        <p:spPr bwMode="auto">
          <a:xfrm>
            <a:off x="990600" y="4116388"/>
            <a:ext cx="2743200" cy="0"/>
          </a:xfrm>
          <a:prstGeom prst="line">
            <a:avLst/>
          </a:prstGeom>
          <a:noFill/>
          <a:ln w="38100">
            <a:solidFill>
              <a:srgbClr val="800000"/>
            </a:solidFill>
            <a:round/>
            <a:headEnd/>
            <a:tailEnd/>
          </a:ln>
        </p:spPr>
        <p:txBody>
          <a:bodyPr/>
          <a:lstStyle/>
          <a:p>
            <a:endParaRPr lang="en-US"/>
          </a:p>
        </p:txBody>
      </p:sp>
      <p:sp>
        <p:nvSpPr>
          <p:cNvPr id="18437" name="Text Box 5"/>
          <p:cNvSpPr txBox="1">
            <a:spLocks noChangeArrowheads="1"/>
          </p:cNvSpPr>
          <p:nvPr/>
        </p:nvSpPr>
        <p:spPr bwMode="auto">
          <a:xfrm>
            <a:off x="914400" y="1828800"/>
            <a:ext cx="6096000" cy="2123658"/>
          </a:xfrm>
          <a:prstGeom prst="rect">
            <a:avLst/>
          </a:prstGeom>
          <a:noFill/>
          <a:ln w="9525">
            <a:noFill/>
            <a:miter lim="800000"/>
            <a:headEnd/>
            <a:tailEnd/>
          </a:ln>
        </p:spPr>
        <p:txBody>
          <a:bodyPr wrap="square">
            <a:spAutoFit/>
          </a:bodyPr>
          <a:lstStyle/>
          <a:p>
            <a:pPr>
              <a:spcBef>
                <a:spcPct val="50000"/>
              </a:spcBef>
            </a:pPr>
            <a:r>
              <a:rPr lang="en-US" sz="2400" b="1" u="sng" dirty="0">
                <a:latin typeface="Times New Roman" pitchFamily="18" charset="0"/>
                <a:cs typeface="Times New Roman" pitchFamily="18" charset="0"/>
              </a:rPr>
              <a:t>Bounded Rationality</a:t>
            </a:r>
          </a:p>
          <a:p>
            <a:pPr>
              <a:spcBef>
                <a:spcPct val="50000"/>
              </a:spcBef>
            </a:pPr>
            <a:r>
              <a:rPr lang="en-US" sz="2400" b="0" dirty="0">
                <a:latin typeface="Times New Roman" pitchFamily="18" charset="0"/>
                <a:cs typeface="Times New Roman" pitchFamily="18" charset="0"/>
              </a:rPr>
              <a:t>Individuals make decisions by constructing simplified models that extract the essential features from problems without capturing all their complexity.</a:t>
            </a:r>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840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400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8098" name="Rectangle 2"/>
          <p:cNvSpPr>
            <a:spLocks noGrp="1" noChangeArrowheads="1"/>
          </p:cNvSpPr>
          <p:nvPr>
            <p:ph type="title"/>
          </p:nvPr>
        </p:nvSpPr>
        <p:spPr>
          <a:xfrm>
            <a:off x="685800" y="274638"/>
            <a:ext cx="8001000" cy="944562"/>
          </a:xfrm>
          <a:solidFill>
            <a:srgbClr val="CC6600"/>
          </a:solidFill>
        </p:spPr>
        <p:txBody>
          <a:bodyPr>
            <a:normAutofit/>
          </a:bodyPr>
          <a:lstStyle/>
          <a:p>
            <a:pPr eaLnBrk="1" hangingPunct="1">
              <a:defRPr/>
            </a:pPr>
            <a:r>
              <a:rPr lang="en-US" b="1" dirty="0" smtClean="0">
                <a:solidFill>
                  <a:schemeClr val="bg1"/>
                </a:solidFill>
              </a:rPr>
              <a:t>Intuition</a:t>
            </a:r>
          </a:p>
        </p:txBody>
      </p:sp>
      <p:sp>
        <p:nvSpPr>
          <p:cNvPr id="20483" name="Rectangle 3"/>
          <p:cNvSpPr>
            <a:spLocks noGrp="1" noChangeArrowheads="1"/>
          </p:cNvSpPr>
          <p:nvPr>
            <p:ph type="body" idx="1"/>
          </p:nvPr>
        </p:nvSpPr>
        <p:spPr>
          <a:xfrm>
            <a:off x="609600" y="1447800"/>
            <a:ext cx="8077200" cy="4572000"/>
          </a:xfrm>
        </p:spPr>
        <p:txBody>
          <a:bodyPr>
            <a:noAutofit/>
          </a:bodyPr>
          <a:lstStyle/>
          <a:p>
            <a:pPr eaLnBrk="1" hangingPunct="1">
              <a:buNone/>
            </a:pPr>
            <a:r>
              <a:rPr lang="en-US" sz="2400" b="1" u="sng" dirty="0" smtClean="0">
                <a:latin typeface="Times New Roman" pitchFamily="18" charset="0"/>
                <a:cs typeface="Times New Roman" pitchFamily="18" charset="0"/>
              </a:rPr>
              <a:t>Intuitive Decision Making</a:t>
            </a:r>
          </a:p>
          <a:p>
            <a:pPr lvl="1" eaLnBrk="1" hangingPunct="1"/>
            <a:r>
              <a:rPr lang="en-US" dirty="0" smtClean="0">
                <a:latin typeface="Times New Roman" pitchFamily="18" charset="0"/>
                <a:cs typeface="Times New Roman" pitchFamily="18" charset="0"/>
              </a:rPr>
              <a:t>An unconscious process created out of distilled experience.</a:t>
            </a:r>
          </a:p>
          <a:p>
            <a:pPr eaLnBrk="1" hangingPunct="1"/>
            <a:r>
              <a:rPr lang="en-US" sz="2400" dirty="0" smtClean="0">
                <a:latin typeface="Times New Roman" pitchFamily="18" charset="0"/>
                <a:cs typeface="Times New Roman" pitchFamily="18" charset="0"/>
              </a:rPr>
              <a:t>Conditions Favoring Intuitive Decision Making</a:t>
            </a:r>
          </a:p>
          <a:p>
            <a:pPr lvl="1" eaLnBrk="1" hangingPunct="1"/>
            <a:r>
              <a:rPr lang="en-US" dirty="0" smtClean="0">
                <a:latin typeface="Times New Roman" pitchFamily="18" charset="0"/>
                <a:cs typeface="Times New Roman" pitchFamily="18" charset="0"/>
              </a:rPr>
              <a:t>A high level of uncertainty exists</a:t>
            </a:r>
          </a:p>
          <a:p>
            <a:pPr lvl="1" eaLnBrk="1" hangingPunct="1"/>
            <a:r>
              <a:rPr lang="en-US" dirty="0" smtClean="0">
                <a:latin typeface="Times New Roman" pitchFamily="18" charset="0"/>
                <a:cs typeface="Times New Roman" pitchFamily="18" charset="0"/>
              </a:rPr>
              <a:t>There is little precedent to draw on</a:t>
            </a:r>
          </a:p>
          <a:p>
            <a:pPr lvl="1" eaLnBrk="1" hangingPunct="1"/>
            <a:r>
              <a:rPr lang="en-US" dirty="0" smtClean="0">
                <a:latin typeface="Times New Roman" pitchFamily="18" charset="0"/>
                <a:cs typeface="Times New Roman" pitchFamily="18" charset="0"/>
              </a:rPr>
              <a:t>Variables are less scientifically predictable</a:t>
            </a:r>
          </a:p>
          <a:p>
            <a:pPr lvl="1" eaLnBrk="1" hangingPunct="1"/>
            <a:r>
              <a:rPr lang="en-US" dirty="0" smtClean="0">
                <a:latin typeface="Times New Roman" pitchFamily="18" charset="0"/>
                <a:cs typeface="Times New Roman" pitchFamily="18" charset="0"/>
              </a:rPr>
              <a:t>“Facts” are limited</a:t>
            </a:r>
          </a:p>
          <a:p>
            <a:pPr lvl="1" eaLnBrk="1" hangingPunct="1"/>
            <a:r>
              <a:rPr lang="en-US" dirty="0" smtClean="0">
                <a:latin typeface="Times New Roman" pitchFamily="18" charset="0"/>
                <a:cs typeface="Times New Roman" pitchFamily="18" charset="0"/>
              </a:rPr>
              <a:t>Facts don’t clearly point the way</a:t>
            </a:r>
          </a:p>
          <a:p>
            <a:pPr lvl="1" eaLnBrk="1" hangingPunct="1"/>
            <a:r>
              <a:rPr lang="en-US" dirty="0" smtClean="0">
                <a:latin typeface="Times New Roman" pitchFamily="18" charset="0"/>
                <a:cs typeface="Times New Roman" pitchFamily="18" charset="0"/>
              </a:rPr>
              <a:t>Analytical data are of little use</a:t>
            </a:r>
          </a:p>
          <a:p>
            <a:pPr lvl="1" eaLnBrk="1" hangingPunct="1"/>
            <a:r>
              <a:rPr lang="en-US" dirty="0" smtClean="0">
                <a:latin typeface="Times New Roman" pitchFamily="18" charset="0"/>
                <a:cs typeface="Times New Roman" pitchFamily="18" charset="0"/>
              </a:rPr>
              <a:t>Several plausible alternative solutions exist</a:t>
            </a:r>
          </a:p>
          <a:p>
            <a:pPr lvl="1" eaLnBrk="1" hangingPunct="1"/>
            <a:r>
              <a:rPr lang="en-US" dirty="0" smtClean="0">
                <a:latin typeface="Times New Roman" pitchFamily="18" charset="0"/>
                <a:cs typeface="Times New Roman" pitchFamily="18" charset="0"/>
              </a:rPr>
              <a:t>Time is limited and pressing for the right decision</a:t>
            </a:r>
          </a:p>
        </p:txBody>
      </p:sp>
      <p:pic>
        <p:nvPicPr>
          <p:cNvPr id="20484" name="Picture 4"/>
          <p:cNvPicPr>
            <a:picLocks noChangeAspect="1" noChangeArrowheads="1"/>
          </p:cNvPicPr>
          <p:nvPr/>
        </p:nvPicPr>
        <p:blipFill>
          <a:blip r:embed="rId3"/>
          <a:srcRect/>
          <a:stretch>
            <a:fillRect/>
          </a:stretch>
        </p:blipFill>
        <p:spPr bwMode="auto">
          <a:xfrm>
            <a:off x="6781800" y="3352800"/>
            <a:ext cx="2057400" cy="15811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856488"/>
          </a:xfrm>
        </p:spPr>
        <p:txBody>
          <a:bodyPr/>
          <a:lstStyle/>
          <a:p>
            <a:r>
              <a:rPr lang="en-US" dirty="0" smtClean="0"/>
              <a:t>Decision making process:</a:t>
            </a:r>
            <a:endParaRPr lang="en-US" dirty="0"/>
          </a:p>
        </p:txBody>
      </p:sp>
      <p:sp>
        <p:nvSpPr>
          <p:cNvPr id="3" name="Content Placeholder 2"/>
          <p:cNvSpPr>
            <a:spLocks noGrp="1"/>
          </p:cNvSpPr>
          <p:nvPr>
            <p:ph idx="1"/>
          </p:nvPr>
        </p:nvSpPr>
        <p:spPr>
          <a:xfrm>
            <a:off x="457200" y="1371600"/>
            <a:ext cx="8229600" cy="5105400"/>
          </a:xfrm>
        </p:spPr>
        <p:txBody>
          <a:bodyPr>
            <a:normAutofit fontScale="92500" lnSpcReduction="10000"/>
          </a:bodyPr>
          <a:lstStyle/>
          <a:p>
            <a:r>
              <a:rPr lang="en-US" u="sng" dirty="0" smtClean="0">
                <a:solidFill>
                  <a:srgbClr val="990000"/>
                </a:solidFill>
                <a:latin typeface="Times New Roman" pitchFamily="18" charset="0"/>
                <a:cs typeface="Times New Roman" pitchFamily="18" charset="0"/>
              </a:rPr>
              <a:t>Problem identification</a:t>
            </a:r>
          </a:p>
          <a:p>
            <a:pPr>
              <a:buNone/>
            </a:pPr>
            <a:r>
              <a:rPr lang="en-US" dirty="0" smtClean="0">
                <a:latin typeface="Times New Roman" pitchFamily="18" charset="0"/>
                <a:cs typeface="Times New Roman" pitchFamily="18" charset="0"/>
              </a:rPr>
              <a:t>   1) Problems that are visible tend to have a higher probability of being selected.</a:t>
            </a:r>
          </a:p>
          <a:p>
            <a:pPr>
              <a:buNone/>
            </a:pPr>
            <a:r>
              <a:rPr lang="en-US" dirty="0" smtClean="0">
                <a:latin typeface="Times New Roman" pitchFamily="18" charset="0"/>
                <a:cs typeface="Times New Roman" pitchFamily="18" charset="0"/>
              </a:rPr>
              <a:t>   2) Decision makers want to appear competent, this motivates them to focus attention on problems that are visible to others.</a:t>
            </a:r>
          </a:p>
          <a:p>
            <a:pPr>
              <a:buNone/>
            </a:pPr>
            <a:r>
              <a:rPr lang="en-US" dirty="0" smtClean="0">
                <a:latin typeface="Times New Roman" pitchFamily="18" charset="0"/>
                <a:cs typeface="Times New Roman" pitchFamily="18" charset="0"/>
              </a:rPr>
              <a:t>    3) The decision maker’s self interest.</a:t>
            </a:r>
          </a:p>
          <a:p>
            <a:r>
              <a:rPr lang="en-US" u="sng" dirty="0" smtClean="0">
                <a:solidFill>
                  <a:srgbClr val="990000"/>
                </a:solidFill>
                <a:latin typeface="Times New Roman" pitchFamily="18" charset="0"/>
                <a:cs typeface="Times New Roman" pitchFamily="18" charset="0"/>
              </a:rPr>
              <a:t>Alternative development</a:t>
            </a:r>
          </a:p>
          <a:p>
            <a:pPr>
              <a:buNone/>
            </a:pPr>
            <a:r>
              <a:rPr lang="en-US" dirty="0" smtClean="0">
                <a:latin typeface="Times New Roman" pitchFamily="18" charset="0"/>
                <a:cs typeface="Times New Roman" pitchFamily="18" charset="0"/>
              </a:rPr>
              <a:t>   1) Seeks satisfying solution, thereby minimizing creativity.</a:t>
            </a:r>
          </a:p>
          <a:p>
            <a:pPr>
              <a:buNone/>
            </a:pPr>
            <a:r>
              <a:rPr lang="en-US" dirty="0" smtClean="0">
                <a:latin typeface="Times New Roman" pitchFamily="18" charset="0"/>
                <a:cs typeface="Times New Roman" pitchFamily="18" charset="0"/>
              </a:rPr>
              <a:t>   2) Efforts are made to keep the search process simple.</a:t>
            </a:r>
          </a:p>
          <a:p>
            <a:pPr>
              <a:buNone/>
            </a:pPr>
            <a:r>
              <a:rPr lang="en-US" dirty="0" smtClean="0">
                <a:latin typeface="Times New Roman" pitchFamily="18" charset="0"/>
                <a:cs typeface="Times New Roman" pitchFamily="18" charset="0"/>
              </a:rPr>
              <a:t>   3) Tend to pick up neighborhood alternatives.</a:t>
            </a:r>
          </a:p>
          <a:p>
            <a:pPr>
              <a:buNone/>
            </a:pPr>
            <a:r>
              <a:rPr lang="en-US" dirty="0" smtClean="0">
                <a:latin typeface="Times New Roman" pitchFamily="18" charset="0"/>
                <a:cs typeface="Times New Roman" pitchFamily="18" charset="0"/>
              </a:rPr>
              <a:t>   4) Limited comparisons of alternatives, comparing only those alternatives that differ in relatively small degrees from the choices currently in effect.</a:t>
            </a:r>
            <a:endParaRPr lang="en-US"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81000" y="914400"/>
            <a:ext cx="8229600" cy="5638800"/>
          </a:xfrm>
        </p:spPr>
        <p:txBody>
          <a:bodyPr>
            <a:normAutofit/>
          </a:bodyPr>
          <a:lstStyle/>
          <a:p>
            <a:pPr algn="just"/>
            <a:r>
              <a:rPr lang="en-US" sz="2400" u="sng" dirty="0" smtClean="0">
                <a:solidFill>
                  <a:srgbClr val="990000"/>
                </a:solidFill>
                <a:latin typeface="Times New Roman" pitchFamily="18" charset="0"/>
                <a:cs typeface="Times New Roman" pitchFamily="18" charset="0"/>
              </a:rPr>
              <a:t>Making choices</a:t>
            </a:r>
          </a:p>
          <a:p>
            <a:pPr algn="just">
              <a:buNone/>
            </a:pPr>
            <a:r>
              <a:rPr lang="en-US" sz="2400" dirty="0" smtClean="0">
                <a:latin typeface="Times New Roman" pitchFamily="18" charset="0"/>
                <a:cs typeface="Times New Roman" pitchFamily="18" charset="0"/>
              </a:rPr>
              <a:t>   In order to avoid information overload, decision makers rely on heuristics or judgmental  shortcuts</a:t>
            </a:r>
          </a:p>
          <a:p>
            <a:pPr algn="just">
              <a:buNone/>
            </a:pPr>
            <a:r>
              <a:rPr lang="en-US" sz="2400" dirty="0" smtClean="0">
                <a:latin typeface="Times New Roman" pitchFamily="18" charset="0"/>
                <a:cs typeface="Times New Roman" pitchFamily="18" charset="0"/>
              </a:rPr>
              <a:t>   1) Availability heuristic : tendency of people to base their judgments on information that is readily available to them.</a:t>
            </a:r>
          </a:p>
          <a:p>
            <a:pPr algn="just">
              <a:buNone/>
            </a:pPr>
            <a:r>
              <a:rPr lang="en-US" sz="2400" dirty="0" smtClean="0">
                <a:latin typeface="Times New Roman" pitchFamily="18" charset="0"/>
                <a:cs typeface="Times New Roman" pitchFamily="18" charset="0"/>
              </a:rPr>
              <a:t>   2) Representative heuristic : Assessing the likelihood of an occurrence by drawing analogies and seeing identical situations in which they don’t exist.</a:t>
            </a:r>
          </a:p>
          <a:p>
            <a:pPr algn="just"/>
            <a:r>
              <a:rPr lang="en-US" sz="2400" u="sng" dirty="0" smtClean="0">
                <a:solidFill>
                  <a:srgbClr val="990000"/>
                </a:solidFill>
                <a:latin typeface="Times New Roman" pitchFamily="18" charset="0"/>
                <a:cs typeface="Times New Roman" pitchFamily="18" charset="0"/>
              </a:rPr>
              <a:t>Escalation of commitment </a:t>
            </a:r>
          </a:p>
          <a:p>
            <a:pPr algn="just">
              <a:buNone/>
            </a:pPr>
            <a:r>
              <a:rPr lang="en-US" sz="2400" dirty="0" smtClean="0">
                <a:latin typeface="Times New Roman" pitchFamily="18" charset="0"/>
                <a:cs typeface="Times New Roman" pitchFamily="18" charset="0"/>
              </a:rPr>
              <a:t>    Individuals escalate commitment to a failing course of action when they view themselves as responsible for the failure.</a:t>
            </a:r>
          </a:p>
          <a:p>
            <a:pPr algn="just">
              <a:buNone/>
            </a:pPr>
            <a:r>
              <a:rPr lang="en-US" sz="2400" dirty="0" smtClean="0">
                <a:latin typeface="Times New Roman" pitchFamily="18" charset="0"/>
                <a:cs typeface="Times New Roman" pitchFamily="18" charset="0"/>
              </a:rPr>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990600"/>
            <a:ext cx="8229600" cy="5562600"/>
          </a:xfrm>
        </p:spPr>
        <p:txBody>
          <a:bodyPr/>
          <a:lstStyle/>
          <a:p>
            <a:r>
              <a:rPr lang="en-US" u="sng" dirty="0" smtClean="0">
                <a:solidFill>
                  <a:srgbClr val="990000"/>
                </a:solidFill>
                <a:latin typeface="Times New Roman" pitchFamily="18" charset="0"/>
                <a:cs typeface="Times New Roman" pitchFamily="18" charset="0"/>
              </a:rPr>
              <a:t>Individual differences : Decision making styles</a:t>
            </a:r>
            <a:endParaRPr lang="en-US" u="sng" dirty="0">
              <a:solidFill>
                <a:srgbClr val="990000"/>
              </a:solidFill>
              <a:latin typeface="Times New Roman" pitchFamily="18" charset="0"/>
              <a:cs typeface="Times New Roman" pitchFamily="18" charset="0"/>
            </a:endParaRPr>
          </a:p>
        </p:txBody>
      </p:sp>
      <p:sp>
        <p:nvSpPr>
          <p:cNvPr id="4" name="Rectangle 3"/>
          <p:cNvSpPr/>
          <p:nvPr/>
        </p:nvSpPr>
        <p:spPr>
          <a:xfrm>
            <a:off x="2362200" y="1828800"/>
            <a:ext cx="5562600" cy="3352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p:cNvCxnSpPr>
            <a:stCxn id="4" idx="0"/>
            <a:endCxn id="4" idx="2"/>
          </p:cNvCxnSpPr>
          <p:nvPr/>
        </p:nvCxnSpPr>
        <p:spPr>
          <a:xfrm rot="16200000" flipH="1">
            <a:off x="3467100" y="3505200"/>
            <a:ext cx="335280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a:stCxn id="4" idx="1"/>
            <a:endCxn id="4" idx="3"/>
          </p:cNvCxnSpPr>
          <p:nvPr/>
        </p:nvCxnSpPr>
        <p:spPr>
          <a:xfrm rot="10800000" flipH="1">
            <a:off x="2362200" y="3505200"/>
            <a:ext cx="5562600" cy="15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600200" y="4876800"/>
            <a:ext cx="604589" cy="369332"/>
          </a:xfrm>
          <a:prstGeom prst="rect">
            <a:avLst/>
          </a:prstGeom>
          <a:noFill/>
        </p:spPr>
        <p:txBody>
          <a:bodyPr wrap="none" rtlCol="0">
            <a:spAutoFit/>
          </a:bodyPr>
          <a:lstStyle/>
          <a:p>
            <a:r>
              <a:rPr lang="en-US" dirty="0" smtClean="0"/>
              <a:t>Low</a:t>
            </a:r>
            <a:endParaRPr lang="en-US" dirty="0"/>
          </a:p>
        </p:txBody>
      </p:sp>
      <p:sp>
        <p:nvSpPr>
          <p:cNvPr id="14" name="TextBox 13"/>
          <p:cNvSpPr txBox="1"/>
          <p:nvPr/>
        </p:nvSpPr>
        <p:spPr>
          <a:xfrm>
            <a:off x="1524000" y="1828800"/>
            <a:ext cx="680956" cy="369332"/>
          </a:xfrm>
          <a:prstGeom prst="rect">
            <a:avLst/>
          </a:prstGeom>
          <a:noFill/>
        </p:spPr>
        <p:txBody>
          <a:bodyPr wrap="none" rtlCol="0">
            <a:spAutoFit/>
          </a:bodyPr>
          <a:lstStyle/>
          <a:p>
            <a:r>
              <a:rPr lang="en-US" dirty="0" smtClean="0"/>
              <a:t>High</a:t>
            </a:r>
            <a:endParaRPr lang="en-US" dirty="0"/>
          </a:p>
        </p:txBody>
      </p:sp>
      <p:sp>
        <p:nvSpPr>
          <p:cNvPr id="15" name="TextBox 14"/>
          <p:cNvSpPr txBox="1"/>
          <p:nvPr/>
        </p:nvSpPr>
        <p:spPr>
          <a:xfrm>
            <a:off x="2286000" y="5257800"/>
            <a:ext cx="1023037" cy="369332"/>
          </a:xfrm>
          <a:prstGeom prst="rect">
            <a:avLst/>
          </a:prstGeom>
          <a:noFill/>
        </p:spPr>
        <p:txBody>
          <a:bodyPr wrap="none" rtlCol="0">
            <a:spAutoFit/>
          </a:bodyPr>
          <a:lstStyle/>
          <a:p>
            <a:r>
              <a:rPr lang="en-US" dirty="0" smtClean="0"/>
              <a:t>Rational</a:t>
            </a:r>
            <a:endParaRPr lang="en-US" dirty="0"/>
          </a:p>
        </p:txBody>
      </p:sp>
      <p:sp>
        <p:nvSpPr>
          <p:cNvPr id="16" name="TextBox 15"/>
          <p:cNvSpPr txBox="1"/>
          <p:nvPr/>
        </p:nvSpPr>
        <p:spPr>
          <a:xfrm>
            <a:off x="6934200" y="5257800"/>
            <a:ext cx="1039195" cy="369332"/>
          </a:xfrm>
          <a:prstGeom prst="rect">
            <a:avLst/>
          </a:prstGeom>
          <a:noFill/>
        </p:spPr>
        <p:txBody>
          <a:bodyPr wrap="none" rtlCol="0">
            <a:spAutoFit/>
          </a:bodyPr>
          <a:lstStyle/>
          <a:p>
            <a:r>
              <a:rPr lang="en-US" dirty="0" smtClean="0"/>
              <a:t>Intuitive</a:t>
            </a:r>
            <a:endParaRPr lang="en-US" dirty="0"/>
          </a:p>
        </p:txBody>
      </p:sp>
      <p:sp>
        <p:nvSpPr>
          <p:cNvPr id="21" name="TextBox 20"/>
          <p:cNvSpPr txBox="1"/>
          <p:nvPr/>
        </p:nvSpPr>
        <p:spPr>
          <a:xfrm>
            <a:off x="4267200" y="5562600"/>
            <a:ext cx="1783052" cy="369332"/>
          </a:xfrm>
          <a:prstGeom prst="rect">
            <a:avLst/>
          </a:prstGeom>
          <a:noFill/>
        </p:spPr>
        <p:txBody>
          <a:bodyPr wrap="none" rtlCol="0">
            <a:spAutoFit/>
          </a:bodyPr>
          <a:lstStyle/>
          <a:p>
            <a:r>
              <a:rPr lang="en-US" dirty="0" smtClean="0"/>
              <a:t>Way of thinking</a:t>
            </a:r>
            <a:endParaRPr lang="en-US" dirty="0"/>
          </a:p>
        </p:txBody>
      </p:sp>
      <p:sp>
        <p:nvSpPr>
          <p:cNvPr id="22" name="TextBox 21"/>
          <p:cNvSpPr txBox="1"/>
          <p:nvPr/>
        </p:nvSpPr>
        <p:spPr>
          <a:xfrm>
            <a:off x="609600" y="3048000"/>
            <a:ext cx="1241045" cy="923330"/>
          </a:xfrm>
          <a:prstGeom prst="rect">
            <a:avLst/>
          </a:prstGeom>
          <a:noFill/>
        </p:spPr>
        <p:txBody>
          <a:bodyPr wrap="none" rtlCol="0">
            <a:spAutoFit/>
          </a:bodyPr>
          <a:lstStyle/>
          <a:p>
            <a:r>
              <a:rPr lang="en-US" dirty="0" smtClean="0"/>
              <a:t>Tolerance</a:t>
            </a:r>
          </a:p>
          <a:p>
            <a:r>
              <a:rPr lang="en-US" dirty="0" smtClean="0"/>
              <a:t>for</a:t>
            </a:r>
          </a:p>
          <a:p>
            <a:r>
              <a:rPr lang="en-US" dirty="0" smtClean="0"/>
              <a:t>Ambiguity</a:t>
            </a:r>
            <a:endParaRPr lang="en-US" dirty="0"/>
          </a:p>
        </p:txBody>
      </p:sp>
      <p:cxnSp>
        <p:nvCxnSpPr>
          <p:cNvPr id="26" name="Straight Arrow Connector 25"/>
          <p:cNvCxnSpPr/>
          <p:nvPr/>
        </p:nvCxnSpPr>
        <p:spPr>
          <a:xfrm rot="5400000" flipH="1" flipV="1">
            <a:off x="800100" y="3543300"/>
            <a:ext cx="2514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3352800" y="5410200"/>
            <a:ext cx="3505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3200400" y="2590800"/>
            <a:ext cx="1011174" cy="369332"/>
          </a:xfrm>
          <a:prstGeom prst="rect">
            <a:avLst/>
          </a:prstGeom>
          <a:noFill/>
        </p:spPr>
        <p:txBody>
          <a:bodyPr wrap="none" rtlCol="0">
            <a:spAutoFit/>
          </a:bodyPr>
          <a:lstStyle/>
          <a:p>
            <a:r>
              <a:rPr lang="en-US" dirty="0" smtClean="0">
                <a:solidFill>
                  <a:schemeClr val="bg1">
                    <a:lumMod val="95000"/>
                  </a:schemeClr>
                </a:solidFill>
              </a:rPr>
              <a:t>Analytic</a:t>
            </a:r>
            <a:endParaRPr lang="en-US" dirty="0">
              <a:solidFill>
                <a:schemeClr val="bg1">
                  <a:lumMod val="95000"/>
                </a:schemeClr>
              </a:solidFill>
            </a:endParaRPr>
          </a:p>
        </p:txBody>
      </p:sp>
      <p:sp>
        <p:nvSpPr>
          <p:cNvPr id="30" name="TextBox 29"/>
          <p:cNvSpPr txBox="1"/>
          <p:nvPr/>
        </p:nvSpPr>
        <p:spPr>
          <a:xfrm>
            <a:off x="5791200" y="2590800"/>
            <a:ext cx="1321900" cy="369332"/>
          </a:xfrm>
          <a:prstGeom prst="rect">
            <a:avLst/>
          </a:prstGeom>
          <a:noFill/>
        </p:spPr>
        <p:txBody>
          <a:bodyPr wrap="none" rtlCol="0">
            <a:spAutoFit/>
          </a:bodyPr>
          <a:lstStyle/>
          <a:p>
            <a:r>
              <a:rPr lang="en-US" dirty="0" smtClean="0">
                <a:solidFill>
                  <a:schemeClr val="bg1">
                    <a:lumMod val="95000"/>
                  </a:schemeClr>
                </a:solidFill>
              </a:rPr>
              <a:t>Conceptual</a:t>
            </a:r>
            <a:endParaRPr lang="en-US" dirty="0">
              <a:solidFill>
                <a:schemeClr val="bg1">
                  <a:lumMod val="95000"/>
                </a:schemeClr>
              </a:solidFill>
            </a:endParaRPr>
          </a:p>
        </p:txBody>
      </p:sp>
      <p:sp>
        <p:nvSpPr>
          <p:cNvPr id="31" name="TextBox 30"/>
          <p:cNvSpPr txBox="1"/>
          <p:nvPr/>
        </p:nvSpPr>
        <p:spPr>
          <a:xfrm>
            <a:off x="3200400" y="4038600"/>
            <a:ext cx="1087092" cy="369332"/>
          </a:xfrm>
          <a:prstGeom prst="rect">
            <a:avLst/>
          </a:prstGeom>
          <a:noFill/>
        </p:spPr>
        <p:txBody>
          <a:bodyPr wrap="none" rtlCol="0">
            <a:spAutoFit/>
          </a:bodyPr>
          <a:lstStyle/>
          <a:p>
            <a:r>
              <a:rPr lang="en-US" dirty="0" smtClean="0">
                <a:solidFill>
                  <a:schemeClr val="bg1">
                    <a:lumMod val="95000"/>
                  </a:schemeClr>
                </a:solidFill>
              </a:rPr>
              <a:t>Directive</a:t>
            </a:r>
          </a:p>
        </p:txBody>
      </p:sp>
      <p:sp>
        <p:nvSpPr>
          <p:cNvPr id="32" name="TextBox 31"/>
          <p:cNvSpPr txBox="1"/>
          <p:nvPr/>
        </p:nvSpPr>
        <p:spPr>
          <a:xfrm>
            <a:off x="5867400" y="4038600"/>
            <a:ext cx="1233030" cy="369332"/>
          </a:xfrm>
          <a:prstGeom prst="rect">
            <a:avLst/>
          </a:prstGeom>
          <a:noFill/>
        </p:spPr>
        <p:txBody>
          <a:bodyPr wrap="none" rtlCol="0">
            <a:spAutoFit/>
          </a:bodyPr>
          <a:lstStyle/>
          <a:p>
            <a:r>
              <a:rPr lang="en-US" dirty="0" smtClean="0">
                <a:solidFill>
                  <a:schemeClr val="bg1">
                    <a:lumMod val="95000"/>
                  </a:schemeClr>
                </a:solidFill>
              </a:rPr>
              <a:t>Behavioral</a:t>
            </a:r>
            <a:endParaRPr lang="en-US" dirty="0">
              <a:solidFill>
                <a:schemeClr val="bg1">
                  <a:lumMod val="95000"/>
                </a:schemeClr>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body" idx="1"/>
          </p:nvPr>
        </p:nvSpPr>
        <p:spPr>
          <a:xfrm>
            <a:off x="457200" y="1143000"/>
            <a:ext cx="8229600" cy="5257800"/>
          </a:xfrm>
        </p:spPr>
        <p:txBody>
          <a:bodyPr>
            <a:normAutofit/>
          </a:bodyPr>
          <a:lstStyle/>
          <a:p>
            <a:r>
              <a:rPr lang="en-US" sz="2800" u="sng" dirty="0" smtClean="0">
                <a:solidFill>
                  <a:srgbClr val="990000"/>
                </a:solidFill>
                <a:latin typeface="Times New Roman" pitchFamily="18" charset="0"/>
                <a:cs typeface="Times New Roman" pitchFamily="18" charset="0"/>
              </a:rPr>
              <a:t>Organizational Constraints on Decision Makers</a:t>
            </a:r>
          </a:p>
          <a:p>
            <a:pPr eaLnBrk="1" hangingPunct="1"/>
            <a:endParaRPr lang="en-US" dirty="0" smtClean="0"/>
          </a:p>
          <a:p>
            <a:pPr eaLnBrk="1" hangingPunct="1">
              <a:buNone/>
            </a:pPr>
            <a:r>
              <a:rPr lang="en-US" dirty="0" smtClean="0"/>
              <a:t>Performance Evaluation</a:t>
            </a:r>
          </a:p>
          <a:p>
            <a:pPr lvl="1" eaLnBrk="1" hangingPunct="1"/>
            <a:r>
              <a:rPr lang="en-US" dirty="0" smtClean="0">
                <a:latin typeface="Arial" charset="0"/>
              </a:rPr>
              <a:t>Evaluation criteria influence the choice of actions.</a:t>
            </a:r>
          </a:p>
          <a:p>
            <a:pPr eaLnBrk="1" hangingPunct="1">
              <a:buNone/>
            </a:pPr>
            <a:r>
              <a:rPr lang="en-US" dirty="0" smtClean="0"/>
              <a:t>Reward Systems</a:t>
            </a:r>
          </a:p>
          <a:p>
            <a:pPr lvl="1" eaLnBrk="1" hangingPunct="1"/>
            <a:r>
              <a:rPr lang="en-US" dirty="0" smtClean="0">
                <a:latin typeface="Arial" charset="0"/>
              </a:rPr>
              <a:t>Decision makers make action choices that are favored by the organization.</a:t>
            </a:r>
          </a:p>
          <a:p>
            <a:pPr eaLnBrk="1" hangingPunct="1">
              <a:buNone/>
            </a:pPr>
            <a:r>
              <a:rPr lang="en-US" dirty="0" smtClean="0"/>
              <a:t>Formal Regulations</a:t>
            </a:r>
          </a:p>
          <a:p>
            <a:pPr lvl="1" eaLnBrk="1" hangingPunct="1"/>
            <a:r>
              <a:rPr lang="en-US" dirty="0" smtClean="0">
                <a:latin typeface="Arial" charset="0"/>
              </a:rPr>
              <a:t>Organizational rules and policies limit the alternative choices of decision makers.</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81000" y="1143000"/>
            <a:ext cx="8305800" cy="4876800"/>
          </a:xfrm>
        </p:spPr>
        <p:txBody>
          <a:bodyPr>
            <a:normAutofit/>
          </a:bodyPr>
          <a:lstStyle/>
          <a:p>
            <a:pPr>
              <a:buNone/>
            </a:pPr>
            <a:r>
              <a:rPr lang="en-US" sz="2400" dirty="0" smtClean="0">
                <a:cs typeface="Times New Roman" pitchFamily="18" charset="0"/>
              </a:rPr>
              <a:t>System-imposed Time Constraints</a:t>
            </a:r>
          </a:p>
          <a:p>
            <a:pPr>
              <a:buNone/>
            </a:pPr>
            <a:r>
              <a:rPr lang="en-US" sz="2400" dirty="0" smtClean="0">
                <a:latin typeface="Times New Roman" pitchFamily="18" charset="0"/>
                <a:cs typeface="Times New Roman" pitchFamily="18" charset="0"/>
              </a:rPr>
              <a:t>	Organizations require decisions by specific deadlines.</a:t>
            </a:r>
          </a:p>
          <a:p>
            <a:pPr>
              <a:buNone/>
            </a:pPr>
            <a:r>
              <a:rPr lang="en-US" sz="2400" dirty="0" smtClean="0">
                <a:cs typeface="Times New Roman" pitchFamily="18" charset="0"/>
              </a:rPr>
              <a:t>Historical Precedents</a:t>
            </a:r>
          </a:p>
          <a:p>
            <a:pPr>
              <a:buNone/>
            </a:pPr>
            <a:r>
              <a:rPr lang="en-US" sz="2400" dirty="0" smtClean="0">
                <a:latin typeface="Times New Roman" pitchFamily="18" charset="0"/>
                <a:cs typeface="Times New Roman" pitchFamily="18" charset="0"/>
              </a:rPr>
              <a:t>	Past decisions influence current decisions.</a:t>
            </a:r>
          </a:p>
          <a:p>
            <a:pPr>
              <a:buNone/>
            </a:pPr>
            <a:r>
              <a:rPr lang="en-US" sz="2400" dirty="0" smtClean="0">
                <a:cs typeface="Times New Roman" pitchFamily="18" charset="0"/>
              </a:rPr>
              <a:t>Cultural Differences</a:t>
            </a:r>
          </a:p>
          <a:p>
            <a:pPr>
              <a:buNone/>
            </a:pPr>
            <a:r>
              <a:rPr lang="en-US" sz="2400" dirty="0" smtClean="0">
                <a:latin typeface="Times New Roman" pitchFamily="18" charset="0"/>
                <a:cs typeface="Times New Roman" pitchFamily="18" charset="0"/>
              </a:rPr>
              <a:t>	The cultural background of the decision maker can have significant influence on their decisions.</a:t>
            </a:r>
          </a:p>
          <a:p>
            <a:pPr lvl="1">
              <a:buNone/>
            </a:pPr>
            <a:endParaRPr lang="en-US" dirty="0" smtClean="0">
              <a:latin typeface="Times New Roman" pitchFamily="18" charset="0"/>
              <a:cs typeface="Times New Roman" pitchFamily="18" charset="0"/>
            </a:endParaRPr>
          </a:p>
          <a:p>
            <a:pPr lvl="1">
              <a:buNone/>
            </a:pPr>
            <a:endParaRPr lang="en-US" dirty="0" smtClean="0">
              <a:latin typeface="Times New Roman" pitchFamily="18" charset="0"/>
              <a:cs typeface="Times New Roman" pitchFamily="18" charset="0"/>
            </a:endParaRPr>
          </a:p>
          <a:p>
            <a:pPr lvl="1">
              <a:buNone/>
            </a:pPr>
            <a:endParaRPr lang="en-US" dirty="0" smtClean="0">
              <a:latin typeface="Times New Roman" pitchFamily="18" charset="0"/>
              <a:cs typeface="Times New Roman" pitchFamily="18" charset="0"/>
            </a:endParaRPr>
          </a:p>
          <a:p>
            <a:pPr>
              <a:buNone/>
            </a:pPr>
            <a:endParaRPr lang="en-US" sz="2400"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2194" name="Rectangle 2"/>
          <p:cNvSpPr>
            <a:spLocks noGrp="1" noChangeArrowheads="1"/>
          </p:cNvSpPr>
          <p:nvPr>
            <p:ph type="title"/>
          </p:nvPr>
        </p:nvSpPr>
        <p:spPr>
          <a:xfrm>
            <a:off x="609600" y="274638"/>
            <a:ext cx="8077200" cy="1143000"/>
          </a:xfrm>
          <a:solidFill>
            <a:srgbClr val="CC6600"/>
          </a:solidFill>
        </p:spPr>
        <p:txBody>
          <a:bodyPr/>
          <a:lstStyle/>
          <a:p>
            <a:pPr eaLnBrk="1" hangingPunct="1">
              <a:defRPr/>
            </a:pPr>
            <a:r>
              <a:rPr lang="en-US" b="1" dirty="0" smtClean="0">
                <a:solidFill>
                  <a:schemeClr val="bg1"/>
                </a:solidFill>
              </a:rPr>
              <a:t>Ethics in Decision Making</a:t>
            </a:r>
          </a:p>
        </p:txBody>
      </p:sp>
      <p:sp>
        <p:nvSpPr>
          <p:cNvPr id="24579" name="Rectangle 3"/>
          <p:cNvSpPr>
            <a:spLocks noGrp="1" noChangeArrowheads="1"/>
          </p:cNvSpPr>
          <p:nvPr>
            <p:ph type="body" idx="1"/>
          </p:nvPr>
        </p:nvSpPr>
        <p:spPr>
          <a:xfrm>
            <a:off x="533400" y="1676400"/>
            <a:ext cx="8153400" cy="4343400"/>
          </a:xfrm>
        </p:spPr>
        <p:txBody>
          <a:bodyPr>
            <a:normAutofit/>
          </a:bodyPr>
          <a:lstStyle/>
          <a:p>
            <a:pPr eaLnBrk="1" hangingPunct="1"/>
            <a:r>
              <a:rPr lang="en-US" sz="2400" dirty="0" smtClean="0">
                <a:latin typeface="Times New Roman" pitchFamily="18" charset="0"/>
                <a:cs typeface="Times New Roman" pitchFamily="18" charset="0"/>
              </a:rPr>
              <a:t>Ethical Decision Criteria</a:t>
            </a:r>
          </a:p>
          <a:p>
            <a:pPr lvl="1" eaLnBrk="1" hangingPunct="1"/>
            <a:r>
              <a:rPr lang="en-US" dirty="0" smtClean="0">
                <a:latin typeface="Times New Roman" pitchFamily="18" charset="0"/>
                <a:cs typeface="Times New Roman" pitchFamily="18" charset="0"/>
              </a:rPr>
              <a:t>Utilitarianism</a:t>
            </a:r>
          </a:p>
          <a:p>
            <a:pPr lvl="2" eaLnBrk="1" hangingPunct="1"/>
            <a:r>
              <a:rPr lang="en-US" sz="2400" dirty="0" smtClean="0">
                <a:latin typeface="Times New Roman" pitchFamily="18" charset="0"/>
                <a:cs typeface="Times New Roman" pitchFamily="18" charset="0"/>
              </a:rPr>
              <a:t>Seeking the greatest good for the greatest number.</a:t>
            </a:r>
          </a:p>
          <a:p>
            <a:pPr lvl="1" eaLnBrk="1" hangingPunct="1"/>
            <a:r>
              <a:rPr lang="en-US" dirty="0" smtClean="0">
                <a:latin typeface="Times New Roman" pitchFamily="18" charset="0"/>
                <a:cs typeface="Times New Roman" pitchFamily="18" charset="0"/>
              </a:rPr>
              <a:t>Rights</a:t>
            </a:r>
          </a:p>
          <a:p>
            <a:pPr lvl="2" eaLnBrk="1" hangingPunct="1"/>
            <a:r>
              <a:rPr lang="en-US" sz="2400" dirty="0" smtClean="0">
                <a:latin typeface="Times New Roman" pitchFamily="18" charset="0"/>
                <a:cs typeface="Times New Roman" pitchFamily="18" charset="0"/>
              </a:rPr>
              <a:t>Respecting and protecting basic rights of individuals such as whistleblowers.</a:t>
            </a:r>
          </a:p>
          <a:p>
            <a:pPr lvl="1" eaLnBrk="1" hangingPunct="1"/>
            <a:r>
              <a:rPr lang="en-US" dirty="0" smtClean="0">
                <a:latin typeface="Times New Roman" pitchFamily="18" charset="0"/>
                <a:cs typeface="Times New Roman" pitchFamily="18" charset="0"/>
              </a:rPr>
              <a:t>Justice</a:t>
            </a:r>
          </a:p>
          <a:p>
            <a:pPr lvl="2" eaLnBrk="1" hangingPunct="1"/>
            <a:r>
              <a:rPr lang="en-US" sz="2400" dirty="0" smtClean="0">
                <a:latin typeface="Times New Roman" pitchFamily="18" charset="0"/>
                <a:cs typeface="Times New Roman" pitchFamily="18" charset="0"/>
              </a:rPr>
              <a:t>Imposing and enforcing rules fairly and impartially.</a:t>
            </a:r>
          </a:p>
        </p:txBody>
      </p:sp>
      <p:pic>
        <p:nvPicPr>
          <p:cNvPr id="24580" name="Picture 4" descr="so00071_"/>
          <p:cNvPicPr>
            <a:picLocks noChangeAspect="1" noChangeArrowheads="1"/>
          </p:cNvPicPr>
          <p:nvPr/>
        </p:nvPicPr>
        <p:blipFill>
          <a:blip r:embed="rId3"/>
          <a:srcRect/>
          <a:stretch>
            <a:fillRect/>
          </a:stretch>
        </p:blipFill>
        <p:spPr bwMode="auto">
          <a:xfrm>
            <a:off x="7010400" y="4953000"/>
            <a:ext cx="1879600" cy="16033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848600" cy="762000"/>
          </a:xfrm>
        </p:spPr>
        <p:txBody>
          <a:bodyPr>
            <a:normAutofit/>
          </a:bodyPr>
          <a:lstStyle/>
          <a:p>
            <a:r>
              <a:rPr lang="en-US" dirty="0" smtClean="0"/>
              <a:t>Introduction:</a:t>
            </a:r>
            <a:endParaRPr lang="en-US" dirty="0"/>
          </a:p>
        </p:txBody>
      </p:sp>
      <p:sp>
        <p:nvSpPr>
          <p:cNvPr id="3" name="Content Placeholder 2"/>
          <p:cNvSpPr>
            <a:spLocks noGrp="1"/>
          </p:cNvSpPr>
          <p:nvPr>
            <p:ph sz="quarter" idx="1"/>
          </p:nvPr>
        </p:nvSpPr>
        <p:spPr>
          <a:xfrm>
            <a:off x="533400" y="1676400"/>
            <a:ext cx="8183880" cy="4343400"/>
          </a:xfrm>
        </p:spPr>
        <p:txBody>
          <a:bodyPr>
            <a:normAutofit/>
          </a:bodyPr>
          <a:lstStyle/>
          <a:p>
            <a:r>
              <a:rPr lang="en-US" dirty="0" smtClean="0">
                <a:latin typeface="Times New Roman" pitchFamily="18" charset="0"/>
                <a:cs typeface="Times New Roman" pitchFamily="18" charset="0"/>
              </a:rPr>
              <a:t>Perception is one of the oldest fields in psychology.</a:t>
            </a:r>
          </a:p>
          <a:p>
            <a:r>
              <a:rPr lang="en-US" dirty="0" smtClean="0">
                <a:latin typeface="Times New Roman" pitchFamily="18" charset="0"/>
                <a:cs typeface="Times New Roman" pitchFamily="18" charset="0"/>
              </a:rPr>
              <a:t> </a:t>
            </a:r>
            <a:r>
              <a:rPr lang="en-US" dirty="0" smtClean="0">
                <a:solidFill>
                  <a:schemeClr val="tx1">
                    <a:lumMod val="75000"/>
                    <a:lumOff val="25000"/>
                  </a:schemeClr>
                </a:solidFill>
                <a:latin typeface="Times New Roman" pitchFamily="18" charset="0"/>
                <a:cs typeface="Times New Roman" pitchFamily="18" charset="0"/>
              </a:rPr>
              <a:t>The word "perception" comes from the Latin words perceptio, percipio</a:t>
            </a:r>
            <a:r>
              <a:rPr lang="en-US" i="1" dirty="0" smtClean="0">
                <a:solidFill>
                  <a:schemeClr val="tx1">
                    <a:lumMod val="75000"/>
                    <a:lumOff val="25000"/>
                  </a:schemeClr>
                </a:solidFill>
                <a:latin typeface="Times New Roman" pitchFamily="18" charset="0"/>
                <a:cs typeface="Times New Roman" pitchFamily="18" charset="0"/>
              </a:rPr>
              <a:t> </a:t>
            </a:r>
            <a:r>
              <a:rPr lang="en-US" dirty="0" smtClean="0">
                <a:solidFill>
                  <a:schemeClr val="tx1">
                    <a:lumMod val="75000"/>
                    <a:lumOff val="25000"/>
                  </a:schemeClr>
                </a:solidFill>
                <a:latin typeface="Times New Roman" pitchFamily="18" charset="0"/>
                <a:cs typeface="Times New Roman" pitchFamily="18" charset="0"/>
              </a:rPr>
              <a:t>which</a:t>
            </a:r>
            <a:r>
              <a:rPr lang="en-US" i="1" dirty="0" smtClean="0">
                <a:solidFill>
                  <a:schemeClr val="tx1">
                    <a:lumMod val="75000"/>
                    <a:lumOff val="25000"/>
                  </a:schemeClr>
                </a:solidFill>
                <a:latin typeface="Times New Roman" pitchFamily="18" charset="0"/>
                <a:cs typeface="Times New Roman" pitchFamily="18" charset="0"/>
              </a:rPr>
              <a:t> </a:t>
            </a:r>
            <a:r>
              <a:rPr lang="en-US" dirty="0" smtClean="0">
                <a:solidFill>
                  <a:schemeClr val="tx1">
                    <a:lumMod val="75000"/>
                    <a:lumOff val="25000"/>
                  </a:schemeClr>
                </a:solidFill>
                <a:latin typeface="Times New Roman" pitchFamily="18" charset="0"/>
                <a:cs typeface="Times New Roman" pitchFamily="18" charset="0"/>
              </a:rPr>
              <a:t>means :receiving, collecting and action of taking possession with the mind or senses.</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Individuals behave in a given manner based not on the way their external environment actually is, but rather on what they see or believe it to be</a:t>
            </a:r>
            <a:r>
              <a:rPr lang="en-US" dirty="0" smtClean="0"/>
              <a:t>.</a:t>
            </a:r>
          </a:p>
          <a:p>
            <a:pPr>
              <a:buNone/>
            </a:pP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5"/>
          <p:cNvSpPr>
            <a:spLocks noGrp="1" noChangeArrowheads="1"/>
          </p:cNvSpPr>
          <p:nvPr>
            <p:ph type="subTitle" idx="1"/>
          </p:nvPr>
        </p:nvSpPr>
        <p:spPr>
          <a:xfrm>
            <a:off x="609600" y="3048000"/>
            <a:ext cx="6488113" cy="1141413"/>
          </a:xfrm>
        </p:spPr>
        <p:txBody>
          <a:bodyPr/>
          <a:lstStyle/>
          <a:p>
            <a:pPr eaLnBrk="1" hangingPunct="1"/>
            <a:r>
              <a:rPr lang="en-US" sz="5400" b="1" smtClean="0"/>
              <a:t>Thank you</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Grp="1" noChangeArrowheads="1"/>
          </p:cNvSpPr>
          <p:nvPr>
            <p:ph type="body" sz="half" idx="1"/>
          </p:nvPr>
        </p:nvSpPr>
        <p:spPr>
          <a:xfrm>
            <a:off x="609600" y="1371600"/>
            <a:ext cx="7924800" cy="5105400"/>
          </a:xfrm>
        </p:spPr>
        <p:txBody>
          <a:bodyPr>
            <a:normAutofit/>
          </a:bodyPr>
          <a:lstStyle/>
          <a:p>
            <a:pPr algn="just" eaLnBrk="1" hangingPunct="1"/>
            <a:r>
              <a:rPr lang="en-GB" sz="2200" dirty="0" smtClean="0">
                <a:latin typeface="Times New Roman" pitchFamily="18" charset="0"/>
                <a:cs typeface="Times New Roman" pitchFamily="18" charset="0"/>
              </a:rPr>
              <a:t>Processes, by which individuals select, organize, interpret and respond to information from the world around them. </a:t>
            </a:r>
          </a:p>
          <a:p>
            <a:pPr algn="just" eaLnBrk="1" hangingPunct="1"/>
            <a:r>
              <a:rPr lang="en-GB" sz="2200" dirty="0" smtClean="0">
                <a:latin typeface="Times New Roman" pitchFamily="18" charset="0"/>
                <a:cs typeface="Times New Roman" pitchFamily="18" charset="0"/>
              </a:rPr>
              <a:t>This information is gathered from the five senses – sight, hearing, touch, taste and smell.</a:t>
            </a:r>
          </a:p>
          <a:p>
            <a:pPr algn="just" eaLnBrk="1" hangingPunct="1"/>
            <a:r>
              <a:rPr lang="en-GB" sz="2200" dirty="0" smtClean="0">
                <a:latin typeface="Times New Roman" pitchFamily="18" charset="0"/>
                <a:cs typeface="Times New Roman" pitchFamily="18" charset="0"/>
              </a:rPr>
              <a:t>It presents the psychological process whereby people take information from the environment and make sense of their world.</a:t>
            </a:r>
          </a:p>
          <a:p>
            <a:pPr algn="just" eaLnBrk="1" hangingPunct="1"/>
            <a:endParaRPr lang="en-GB" sz="2200" dirty="0" smtClean="0">
              <a:latin typeface="Times New Roman" pitchFamily="18" charset="0"/>
              <a:cs typeface="Times New Roman" pitchFamily="18" charset="0"/>
            </a:endParaRPr>
          </a:p>
          <a:p>
            <a:pPr algn="just" eaLnBrk="1" hangingPunct="1">
              <a:buNone/>
            </a:pPr>
            <a:r>
              <a:rPr lang="en-GB" sz="2200" dirty="0" smtClean="0">
                <a:latin typeface="Times New Roman" pitchFamily="18" charset="0"/>
                <a:cs typeface="Times New Roman" pitchFamily="18" charset="0"/>
              </a:rPr>
              <a:t>So, we can say perception in one word means sensing.</a:t>
            </a:r>
          </a:p>
          <a:p>
            <a:pPr algn="just" eaLnBrk="1" hangingPunct="1"/>
            <a:endParaRPr lang="en-US" sz="2200" dirty="0" smtClean="0">
              <a:latin typeface="Times New Roman" pitchFamily="18" charset="0"/>
              <a:cs typeface="Times New Roman" pitchFamily="18" charset="0"/>
            </a:endParaRPr>
          </a:p>
          <a:p>
            <a:pPr algn="just" eaLnBrk="1" hangingPunct="1"/>
            <a:endParaRPr lang="en-US" sz="2200" dirty="0" smtClean="0">
              <a:latin typeface="Times New Roman" pitchFamily="18" charset="0"/>
              <a:cs typeface="Times New Roman" pitchFamily="18" charset="0"/>
            </a:endParaRPr>
          </a:p>
        </p:txBody>
      </p:sp>
      <p:sp>
        <p:nvSpPr>
          <p:cNvPr id="444426" name="Rectangle 10"/>
          <p:cNvSpPr>
            <a:spLocks noChangeArrowheads="1"/>
          </p:cNvSpPr>
          <p:nvPr/>
        </p:nvSpPr>
        <p:spPr bwMode="blackWhite">
          <a:xfrm>
            <a:off x="685800" y="228600"/>
            <a:ext cx="8001000" cy="990600"/>
          </a:xfrm>
          <a:prstGeom prst="rect">
            <a:avLst/>
          </a:prstGeom>
          <a:solidFill>
            <a:srgbClr val="CC6600"/>
          </a:solidFill>
          <a:ln w="3175">
            <a:solidFill>
              <a:srgbClr val="5F5F5F"/>
            </a:solidFill>
            <a:miter lim="800000"/>
            <a:headEnd/>
            <a:tailEnd/>
          </a:ln>
          <a:effectLst>
            <a:outerShdw dist="107763" dir="2700000" algn="ctr" rotWithShape="0">
              <a:srgbClr val="B2B2B2">
                <a:alpha val="50000"/>
              </a:srgbClr>
            </a:outerShdw>
          </a:effectLst>
        </p:spPr>
        <p:txBody>
          <a:bodyPr lIns="182880" anchor="ctr"/>
          <a:lstStyle/>
          <a:p>
            <a:pPr>
              <a:defRPr/>
            </a:pPr>
            <a:r>
              <a:rPr lang="en-US" sz="2800">
                <a:solidFill>
                  <a:schemeClr val="bg1"/>
                </a:solidFill>
              </a:rPr>
              <a:t>What Is Perception, and Why Is It Important?</a:t>
            </a:r>
          </a:p>
        </p:txBody>
      </p:sp>
    </p:spTree>
  </p:cSld>
  <p:clrMapOvr>
    <a:masterClrMapping/>
  </p:clrMapOvr>
  <p:transition spd="med">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457200" y="457200"/>
            <a:ext cx="3352800" cy="2247900"/>
          </a:xfrm>
          <a:prstGeom prst="rect">
            <a:avLst/>
          </a:prstGeom>
          <a:noFill/>
          <a:ln w="9525">
            <a:noFill/>
            <a:miter lim="800000"/>
            <a:headEnd/>
            <a:tailEnd/>
          </a:ln>
          <a:effectLst/>
        </p:spPr>
      </p:pic>
      <p:sp>
        <p:nvSpPr>
          <p:cNvPr id="5" name="TextBox 4"/>
          <p:cNvSpPr txBox="1"/>
          <p:nvPr/>
        </p:nvSpPr>
        <p:spPr>
          <a:xfrm>
            <a:off x="1219200" y="2971800"/>
            <a:ext cx="1893724" cy="369332"/>
          </a:xfrm>
          <a:prstGeom prst="rect">
            <a:avLst/>
          </a:prstGeom>
          <a:noFill/>
        </p:spPr>
        <p:txBody>
          <a:bodyPr wrap="none" rtlCol="0">
            <a:spAutoFit/>
          </a:bodyPr>
          <a:lstStyle/>
          <a:p>
            <a:r>
              <a:rPr lang="en-US" dirty="0" smtClean="0"/>
              <a:t>Duck or Rabbit??</a:t>
            </a:r>
            <a:endParaRPr lang="en-US" dirty="0"/>
          </a:p>
        </p:txBody>
      </p:sp>
      <p:sp>
        <p:nvSpPr>
          <p:cNvPr id="9" name="TextBox 8"/>
          <p:cNvSpPr txBox="1"/>
          <p:nvPr/>
        </p:nvSpPr>
        <p:spPr>
          <a:xfrm>
            <a:off x="6248400" y="457200"/>
            <a:ext cx="1481368" cy="369332"/>
          </a:xfrm>
          <a:prstGeom prst="rect">
            <a:avLst/>
          </a:prstGeom>
          <a:noFill/>
        </p:spPr>
        <p:txBody>
          <a:bodyPr wrap="none" rtlCol="0">
            <a:spAutoFit/>
          </a:bodyPr>
          <a:lstStyle/>
          <a:p>
            <a:r>
              <a:rPr lang="en-US" dirty="0" smtClean="0"/>
              <a:t>Face or Vase?</a:t>
            </a:r>
            <a:endParaRPr lang="en-US" dirty="0"/>
          </a:p>
        </p:txBody>
      </p:sp>
      <p:pic>
        <p:nvPicPr>
          <p:cNvPr id="2" name="Picture 2" descr="C:\Documents and Settings\amish\Desktop\perception_vase.gif"/>
          <p:cNvPicPr>
            <a:picLocks noChangeAspect="1" noChangeArrowheads="1"/>
          </p:cNvPicPr>
          <p:nvPr/>
        </p:nvPicPr>
        <p:blipFill>
          <a:blip r:embed="rId3"/>
          <a:srcRect/>
          <a:stretch>
            <a:fillRect/>
          </a:stretch>
        </p:blipFill>
        <p:spPr bwMode="auto">
          <a:xfrm>
            <a:off x="5715000" y="838200"/>
            <a:ext cx="2857500" cy="2857500"/>
          </a:xfrm>
          <a:prstGeom prst="rect">
            <a:avLst/>
          </a:prstGeom>
          <a:noFill/>
        </p:spPr>
      </p:pic>
      <p:pic>
        <p:nvPicPr>
          <p:cNvPr id="6" name="Picture 5" descr="C:\Documents and Settings\amish\Desktop\Perception1.jpg"/>
          <p:cNvPicPr>
            <a:picLocks noChangeAspect="1" noChangeArrowheads="1"/>
          </p:cNvPicPr>
          <p:nvPr/>
        </p:nvPicPr>
        <p:blipFill>
          <a:blip r:embed="rId4"/>
          <a:srcRect/>
          <a:stretch>
            <a:fillRect/>
          </a:stretch>
        </p:blipFill>
        <p:spPr bwMode="auto">
          <a:xfrm>
            <a:off x="3276600" y="3733800"/>
            <a:ext cx="2603500" cy="2740127"/>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descr="C:\Documents and Settings\amish\Desktop\motion_perception.jpg"/>
          <p:cNvPicPr>
            <a:picLocks noChangeAspect="1" noChangeArrowheads="1"/>
          </p:cNvPicPr>
          <p:nvPr/>
        </p:nvPicPr>
        <p:blipFill>
          <a:blip r:embed="rId2"/>
          <a:srcRect/>
          <a:stretch>
            <a:fillRect/>
          </a:stretch>
        </p:blipFill>
        <p:spPr bwMode="auto">
          <a:xfrm>
            <a:off x="1524000" y="1066800"/>
            <a:ext cx="5334000" cy="4000500"/>
          </a:xfrm>
          <a:prstGeom prst="rect">
            <a:avLst/>
          </a:prstGeom>
          <a:noFill/>
        </p:spPr>
      </p:pic>
      <p:sp>
        <p:nvSpPr>
          <p:cNvPr id="3" name="TextBox 2"/>
          <p:cNvSpPr txBox="1"/>
          <p:nvPr/>
        </p:nvSpPr>
        <p:spPr>
          <a:xfrm>
            <a:off x="2438400" y="5486400"/>
            <a:ext cx="4114800" cy="369332"/>
          </a:xfrm>
          <a:prstGeom prst="rect">
            <a:avLst/>
          </a:prstGeom>
          <a:noFill/>
        </p:spPr>
        <p:txBody>
          <a:bodyPr wrap="square" rtlCol="0">
            <a:spAutoFit/>
          </a:bodyPr>
          <a:lstStyle/>
          <a:p>
            <a:r>
              <a:rPr lang="en-US" dirty="0" smtClean="0"/>
              <a:t>Motion Perception…right side turn or??</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229600" cy="1008888"/>
          </a:xfrm>
        </p:spPr>
        <p:txBody>
          <a:bodyPr/>
          <a:lstStyle/>
          <a:p>
            <a:r>
              <a:rPr lang="en-US" dirty="0" smtClean="0"/>
              <a:t>Factors Influencing Perception </a:t>
            </a:r>
            <a:endParaRPr lang="en-US" dirty="0"/>
          </a:p>
        </p:txBody>
      </p:sp>
      <p:sp>
        <p:nvSpPr>
          <p:cNvPr id="3" name="Content Placeholder 2"/>
          <p:cNvSpPr>
            <a:spLocks noGrp="1"/>
          </p:cNvSpPr>
          <p:nvPr>
            <p:ph sz="quarter" idx="1"/>
          </p:nvPr>
        </p:nvSpPr>
        <p:spPr>
          <a:xfrm>
            <a:off x="457200" y="2286000"/>
            <a:ext cx="8229600" cy="3429000"/>
          </a:xfrm>
        </p:spPr>
        <p:txBody>
          <a:bodyPr>
            <a:normAutofit/>
          </a:bodyPr>
          <a:lstStyle/>
          <a:p>
            <a:pPr marL="971550" lvl="1" indent="-514350">
              <a:buFont typeface="Calibri" pitchFamily="34" charset="0"/>
              <a:buAutoNum type="arabicPeriod"/>
            </a:pPr>
            <a:r>
              <a:rPr lang="en-US" sz="3200" dirty="0" smtClean="0">
                <a:latin typeface="Times New Roman" pitchFamily="18" charset="0"/>
                <a:cs typeface="Times New Roman" pitchFamily="18" charset="0"/>
              </a:rPr>
              <a:t>Perceiver : one who perceives</a:t>
            </a:r>
            <a:endParaRPr lang="en-IN" sz="3200" dirty="0" smtClean="0">
              <a:latin typeface="Times New Roman" pitchFamily="18" charset="0"/>
              <a:cs typeface="Times New Roman" pitchFamily="18" charset="0"/>
            </a:endParaRPr>
          </a:p>
          <a:p>
            <a:pPr marL="971550" lvl="1" indent="-514350">
              <a:buFont typeface="Calibri" pitchFamily="34" charset="0"/>
              <a:buAutoNum type="arabicPeriod"/>
            </a:pPr>
            <a:r>
              <a:rPr lang="en-US" sz="3200" dirty="0" smtClean="0">
                <a:latin typeface="Times New Roman" pitchFamily="18" charset="0"/>
                <a:cs typeface="Times New Roman" pitchFamily="18" charset="0"/>
              </a:rPr>
              <a:t>Target : object or person being perceived</a:t>
            </a:r>
            <a:endParaRPr lang="en-IN" sz="3200" dirty="0" smtClean="0">
              <a:latin typeface="Times New Roman" pitchFamily="18" charset="0"/>
              <a:cs typeface="Times New Roman" pitchFamily="18" charset="0"/>
            </a:endParaRPr>
          </a:p>
          <a:p>
            <a:pPr marL="971550" lvl="1" indent="-514350">
              <a:buFont typeface="Calibri" pitchFamily="34" charset="0"/>
              <a:buAutoNum type="arabicPeriod"/>
            </a:pPr>
            <a:r>
              <a:rPr lang="en-US" sz="3200" dirty="0" smtClean="0">
                <a:latin typeface="Times New Roman" pitchFamily="18" charset="0"/>
                <a:cs typeface="Times New Roman" pitchFamily="18" charset="0"/>
              </a:rPr>
              <a:t>Situation: Context in which the perception is made.</a:t>
            </a:r>
            <a:endParaRPr lang="en-IN" sz="3200" dirty="0" smtClean="0">
              <a:latin typeface="Times New Roman" pitchFamily="18" charset="0"/>
              <a:cs typeface="Times New Roman" pitchFamily="18" charset="0"/>
            </a:endParaRPr>
          </a:p>
          <a:p>
            <a:pPr>
              <a:buNone/>
            </a:pPr>
            <a:endParaRPr lang="en-US" sz="32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5"/>
          <p:cNvSpPr txBox="1">
            <a:spLocks noChangeArrowheads="1"/>
          </p:cNvSpPr>
          <p:nvPr/>
        </p:nvSpPr>
        <p:spPr bwMode="auto">
          <a:xfrm>
            <a:off x="1143000" y="2627313"/>
            <a:ext cx="3754438" cy="1868487"/>
          </a:xfrm>
          <a:prstGeom prst="rect">
            <a:avLst/>
          </a:prstGeom>
          <a:solidFill>
            <a:srgbClr val="FFFFFF"/>
          </a:solidFill>
          <a:ln w="38100">
            <a:solidFill>
              <a:srgbClr val="000000"/>
            </a:solidFill>
            <a:miter lim="800000"/>
            <a:headEnd/>
            <a:tailEnd/>
          </a:ln>
        </p:spPr>
        <p:txBody>
          <a:bodyPr/>
          <a:lstStyle/>
          <a:p>
            <a:r>
              <a:rPr lang="en-US" sz="2000" dirty="0"/>
              <a:t>Factors in the situation</a:t>
            </a:r>
          </a:p>
          <a:p>
            <a:pPr>
              <a:buFont typeface="Wingdings" pitchFamily="2" charset="2"/>
              <a:buChar char="Ø"/>
            </a:pPr>
            <a:r>
              <a:rPr lang="en-US" sz="2000" dirty="0"/>
              <a:t>Time </a:t>
            </a:r>
          </a:p>
          <a:p>
            <a:pPr>
              <a:buFont typeface="Wingdings" pitchFamily="2" charset="2"/>
              <a:buChar char="Ø"/>
            </a:pPr>
            <a:r>
              <a:rPr lang="en-US" sz="2000" dirty="0"/>
              <a:t>Work setting</a:t>
            </a:r>
          </a:p>
          <a:p>
            <a:pPr>
              <a:buFont typeface="Wingdings" pitchFamily="2" charset="2"/>
              <a:buChar char="Ø"/>
            </a:pPr>
            <a:r>
              <a:rPr lang="en-US" sz="2000" dirty="0"/>
              <a:t>Social setting</a:t>
            </a:r>
          </a:p>
        </p:txBody>
      </p:sp>
      <p:sp>
        <p:nvSpPr>
          <p:cNvPr id="4099" name="Text Box 6"/>
          <p:cNvSpPr txBox="1">
            <a:spLocks noChangeArrowheads="1"/>
          </p:cNvSpPr>
          <p:nvPr/>
        </p:nvSpPr>
        <p:spPr bwMode="auto">
          <a:xfrm>
            <a:off x="5967413" y="533400"/>
            <a:ext cx="2566987" cy="2286000"/>
          </a:xfrm>
          <a:prstGeom prst="rect">
            <a:avLst/>
          </a:prstGeom>
          <a:solidFill>
            <a:srgbClr val="FFFFFF"/>
          </a:solidFill>
          <a:ln w="38100">
            <a:solidFill>
              <a:srgbClr val="000000"/>
            </a:solidFill>
            <a:miter lim="800000"/>
            <a:headEnd/>
            <a:tailEnd/>
          </a:ln>
        </p:spPr>
        <p:txBody>
          <a:bodyPr/>
          <a:lstStyle/>
          <a:p>
            <a:r>
              <a:rPr lang="en-US" sz="2000"/>
              <a:t>Factors in the perceiver</a:t>
            </a:r>
          </a:p>
          <a:p>
            <a:pPr>
              <a:buFont typeface="Wingdings" pitchFamily="2" charset="2"/>
              <a:buChar char="Ø"/>
            </a:pPr>
            <a:r>
              <a:rPr lang="en-US" sz="2000"/>
              <a:t>Attitudes</a:t>
            </a:r>
          </a:p>
          <a:p>
            <a:pPr>
              <a:buFont typeface="Wingdings" pitchFamily="2" charset="2"/>
              <a:buChar char="Ø"/>
            </a:pPr>
            <a:r>
              <a:rPr lang="en-US" sz="2000"/>
              <a:t>Motives</a:t>
            </a:r>
          </a:p>
          <a:p>
            <a:pPr>
              <a:buFont typeface="Wingdings" pitchFamily="2" charset="2"/>
              <a:buChar char="Ø"/>
            </a:pPr>
            <a:r>
              <a:rPr lang="en-US" sz="2000"/>
              <a:t>Interests</a:t>
            </a:r>
          </a:p>
          <a:p>
            <a:pPr>
              <a:buFont typeface="Wingdings" pitchFamily="2" charset="2"/>
              <a:buChar char="Ø"/>
            </a:pPr>
            <a:r>
              <a:rPr lang="en-US" sz="2000"/>
              <a:t>Experience</a:t>
            </a:r>
          </a:p>
          <a:p>
            <a:pPr>
              <a:buFont typeface="Wingdings" pitchFamily="2" charset="2"/>
              <a:buChar char="Ø"/>
            </a:pPr>
            <a:r>
              <a:rPr lang="en-US" sz="2000"/>
              <a:t>Expectations</a:t>
            </a:r>
          </a:p>
        </p:txBody>
      </p:sp>
      <p:sp>
        <p:nvSpPr>
          <p:cNvPr id="4100" name="Text Box 7"/>
          <p:cNvSpPr txBox="1">
            <a:spLocks noChangeArrowheads="1"/>
          </p:cNvSpPr>
          <p:nvPr/>
        </p:nvSpPr>
        <p:spPr bwMode="auto">
          <a:xfrm>
            <a:off x="5715000" y="3097213"/>
            <a:ext cx="2424113" cy="560387"/>
          </a:xfrm>
          <a:prstGeom prst="rect">
            <a:avLst/>
          </a:prstGeom>
          <a:solidFill>
            <a:srgbClr val="FFFFFF"/>
          </a:solidFill>
          <a:ln w="38100">
            <a:solidFill>
              <a:srgbClr val="000000"/>
            </a:solidFill>
            <a:miter lim="800000"/>
            <a:headEnd/>
            <a:tailEnd/>
          </a:ln>
        </p:spPr>
        <p:txBody>
          <a:bodyPr/>
          <a:lstStyle/>
          <a:p>
            <a:r>
              <a:rPr lang="en-US" sz="2000"/>
              <a:t>Perception</a:t>
            </a:r>
          </a:p>
        </p:txBody>
      </p:sp>
      <p:sp>
        <p:nvSpPr>
          <p:cNvPr id="4101" name="Text Box 8"/>
          <p:cNvSpPr txBox="1">
            <a:spLocks noChangeArrowheads="1"/>
          </p:cNvSpPr>
          <p:nvPr/>
        </p:nvSpPr>
        <p:spPr bwMode="auto">
          <a:xfrm>
            <a:off x="5410200" y="4048125"/>
            <a:ext cx="3238500" cy="2581275"/>
          </a:xfrm>
          <a:prstGeom prst="rect">
            <a:avLst/>
          </a:prstGeom>
          <a:solidFill>
            <a:srgbClr val="FFFFFF"/>
          </a:solidFill>
          <a:ln w="38100">
            <a:solidFill>
              <a:srgbClr val="000000"/>
            </a:solidFill>
            <a:miter lim="800000"/>
            <a:headEnd/>
            <a:tailEnd/>
          </a:ln>
        </p:spPr>
        <p:txBody>
          <a:bodyPr/>
          <a:lstStyle/>
          <a:p>
            <a:r>
              <a:rPr lang="en-US" sz="2000"/>
              <a:t>Factors in the target</a:t>
            </a:r>
          </a:p>
          <a:p>
            <a:pPr>
              <a:buFont typeface="Wingdings" pitchFamily="2" charset="2"/>
              <a:buChar char="Ø"/>
            </a:pPr>
            <a:r>
              <a:rPr lang="en-US" sz="2000"/>
              <a:t>Novelty</a:t>
            </a:r>
          </a:p>
          <a:p>
            <a:pPr>
              <a:buFont typeface="Wingdings" pitchFamily="2" charset="2"/>
              <a:buChar char="Ø"/>
            </a:pPr>
            <a:r>
              <a:rPr lang="en-US" sz="2000"/>
              <a:t>Motion</a:t>
            </a:r>
          </a:p>
          <a:p>
            <a:pPr>
              <a:buFont typeface="Wingdings" pitchFamily="2" charset="2"/>
              <a:buChar char="Ø"/>
            </a:pPr>
            <a:r>
              <a:rPr lang="en-US" sz="2000"/>
              <a:t>Sounds</a:t>
            </a:r>
          </a:p>
          <a:p>
            <a:pPr>
              <a:buFont typeface="Wingdings" pitchFamily="2" charset="2"/>
              <a:buChar char="Ø"/>
            </a:pPr>
            <a:r>
              <a:rPr lang="en-US" sz="2000"/>
              <a:t>Size</a:t>
            </a:r>
          </a:p>
          <a:p>
            <a:pPr>
              <a:buFont typeface="Wingdings" pitchFamily="2" charset="2"/>
              <a:buChar char="Ø"/>
            </a:pPr>
            <a:r>
              <a:rPr lang="en-US" sz="2000"/>
              <a:t>Background</a:t>
            </a:r>
          </a:p>
          <a:p>
            <a:pPr>
              <a:buFont typeface="Wingdings" pitchFamily="2" charset="2"/>
              <a:buChar char="Ø"/>
            </a:pPr>
            <a:r>
              <a:rPr lang="en-US" sz="2000"/>
              <a:t>Proximity</a:t>
            </a:r>
          </a:p>
          <a:p>
            <a:pPr>
              <a:buFont typeface="Wingdings" pitchFamily="2" charset="2"/>
              <a:buChar char="Ø"/>
            </a:pPr>
            <a:r>
              <a:rPr lang="en-US" sz="2000"/>
              <a:t>Similarity</a:t>
            </a:r>
          </a:p>
        </p:txBody>
      </p:sp>
      <p:sp>
        <p:nvSpPr>
          <p:cNvPr id="4102" name="Line 9"/>
          <p:cNvSpPr>
            <a:spLocks noChangeShapeType="1"/>
          </p:cNvSpPr>
          <p:nvPr/>
        </p:nvSpPr>
        <p:spPr bwMode="auto">
          <a:xfrm>
            <a:off x="4953000" y="3429000"/>
            <a:ext cx="714375" cy="0"/>
          </a:xfrm>
          <a:prstGeom prst="line">
            <a:avLst/>
          </a:prstGeom>
          <a:noFill/>
          <a:ln w="38100">
            <a:solidFill>
              <a:srgbClr val="000000"/>
            </a:solidFill>
            <a:round/>
            <a:headEnd/>
            <a:tailEnd type="triangle" w="med" len="med"/>
          </a:ln>
        </p:spPr>
        <p:txBody>
          <a:bodyPr/>
          <a:lstStyle/>
          <a:p>
            <a:endParaRPr lang="en-US"/>
          </a:p>
        </p:txBody>
      </p:sp>
      <p:sp>
        <p:nvSpPr>
          <p:cNvPr id="4103" name="Line 10"/>
          <p:cNvSpPr>
            <a:spLocks noChangeShapeType="1"/>
          </p:cNvSpPr>
          <p:nvPr/>
        </p:nvSpPr>
        <p:spPr bwMode="auto">
          <a:xfrm>
            <a:off x="7218363" y="2819400"/>
            <a:ext cx="1587" cy="304800"/>
          </a:xfrm>
          <a:prstGeom prst="line">
            <a:avLst/>
          </a:prstGeom>
          <a:noFill/>
          <a:ln w="38100">
            <a:solidFill>
              <a:srgbClr val="000000"/>
            </a:solidFill>
            <a:round/>
            <a:headEnd/>
            <a:tailEnd type="triangle" w="med" len="med"/>
          </a:ln>
        </p:spPr>
        <p:txBody>
          <a:bodyPr/>
          <a:lstStyle/>
          <a:p>
            <a:endParaRPr lang="en-US"/>
          </a:p>
        </p:txBody>
      </p:sp>
      <p:sp>
        <p:nvSpPr>
          <p:cNvPr id="441357" name="Rectangle 13"/>
          <p:cNvSpPr>
            <a:spLocks noGrp="1" noChangeArrowheads="1"/>
          </p:cNvSpPr>
          <p:nvPr>
            <p:ph type="title"/>
          </p:nvPr>
        </p:nvSpPr>
        <p:spPr>
          <a:xfrm>
            <a:off x="304800" y="381000"/>
            <a:ext cx="5486400" cy="1143000"/>
          </a:xfrm>
          <a:solidFill>
            <a:srgbClr val="CC6600"/>
          </a:solidFill>
        </p:spPr>
        <p:txBody>
          <a:bodyPr/>
          <a:lstStyle/>
          <a:p>
            <a:pPr eaLnBrk="1" hangingPunct="1">
              <a:defRPr/>
            </a:pPr>
            <a:r>
              <a:rPr lang="en-US" sz="3000" b="1" dirty="0" smtClean="0">
                <a:solidFill>
                  <a:schemeClr val="bg1"/>
                </a:solidFill>
              </a:rPr>
              <a:t>Factors That Influence Perception</a:t>
            </a:r>
          </a:p>
        </p:txBody>
      </p:sp>
      <p:sp>
        <p:nvSpPr>
          <p:cNvPr id="4105" name="Line 14"/>
          <p:cNvSpPr>
            <a:spLocks noChangeShapeType="1"/>
          </p:cNvSpPr>
          <p:nvPr/>
        </p:nvSpPr>
        <p:spPr bwMode="auto">
          <a:xfrm flipV="1">
            <a:off x="7010400" y="3657600"/>
            <a:ext cx="0" cy="381000"/>
          </a:xfrm>
          <a:prstGeom prst="line">
            <a:avLst/>
          </a:prstGeom>
          <a:noFill/>
          <a:ln w="38100">
            <a:solidFill>
              <a:schemeClr val="tx1"/>
            </a:solidFill>
            <a:round/>
            <a:headEnd/>
            <a:tailEnd type="triangle" w="med" len="med"/>
          </a:ln>
        </p:spPr>
        <p:txBody>
          <a:bodyPr/>
          <a:lstStyle/>
          <a:p>
            <a:endParaRPr lang="en-US"/>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3394" name="Rectangle 2"/>
          <p:cNvSpPr>
            <a:spLocks noGrp="1" noChangeArrowheads="1"/>
          </p:cNvSpPr>
          <p:nvPr>
            <p:ph type="title"/>
          </p:nvPr>
        </p:nvSpPr>
        <p:spPr>
          <a:xfrm>
            <a:off x="685800" y="228600"/>
            <a:ext cx="7772400" cy="990600"/>
          </a:xfrm>
          <a:solidFill>
            <a:srgbClr val="CC6600"/>
          </a:solidFill>
        </p:spPr>
        <p:txBody>
          <a:bodyPr>
            <a:noAutofit/>
          </a:bodyPr>
          <a:lstStyle/>
          <a:p>
            <a:pPr eaLnBrk="1" hangingPunct="1">
              <a:defRPr/>
            </a:pPr>
            <a:r>
              <a:rPr lang="en-US" sz="2800" b="1" dirty="0" smtClean="0">
                <a:solidFill>
                  <a:schemeClr val="bg1"/>
                </a:solidFill>
              </a:rPr>
              <a:t>Person Perception: Making Judgments About Others</a:t>
            </a:r>
          </a:p>
        </p:txBody>
      </p:sp>
      <p:sp>
        <p:nvSpPr>
          <p:cNvPr id="5123" name="Rectangle 3"/>
          <p:cNvSpPr>
            <a:spLocks noGrp="1" noChangeArrowheads="1"/>
          </p:cNvSpPr>
          <p:nvPr>
            <p:ph type="body" sz="half" idx="1"/>
          </p:nvPr>
        </p:nvSpPr>
        <p:spPr>
          <a:xfrm>
            <a:off x="304800" y="1295400"/>
            <a:ext cx="8686800" cy="3352800"/>
          </a:xfrm>
        </p:spPr>
        <p:txBody>
          <a:bodyPr>
            <a:noAutofit/>
          </a:bodyPr>
          <a:lstStyle/>
          <a:p>
            <a:pPr marL="457200" indent="-457200" eaLnBrk="1" hangingPunct="1"/>
            <a:r>
              <a:rPr lang="en-US" sz="2400" dirty="0" smtClean="0">
                <a:solidFill>
                  <a:srgbClr val="CC6600"/>
                </a:solidFill>
                <a:latin typeface="Times New Roman" pitchFamily="18" charset="0"/>
                <a:cs typeface="Times New Roman" pitchFamily="18" charset="0"/>
              </a:rPr>
              <a:t>ATTRIBUTION THEORY</a:t>
            </a:r>
          </a:p>
          <a:p>
            <a:pPr marL="876300" lvl="1" indent="-419100" eaLnBrk="1" hangingPunct="1"/>
            <a:r>
              <a:rPr lang="en-US" dirty="0" smtClean="0">
                <a:latin typeface="Times New Roman" pitchFamily="18" charset="0"/>
                <a:cs typeface="Times New Roman" pitchFamily="18" charset="0"/>
              </a:rPr>
              <a:t>It refers simply to how people explain the cause of another’s or their own behaviour. It is the cognitive process by which people draw conclusions about the factors that influence, or make sense of one another’s behaviour. When individuals observe behaviour, they attempt to determine whether it is internally or externally caused (locus of control). They perceive that locus of control may have a differential impact on their performance and satisfaction.</a:t>
            </a:r>
          </a:p>
        </p:txBody>
      </p:sp>
      <p:pic>
        <p:nvPicPr>
          <p:cNvPr id="5124" name="Picture 4" descr="bd05587_"/>
          <p:cNvPicPr>
            <a:picLocks noGrp="1" noChangeAspect="1" noChangeArrowheads="1"/>
          </p:cNvPicPr>
          <p:nvPr>
            <p:ph sz="half" idx="2"/>
          </p:nvPr>
        </p:nvPicPr>
        <p:blipFill>
          <a:blip r:embed="rId2"/>
          <a:srcRect/>
          <a:stretch>
            <a:fillRect/>
          </a:stretch>
        </p:blipFill>
        <p:spPr>
          <a:xfrm>
            <a:off x="6705600" y="4419600"/>
            <a:ext cx="2438400" cy="1598613"/>
          </a:xfrm>
          <a:noFill/>
        </p:spPr>
      </p:pic>
      <p:sp>
        <p:nvSpPr>
          <p:cNvPr id="5125" name="Text Box 6"/>
          <p:cNvSpPr txBox="1">
            <a:spLocks noChangeArrowheads="1"/>
          </p:cNvSpPr>
          <p:nvPr/>
        </p:nvSpPr>
        <p:spPr bwMode="auto">
          <a:xfrm>
            <a:off x="381000" y="4800600"/>
            <a:ext cx="6477000" cy="1785104"/>
          </a:xfrm>
          <a:prstGeom prst="rect">
            <a:avLst/>
          </a:prstGeom>
          <a:noFill/>
          <a:ln w="9525">
            <a:noFill/>
            <a:miter lim="800000"/>
            <a:headEnd/>
            <a:tailEnd/>
          </a:ln>
        </p:spPr>
        <p:txBody>
          <a:bodyPr>
            <a:spAutoFit/>
          </a:bodyPr>
          <a:lstStyle/>
          <a:p>
            <a:pPr marL="914400" lvl="1" indent="-457200"/>
            <a:r>
              <a:rPr lang="en-US" sz="2200" b="0" dirty="0">
                <a:solidFill>
                  <a:srgbClr val="993300"/>
                </a:solidFill>
                <a:latin typeface="Times New Roman" pitchFamily="18" charset="0"/>
                <a:cs typeface="Times New Roman" pitchFamily="18" charset="0"/>
              </a:rPr>
              <a:t>Distinctiveness: shows different behaviors in different situations.</a:t>
            </a:r>
          </a:p>
          <a:p>
            <a:pPr marL="914400" lvl="1" indent="-457200"/>
            <a:r>
              <a:rPr lang="en-US" sz="2200" b="0" dirty="0">
                <a:solidFill>
                  <a:srgbClr val="993300"/>
                </a:solidFill>
                <a:latin typeface="Times New Roman" pitchFamily="18" charset="0"/>
                <a:cs typeface="Times New Roman" pitchFamily="18" charset="0"/>
              </a:rPr>
              <a:t>Consensus: response is the same as others to same situation.</a:t>
            </a:r>
          </a:p>
          <a:p>
            <a:pPr marL="914400" lvl="1" indent="-457200"/>
            <a:r>
              <a:rPr lang="en-US" sz="2200" b="0" dirty="0">
                <a:solidFill>
                  <a:srgbClr val="993300"/>
                </a:solidFill>
                <a:latin typeface="Times New Roman" pitchFamily="18" charset="0"/>
                <a:cs typeface="Times New Roman" pitchFamily="18" charset="0"/>
              </a:rPr>
              <a:t>Consistency: responds in the same way over time.</a:t>
            </a:r>
            <a:endParaRPr lang="en-US" sz="2200" dirty="0">
              <a:latin typeface="Times New Roman" pitchFamily="18" charset="0"/>
              <a:cs typeface="Times New Roman" pitchFamily="18" charset="0"/>
            </a:endParaRPr>
          </a:p>
        </p:txBody>
      </p:sp>
    </p:spTree>
  </p:cSld>
  <p:clrMapOvr>
    <a:masterClrMapping/>
  </p:clrMapOvr>
  <p:transition spd="med">
    <p:random/>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492</TotalTime>
  <Words>1082</Words>
  <Application>Microsoft Office PowerPoint</Application>
  <PresentationFormat>On-screen Show (4:3)</PresentationFormat>
  <Paragraphs>213</Paragraphs>
  <Slides>30</Slides>
  <Notes>4</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Equity</vt:lpstr>
      <vt:lpstr>CHAPTER 7</vt:lpstr>
      <vt:lpstr>Objectives</vt:lpstr>
      <vt:lpstr>Introduction:</vt:lpstr>
      <vt:lpstr>Slide 4</vt:lpstr>
      <vt:lpstr>Slide 5</vt:lpstr>
      <vt:lpstr>Slide 6</vt:lpstr>
      <vt:lpstr>Factors Influencing Perception </vt:lpstr>
      <vt:lpstr>Factors That Influence Perception</vt:lpstr>
      <vt:lpstr>Person Perception: Making Judgments About Others</vt:lpstr>
      <vt:lpstr>Slide 10</vt:lpstr>
      <vt:lpstr>ERRORS AND BIASES IN ATTRIBUTIONS</vt:lpstr>
      <vt:lpstr>Slide 12</vt:lpstr>
      <vt:lpstr>FREQUENTLY USED SHORTCUTS IN JUDGING OTHERS</vt:lpstr>
      <vt:lpstr>Slide 14</vt:lpstr>
      <vt:lpstr>Slide 15</vt:lpstr>
      <vt:lpstr>Specific Applications In Organizations</vt:lpstr>
      <vt:lpstr>Slide 17</vt:lpstr>
      <vt:lpstr>The Link Between Perceptions And Individual Decision Making</vt:lpstr>
      <vt:lpstr>Steps in the Rational Decision-Making Model</vt:lpstr>
      <vt:lpstr>Rational Decision-Making Model</vt:lpstr>
      <vt:lpstr>THE THREE COMPONENTS OF CREATIVITY</vt:lpstr>
      <vt:lpstr>How Are Decisions Actually Made in Organizations?</vt:lpstr>
      <vt:lpstr>Intuition</vt:lpstr>
      <vt:lpstr>Decision making process:</vt:lpstr>
      <vt:lpstr>Slide 25</vt:lpstr>
      <vt:lpstr>Slide 26</vt:lpstr>
      <vt:lpstr>Slide 27</vt:lpstr>
      <vt:lpstr>Slide 28</vt:lpstr>
      <vt:lpstr>Ethics in Decision Making</vt:lpstr>
      <vt:lpstr>Slide 30</vt:lpstr>
    </vt:vector>
  </TitlesOfParts>
  <Company>Solitaire Global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7</dc:title>
  <dc:creator>mansi</dc:creator>
  <cp:lastModifiedBy>amish</cp:lastModifiedBy>
  <cp:revision>69</cp:revision>
  <dcterms:created xsi:type="dcterms:W3CDTF">2010-05-10T03:43:04Z</dcterms:created>
  <dcterms:modified xsi:type="dcterms:W3CDTF">2010-12-22T04:52:17Z</dcterms:modified>
</cp:coreProperties>
</file>