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65" r:id="rId2"/>
    <p:sldId id="266" r:id="rId3"/>
    <p:sldId id="267" r:id="rId4"/>
    <p:sldId id="268" r:id="rId5"/>
    <p:sldId id="269" r:id="rId6"/>
    <p:sldId id="270" r:id="rId7"/>
    <p:sldId id="272" r:id="rId8"/>
    <p:sldId id="271" r:id="rId9"/>
    <p:sldId id="273" r:id="rId10"/>
    <p:sldId id="279" r:id="rId11"/>
    <p:sldId id="274" r:id="rId12"/>
    <p:sldId id="276" r:id="rId13"/>
    <p:sldId id="277" r:id="rId14"/>
    <p:sldId id="278" r:id="rId15"/>
    <p:sldId id="262" r:id="rId16"/>
    <p:sldId id="282" r:id="rId17"/>
    <p:sldId id="283" r:id="rId18"/>
    <p:sldId id="299" r:id="rId19"/>
    <p:sldId id="284" r:id="rId20"/>
    <p:sldId id="286" r:id="rId21"/>
    <p:sldId id="287" r:id="rId22"/>
    <p:sldId id="288" r:id="rId23"/>
    <p:sldId id="289" r:id="rId24"/>
    <p:sldId id="290" r:id="rId25"/>
    <p:sldId id="291" r:id="rId26"/>
    <p:sldId id="292" r:id="rId27"/>
    <p:sldId id="293" r:id="rId28"/>
    <p:sldId id="300" r:id="rId29"/>
    <p:sldId id="301" r:id="rId30"/>
    <p:sldId id="303" r:id="rId31"/>
    <p:sldId id="304" r:id="rId32"/>
    <p:sldId id="305" r:id="rId33"/>
    <p:sldId id="307" r:id="rId34"/>
    <p:sldId id="308" r:id="rId35"/>
    <p:sldId id="309" r:id="rId36"/>
    <p:sldId id="310" r:id="rId37"/>
    <p:sldId id="311" r:id="rId38"/>
    <p:sldId id="312" r:id="rId39"/>
    <p:sldId id="281" r:id="rId40"/>
    <p:sldId id="264"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D8DC2D-80E5-4FF1-B62D-615FBDC8F494}" type="datetimeFigureOut">
              <a:rPr lang="en-US" smtClean="0"/>
              <a:pPr/>
              <a:t>10/3/2010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EB261-5A60-4181-9F24-DCC1E72B110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31"/>
          <p:cNvSpPr>
            <a:spLocks noGrp="1" noChangeArrowheads="1"/>
          </p:cNvSpPr>
          <p:nvPr>
            <p:ph type="sldNum" sz="quarter" idx="5"/>
          </p:nvPr>
        </p:nvSpPr>
        <p:spPr>
          <a:noFill/>
        </p:spPr>
        <p:txBody>
          <a:bodyPr/>
          <a:lstStyle/>
          <a:p>
            <a:fld id="{C5602F6A-1F5F-40CF-8FE3-D79F0A40E784}" type="slidenum">
              <a:rPr lang="en-US"/>
              <a:pPr/>
              <a:t>18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US" smtClean="0"/>
              <a:t>Based on Goleman’s book (1995), </a:t>
            </a:r>
            <a:r>
              <a:rPr lang="en-US" i="1" smtClean="0"/>
              <a:t>Emotional Intelligence</a:t>
            </a:r>
          </a:p>
          <a:p>
            <a:endParaRPr lang="en-US" i="1" smtClean="0"/>
          </a:p>
          <a:p>
            <a:r>
              <a:rPr lang="en-US" smtClean="0"/>
              <a:t>Daniel Goleman is a writer; not a researcher.  As a writer he had the gift of explaining the research to others.  He is also a psychologist.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031"/>
          <p:cNvSpPr>
            <a:spLocks noGrp="1" noChangeArrowheads="1"/>
          </p:cNvSpPr>
          <p:nvPr>
            <p:ph type="sldNum" sz="quarter" idx="5"/>
          </p:nvPr>
        </p:nvSpPr>
        <p:spPr>
          <a:noFill/>
        </p:spPr>
        <p:txBody>
          <a:bodyPr/>
          <a:lstStyle/>
          <a:p>
            <a:fld id="{5724A206-9C31-4FCF-AFAC-F821E88ACE12}" type="slidenum">
              <a:rPr lang="en-US"/>
              <a:pPr/>
              <a:t>30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031"/>
          <p:cNvSpPr>
            <a:spLocks noGrp="1" noChangeArrowheads="1"/>
          </p:cNvSpPr>
          <p:nvPr>
            <p:ph type="sldNum" sz="quarter" idx="5"/>
          </p:nvPr>
        </p:nvSpPr>
        <p:spPr>
          <a:noFill/>
        </p:spPr>
        <p:txBody>
          <a:bodyPr/>
          <a:lstStyle/>
          <a:p>
            <a:fld id="{3CC04750-0408-4492-AD20-B76CDCE0B9D2}" type="slidenum">
              <a:rPr lang="en-US"/>
              <a:pPr/>
              <a:t>31</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p:spPr>
        <p:txBody>
          <a:bodyPr/>
          <a:lstStyle/>
          <a:p>
            <a:fld id="{44DD8F64-88F3-4399-95EC-772BAFA4D4AD}" type="slidenum">
              <a:rPr lang="en-US"/>
              <a:pPr/>
              <a:t>32</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r>
              <a:rPr lang="en-US" smtClean="0"/>
              <a:t>Over time these will impact cardiovascular disease, the progression of diabetes; influence cancer onset or progression. Anxiety  and cardiovascular disease predict subsequent cardiac events, the onset of hypertension, and even sudden death from fatal MI’s. Stress management reduces that risk and psychological intervention can make a difference.  Having good emotional health influences good physical health.</a:t>
            </a:r>
          </a:p>
          <a:p>
            <a:endParaRPr lang="en-US" smtClean="0"/>
          </a:p>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031"/>
          <p:cNvSpPr>
            <a:spLocks noGrp="1" noChangeArrowheads="1"/>
          </p:cNvSpPr>
          <p:nvPr>
            <p:ph type="sldNum" sz="quarter" idx="5"/>
          </p:nvPr>
        </p:nvSpPr>
        <p:spPr>
          <a:noFill/>
        </p:spPr>
        <p:txBody>
          <a:bodyPr/>
          <a:lstStyle/>
          <a:p>
            <a:fld id="{143DEEA3-4F8E-4954-9A4D-BA0E4623166E}" type="slidenum">
              <a:rPr lang="en-US"/>
              <a:pPr/>
              <a:t>33</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r>
              <a:rPr lang="en-US" smtClean="0"/>
              <a:t>Mayer, J.D., and Salovey, P. (1995.)  Emotional intelligence and the construction and regulation of feelings.  </a:t>
            </a:r>
            <a:r>
              <a:rPr lang="en-US" i="1" smtClean="0"/>
              <a:t>Applied and Preventive Psychology</a:t>
            </a:r>
            <a:r>
              <a:rPr lang="en-US" smtClean="0"/>
              <a:t>, 4, 197-208.</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31"/>
          <p:cNvSpPr>
            <a:spLocks noGrp="1" noChangeArrowheads="1"/>
          </p:cNvSpPr>
          <p:nvPr>
            <p:ph type="sldNum" sz="quarter" idx="5"/>
          </p:nvPr>
        </p:nvSpPr>
        <p:spPr>
          <a:noFill/>
        </p:spPr>
        <p:txBody>
          <a:bodyPr/>
          <a:lstStyle/>
          <a:p>
            <a:fld id="{BB42EDB7-96B5-49B3-AF5D-C75F3337E805}" type="slidenum">
              <a:rPr lang="en-US"/>
              <a:pPr/>
              <a:t>34</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r>
              <a:rPr lang="en-US" smtClean="0"/>
              <a:t>In neurobiological terms also referred to as “somatic markers.”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31"/>
          <p:cNvSpPr>
            <a:spLocks noGrp="1" noChangeArrowheads="1"/>
          </p:cNvSpPr>
          <p:nvPr>
            <p:ph type="sldNum" sz="quarter" idx="5"/>
          </p:nvPr>
        </p:nvSpPr>
        <p:spPr>
          <a:noFill/>
        </p:spPr>
        <p:txBody>
          <a:bodyPr/>
          <a:lstStyle/>
          <a:p>
            <a:fld id="{F9C2ACB3-6571-44E7-9634-00FD777E5733}" type="slidenum">
              <a:rPr lang="en-US"/>
              <a:pPr/>
              <a:t>35</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31"/>
          <p:cNvSpPr>
            <a:spLocks noGrp="1" noChangeArrowheads="1"/>
          </p:cNvSpPr>
          <p:nvPr>
            <p:ph type="sldNum" sz="quarter" idx="5"/>
          </p:nvPr>
        </p:nvSpPr>
        <p:spPr>
          <a:noFill/>
        </p:spPr>
        <p:txBody>
          <a:bodyPr/>
          <a:lstStyle/>
          <a:p>
            <a:fld id="{5EE3F0BA-E394-4966-83CA-B929C792F38D}" type="slidenum">
              <a:rPr lang="en-US"/>
              <a:pPr/>
              <a:t>36</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031"/>
          <p:cNvSpPr>
            <a:spLocks noGrp="1" noChangeArrowheads="1"/>
          </p:cNvSpPr>
          <p:nvPr>
            <p:ph type="sldNum" sz="quarter" idx="5"/>
          </p:nvPr>
        </p:nvSpPr>
        <p:spPr>
          <a:noFill/>
        </p:spPr>
        <p:txBody>
          <a:bodyPr/>
          <a:lstStyle/>
          <a:p>
            <a:fld id="{D58A355A-09B5-4731-8B5A-BF822BA07A4C}" type="slidenum">
              <a:rPr lang="en-US"/>
              <a:pPr/>
              <a:t>37</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r>
              <a:rPr lang="en-US" smtClean="0"/>
              <a:t>Quickly relate the social relationships and managing emotions in others topic to Office of Personnel Management Executive Core Qualifications (ECQ’s) and to Army Values as exemplified by FM 22-100; leadership; duty; respect; selfless service; honesty; integrity; personal courage.  This ground will be covered more thoroughly in a later slide dealing with organizations and EI.</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31"/>
          <p:cNvSpPr>
            <a:spLocks noGrp="1" noChangeArrowheads="1"/>
          </p:cNvSpPr>
          <p:nvPr>
            <p:ph type="sldNum" sz="quarter" idx="5"/>
          </p:nvPr>
        </p:nvSpPr>
        <p:spPr>
          <a:noFill/>
        </p:spPr>
        <p:txBody>
          <a:bodyPr/>
          <a:lstStyle/>
          <a:p>
            <a:fld id="{D97F8DF2-F5F8-4A00-983E-D13A6A28519E}" type="slidenum">
              <a:rPr lang="en-US"/>
              <a:pPr/>
              <a:t>38</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US" smtClean="0"/>
              <a:t>Making criticism constructive is an example.</a:t>
            </a:r>
          </a:p>
          <a:p>
            <a:endParaRPr lang="en-US" smtClean="0"/>
          </a:p>
          <a:p>
            <a:r>
              <a:rPr lang="en-US" smtClean="0"/>
              <a:t>See Weisinger, H. Ph.D. (1998.)  Emotional intelligence at work. San Francisco:  Jossey-Bass.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3871FC0-9B65-4F96-917B-2EF405B228B2}" type="slidenum">
              <a:rPr lang="en-US"/>
              <a:pPr/>
              <a:t>19</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0CF33A88-5F70-4A5D-8187-18D85DB7ADA4}" type="slidenum">
              <a:rPr lang="en-US"/>
              <a:pPr/>
              <a:t>20</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A637D563-4115-4ADE-9AF7-DF4FCEC720F9}" type="slidenum">
              <a:rPr lang="en-US"/>
              <a:pPr/>
              <a:t>22</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0EE222EF-4BE2-49D9-A6B2-181E90881536}" type="slidenum">
              <a:rPr lang="en-US"/>
              <a:pPr/>
              <a:t>23</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2A01E3A9-5EA7-4BA0-996E-5C6876B628D5}" type="slidenum">
              <a:rPr lang="en-US"/>
              <a:pPr/>
              <a:t>24</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41D53968-E626-4F2F-A895-B2472AAEDC8E}" type="slidenum">
              <a:rPr lang="en-US"/>
              <a:pPr/>
              <a:t>25</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31"/>
          <p:cNvSpPr>
            <a:spLocks noGrp="1" noChangeArrowheads="1"/>
          </p:cNvSpPr>
          <p:nvPr>
            <p:ph type="sldNum" sz="quarter" idx="5"/>
          </p:nvPr>
        </p:nvSpPr>
        <p:spPr>
          <a:noFill/>
        </p:spPr>
        <p:txBody>
          <a:bodyPr/>
          <a:lstStyle/>
          <a:p>
            <a:fld id="{7261C71A-24C7-4DC5-99E2-4CA3B728FBA2}" type="slidenum">
              <a:rPr lang="en-US"/>
              <a:pPr/>
              <a:t>28</a:t>
            </a:fld>
            <a:endParaRPr lang="en-US"/>
          </a:p>
        </p:txBody>
      </p:sp>
      <p:sp>
        <p:nvSpPr>
          <p:cNvPr id="57347" name="Rectangle 2"/>
          <p:cNvSpPr>
            <a:spLocks noGrp="1" noRot="1" noChangeAspect="1" noChangeArrowheads="1" noTextEdit="1"/>
          </p:cNvSpPr>
          <p:nvPr>
            <p:ph type="sldImg"/>
          </p:nvPr>
        </p:nvSpPr>
        <p:spPr>
          <a:xfrm>
            <a:off x="1350963" y="687388"/>
            <a:ext cx="2787650" cy="2090737"/>
          </a:xfrm>
          <a:ln/>
        </p:spPr>
      </p:sp>
      <p:sp>
        <p:nvSpPr>
          <p:cNvPr id="57348" name="Rectangle 3"/>
          <p:cNvSpPr>
            <a:spLocks noGrp="1" noChangeArrowheads="1"/>
          </p:cNvSpPr>
          <p:nvPr>
            <p:ph type="body" idx="1"/>
          </p:nvPr>
        </p:nvSpPr>
        <p:spPr>
          <a:xfrm>
            <a:off x="672445" y="3002718"/>
            <a:ext cx="5531747" cy="5930484"/>
          </a:xfrm>
          <a:noFill/>
          <a:ln/>
        </p:spPr>
        <p:txBody>
          <a:bodyPr/>
          <a:lstStyle/>
          <a:p>
            <a:r>
              <a:rPr lang="en-US" sz="900" dirty="0"/>
              <a:t>Another way to express the framework comes directly from </a:t>
            </a:r>
            <a:r>
              <a:rPr lang="en-US" sz="900" dirty="0" err="1"/>
              <a:t>Goleman’s</a:t>
            </a:r>
            <a:r>
              <a:rPr lang="en-US" sz="900" dirty="0"/>
              <a:t> work  (available from </a:t>
            </a:r>
            <a:r>
              <a:rPr lang="en-US" sz="900" dirty="0">
                <a:solidFill>
                  <a:schemeClr val="accent2"/>
                </a:solidFill>
              </a:rPr>
              <a:t>www.eiconsortium.org</a:t>
            </a:r>
            <a:r>
              <a:rPr lang="en-US" sz="900" dirty="0"/>
              <a:t>) is:</a:t>
            </a:r>
          </a:p>
          <a:p>
            <a:r>
              <a:rPr lang="en-US" sz="900" dirty="0"/>
              <a:t>Personal Competence</a:t>
            </a:r>
          </a:p>
          <a:p>
            <a:r>
              <a:rPr lang="en-US" sz="900" dirty="0"/>
              <a:t>	Self-Awareness</a:t>
            </a:r>
          </a:p>
          <a:p>
            <a:r>
              <a:rPr lang="en-US" sz="900" dirty="0"/>
              <a:t>		emotional awareness</a:t>
            </a:r>
          </a:p>
          <a:p>
            <a:r>
              <a:rPr lang="en-US" sz="900" dirty="0"/>
              <a:t>		accurate self assessment</a:t>
            </a:r>
          </a:p>
          <a:p>
            <a:r>
              <a:rPr lang="en-US" sz="900" dirty="0"/>
              <a:t>		self-confidence</a:t>
            </a:r>
          </a:p>
          <a:p>
            <a:r>
              <a:rPr lang="en-US" sz="900" dirty="0"/>
              <a:t>	Self-Regulation</a:t>
            </a:r>
          </a:p>
          <a:p>
            <a:r>
              <a:rPr lang="en-US" sz="900" dirty="0"/>
              <a:t>		self control</a:t>
            </a:r>
          </a:p>
          <a:p>
            <a:r>
              <a:rPr lang="en-US" sz="900" dirty="0"/>
              <a:t>		trustworthiness</a:t>
            </a:r>
          </a:p>
          <a:p>
            <a:r>
              <a:rPr lang="en-US" sz="900" dirty="0"/>
              <a:t>		conscientiousness</a:t>
            </a:r>
          </a:p>
          <a:p>
            <a:r>
              <a:rPr lang="en-US" sz="900" dirty="0"/>
              <a:t>		adaptability</a:t>
            </a:r>
          </a:p>
          <a:p>
            <a:r>
              <a:rPr lang="en-US" sz="900" dirty="0"/>
              <a:t>		innovation</a:t>
            </a:r>
          </a:p>
          <a:p>
            <a:r>
              <a:rPr lang="en-US" sz="900" dirty="0"/>
              <a:t>	Self-Motivation	</a:t>
            </a:r>
          </a:p>
          <a:p>
            <a:r>
              <a:rPr lang="en-US" sz="900" dirty="0"/>
              <a:t>		achievement drive</a:t>
            </a:r>
          </a:p>
          <a:p>
            <a:r>
              <a:rPr lang="en-US" sz="900" dirty="0"/>
              <a:t>		commitment</a:t>
            </a:r>
          </a:p>
          <a:p>
            <a:r>
              <a:rPr lang="en-US" sz="900" dirty="0"/>
              <a:t>		initiative	</a:t>
            </a:r>
          </a:p>
          <a:p>
            <a:r>
              <a:rPr lang="en-US" sz="900" dirty="0"/>
              <a:t>		optimism</a:t>
            </a:r>
          </a:p>
          <a:p>
            <a:r>
              <a:rPr lang="en-US" sz="900" dirty="0"/>
              <a:t>Social Competence</a:t>
            </a:r>
          </a:p>
          <a:p>
            <a:r>
              <a:rPr lang="en-US" sz="900" dirty="0"/>
              <a:t>	Social Awareness</a:t>
            </a:r>
          </a:p>
          <a:p>
            <a:r>
              <a:rPr lang="en-US" sz="900" dirty="0"/>
              <a:t>		empathy</a:t>
            </a:r>
          </a:p>
          <a:p>
            <a:r>
              <a:rPr lang="en-US" sz="900" dirty="0"/>
              <a:t>		service orientation</a:t>
            </a:r>
          </a:p>
          <a:p>
            <a:r>
              <a:rPr lang="en-US" sz="900" dirty="0"/>
              <a:t>		developing others</a:t>
            </a:r>
          </a:p>
          <a:p>
            <a:r>
              <a:rPr lang="en-US" sz="900" dirty="0"/>
              <a:t>		leveraging diversity</a:t>
            </a:r>
          </a:p>
          <a:p>
            <a:r>
              <a:rPr lang="en-US" sz="900" dirty="0"/>
              <a:t>		political awareness</a:t>
            </a:r>
          </a:p>
          <a:p>
            <a:r>
              <a:rPr lang="en-US" sz="900" dirty="0"/>
              <a:t>	Social Skills</a:t>
            </a:r>
          </a:p>
          <a:p>
            <a:r>
              <a:rPr lang="en-US" sz="900" dirty="0"/>
              <a:t>		influence</a:t>
            </a:r>
          </a:p>
          <a:p>
            <a:r>
              <a:rPr lang="en-US" sz="900" dirty="0"/>
              <a:t>		communication</a:t>
            </a:r>
          </a:p>
          <a:p>
            <a:r>
              <a:rPr lang="en-US" sz="900" dirty="0"/>
              <a:t>		leadership</a:t>
            </a:r>
          </a:p>
          <a:p>
            <a:r>
              <a:rPr lang="en-US" sz="900" dirty="0"/>
              <a:t>		change catalyst</a:t>
            </a:r>
          </a:p>
          <a:p>
            <a:r>
              <a:rPr lang="en-US" sz="900" dirty="0"/>
              <a:t>		conflict management</a:t>
            </a:r>
          </a:p>
          <a:p>
            <a:r>
              <a:rPr lang="en-US" sz="900" dirty="0"/>
              <a:t>		building bonds</a:t>
            </a:r>
          </a:p>
          <a:p>
            <a:r>
              <a:rPr lang="en-US" sz="900" dirty="0"/>
              <a:t>		collaboration and cooperation</a:t>
            </a:r>
          </a:p>
          <a:p>
            <a:r>
              <a:rPr lang="en-US" sz="900" dirty="0"/>
              <a:t>		team capabilities</a:t>
            </a:r>
          </a:p>
          <a:p>
            <a:endParaRPr lang="en-US" sz="900" dirty="0"/>
          </a:p>
          <a:p>
            <a:endParaRPr lang="en-US" sz="9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31"/>
          <p:cNvSpPr>
            <a:spLocks noGrp="1" noChangeArrowheads="1"/>
          </p:cNvSpPr>
          <p:nvPr>
            <p:ph type="sldNum" sz="quarter" idx="5"/>
          </p:nvPr>
        </p:nvSpPr>
        <p:spPr>
          <a:noFill/>
        </p:spPr>
        <p:txBody>
          <a:bodyPr/>
          <a:lstStyle/>
          <a:p>
            <a:fld id="{89A2EAAD-F585-4041-A8EB-AB61EC0F24C0}" type="slidenum">
              <a:rPr lang="en-US"/>
              <a:pPr/>
              <a:t>29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US" smtClean="0"/>
              <a:t>Interesting to note; there are gender differences here.  Females experience a greater range of intensity in emotions.  More of these differences will be covered later, too.</a:t>
            </a:r>
          </a:p>
          <a:p>
            <a:endParaRPr lang="en-US" smtClean="0"/>
          </a:p>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04EAFA2-D56B-4527-8FF9-4D03B43B347D}" type="datetimeFigureOut">
              <a:rPr lang="en-US" smtClean="0"/>
              <a:pPr/>
              <a:t>10/3/2010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98EA2E6-1BDE-4AB3-B950-94D6B92675CC}"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4EAFA2-D56B-4527-8FF9-4D03B43B347D}"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EA2E6-1BDE-4AB3-B950-94D6B92675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4EAFA2-D56B-4527-8FF9-4D03B43B347D}"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EA2E6-1BDE-4AB3-B950-94D6B92675C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3886200"/>
          </a:xfrm>
        </p:spPr>
        <p:txBody>
          <a:bodyPr/>
          <a:lstStyle/>
          <a:p>
            <a:pPr lvl="0"/>
            <a:endParaRPr lang="en-US" noProof="0" smtClean="0"/>
          </a:p>
        </p:txBody>
      </p:sp>
      <p:sp>
        <p:nvSpPr>
          <p:cNvPr id="5" name="Rectangle 2"/>
          <p:cNvSpPr>
            <a:spLocks noGrp="1" noChangeArrowheads="1"/>
          </p:cNvSpPr>
          <p:nvPr>
            <p:ph type="ftr" sz="quarter" idx="10"/>
          </p:nvPr>
        </p:nvSpPr>
        <p:spPr>
          <a:ln/>
        </p:spPr>
        <p:txBody>
          <a:bodyPr/>
          <a:lstStyle>
            <a:lvl1pPr>
              <a:defRPr/>
            </a:lvl1pPr>
          </a:lstStyle>
          <a:p>
            <a:pPr>
              <a:defRPr/>
            </a:pPr>
            <a:r>
              <a:rPr lang="en-US"/>
              <a:t>www.eqindia.com</a:t>
            </a:r>
          </a:p>
        </p:txBody>
      </p:sp>
      <p:sp>
        <p:nvSpPr>
          <p:cNvPr id="6" name="Rectangle 3"/>
          <p:cNvSpPr>
            <a:spLocks noGrp="1" noChangeArrowheads="1"/>
          </p:cNvSpPr>
          <p:nvPr>
            <p:ph type="sldNum" sz="quarter" idx="11"/>
          </p:nvPr>
        </p:nvSpPr>
        <p:spPr>
          <a:ln/>
        </p:spPr>
        <p:txBody>
          <a:bodyPr/>
          <a:lstStyle>
            <a:lvl1pPr>
              <a:defRPr/>
            </a:lvl1pPr>
          </a:lstStyle>
          <a:p>
            <a:pPr>
              <a:defRPr/>
            </a:pPr>
            <a:fld id="{E2796A43-998A-43FC-B32B-E74231D72144}"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0EEEF7-A982-416D-8D5A-0CB6E0D9B9B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04EAFA2-D56B-4527-8FF9-4D03B43B347D}"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8EA2E6-1BDE-4AB3-B950-94D6B92675CC}"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04EAFA2-D56B-4527-8FF9-4D03B43B347D}" type="datetimeFigureOut">
              <a:rPr lang="en-US" smtClean="0"/>
              <a:pPr/>
              <a:t>10/3/2010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98EA2E6-1BDE-4AB3-B950-94D6B92675C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04EAFA2-D56B-4527-8FF9-4D03B43B347D}"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8EA2E6-1BDE-4AB3-B950-94D6B92675CC}"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04EAFA2-D56B-4527-8FF9-4D03B43B347D}" type="datetimeFigureOut">
              <a:rPr lang="en-US" smtClean="0"/>
              <a:pPr/>
              <a:t>10/3/2010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8EA2E6-1BDE-4AB3-B950-94D6B92675CC}"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4EAFA2-D56B-4527-8FF9-4D03B43B347D}" type="datetimeFigureOut">
              <a:rPr lang="en-US" smtClean="0"/>
              <a:pPr/>
              <a:t>10/3/2010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8EA2E6-1BDE-4AB3-B950-94D6B92675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EAFA2-D56B-4527-8FF9-4D03B43B347D}" type="datetimeFigureOut">
              <a:rPr lang="en-US" smtClean="0"/>
              <a:pPr/>
              <a:t>10/3/2010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8EA2E6-1BDE-4AB3-B950-94D6B92675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04EAFA2-D56B-4527-8FF9-4D03B43B347D}"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8EA2E6-1BDE-4AB3-B950-94D6B92675CC}"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04EAFA2-D56B-4527-8FF9-4D03B43B347D}" type="datetimeFigureOut">
              <a:rPr lang="en-US" smtClean="0"/>
              <a:pPr/>
              <a:t>10/3/2010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D98EA2E6-1BDE-4AB3-B950-94D6B92675C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04EAFA2-D56B-4527-8FF9-4D03B43B347D}" type="datetimeFigureOut">
              <a:rPr lang="en-US" smtClean="0"/>
              <a:pPr/>
              <a:t>10/3/2010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98EA2E6-1BDE-4AB3-B950-94D6B92675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2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5.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6.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vmlDrawing" Target="../drawings/vmlDrawing8.vml"/><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9.bin"/></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oleObject" Target="../embeddings/oleObject10.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895600" y="1219200"/>
            <a:ext cx="6096000" cy="2209800"/>
          </a:xfrm>
        </p:spPr>
        <p:txBody>
          <a:bodyPr/>
          <a:lstStyle/>
          <a:p>
            <a:pPr eaLnBrk="1" hangingPunct="1"/>
            <a:r>
              <a:rPr sz="4600" b="1" smtClean="0"/>
              <a:t>Chapter 6</a:t>
            </a:r>
            <a:br>
              <a:rPr sz="4600" b="1" smtClean="0"/>
            </a:br>
            <a:r>
              <a:rPr sz="4600" b="1" smtClean="0"/>
              <a:t>Emotions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mtClean="0"/>
              <a:t>Felt versus Displayed Emotions</a:t>
            </a:r>
          </a:p>
        </p:txBody>
      </p:sp>
      <p:sp>
        <p:nvSpPr>
          <p:cNvPr id="238" name="Slide Number Placeholder 4"/>
          <p:cNvSpPr>
            <a:spLocks noGrp="1"/>
          </p:cNvSpPr>
          <p:nvPr>
            <p:ph type="sldNum" sz="quarter" idx="12"/>
          </p:nvPr>
        </p:nvSpPr>
        <p:spPr/>
        <p:txBody>
          <a:bodyPr/>
          <a:lstStyle/>
          <a:p>
            <a:pPr>
              <a:defRPr/>
            </a:pPr>
            <a:fld id="{3B398FA9-0A2E-41F1-8478-5A4B1609D31A}" type="slidenum">
              <a:rPr lang="en-US"/>
              <a:pPr>
                <a:defRPr/>
              </a:pPr>
              <a:t>10</a:t>
            </a:fld>
            <a:endParaRPr lang="en-US"/>
          </a:p>
        </p:txBody>
      </p:sp>
      <p:pic>
        <p:nvPicPr>
          <p:cNvPr id="73731" name="Picture 3"/>
          <p:cNvPicPr>
            <a:picLocks noChangeAspect="1" noChangeArrowheads="1"/>
          </p:cNvPicPr>
          <p:nvPr/>
        </p:nvPicPr>
        <p:blipFill>
          <a:blip r:embed="rId2"/>
          <a:srcRect/>
          <a:stretch>
            <a:fillRect/>
          </a:stretch>
        </p:blipFill>
        <p:spPr bwMode="auto">
          <a:xfrm>
            <a:off x="914400" y="1922463"/>
            <a:ext cx="2922588" cy="1354137"/>
          </a:xfrm>
          <a:prstGeom prst="rect">
            <a:avLst/>
          </a:prstGeom>
          <a:noFill/>
          <a:ln w="9525">
            <a:noFill/>
            <a:miter lim="800000"/>
            <a:headEnd/>
            <a:tailEnd/>
          </a:ln>
        </p:spPr>
      </p:pic>
      <p:pic>
        <p:nvPicPr>
          <p:cNvPr id="73732" name="Picture 4"/>
          <p:cNvPicPr>
            <a:picLocks noChangeAspect="1" noChangeArrowheads="1"/>
          </p:cNvPicPr>
          <p:nvPr/>
        </p:nvPicPr>
        <p:blipFill>
          <a:blip r:embed="rId3"/>
          <a:srcRect/>
          <a:stretch>
            <a:fillRect/>
          </a:stretch>
        </p:blipFill>
        <p:spPr bwMode="auto">
          <a:xfrm>
            <a:off x="914400" y="3814763"/>
            <a:ext cx="3657600" cy="1976437"/>
          </a:xfrm>
          <a:prstGeom prst="rect">
            <a:avLst/>
          </a:prstGeom>
          <a:noFill/>
          <a:ln w="9525">
            <a:noFill/>
            <a:miter lim="800000"/>
            <a:headEnd/>
            <a:tailEnd/>
          </a:ln>
        </p:spPr>
      </p:pic>
      <p:grpSp>
        <p:nvGrpSpPr>
          <p:cNvPr id="2" name="Group 236"/>
          <p:cNvGrpSpPr>
            <a:grpSpLocks/>
          </p:cNvGrpSpPr>
          <p:nvPr/>
        </p:nvGrpSpPr>
        <p:grpSpPr bwMode="auto">
          <a:xfrm flipH="1">
            <a:off x="4876800" y="3200400"/>
            <a:ext cx="3352800" cy="2886075"/>
            <a:chOff x="720" y="1884"/>
            <a:chExt cx="2423" cy="2154"/>
          </a:xfrm>
        </p:grpSpPr>
        <p:grpSp>
          <p:nvGrpSpPr>
            <p:cNvPr id="3" name="Group 207"/>
            <p:cNvGrpSpPr>
              <a:grpSpLocks/>
            </p:cNvGrpSpPr>
            <p:nvPr/>
          </p:nvGrpSpPr>
          <p:grpSpPr bwMode="auto">
            <a:xfrm>
              <a:off x="720" y="1884"/>
              <a:ext cx="2423" cy="2154"/>
              <a:chOff x="720" y="1884"/>
              <a:chExt cx="2423" cy="2154"/>
            </a:xfrm>
          </p:grpSpPr>
          <p:sp>
            <p:nvSpPr>
              <p:cNvPr id="27685" name="Freeform 7"/>
              <p:cNvSpPr>
                <a:spLocks/>
              </p:cNvSpPr>
              <p:nvPr/>
            </p:nvSpPr>
            <p:spPr bwMode="auto">
              <a:xfrm>
                <a:off x="2711" y="3002"/>
                <a:ext cx="86" cy="39"/>
              </a:xfrm>
              <a:custGeom>
                <a:avLst/>
                <a:gdLst>
                  <a:gd name="T0" fmla="*/ 160 w 171"/>
                  <a:gd name="T1" fmla="*/ 50 h 78"/>
                  <a:gd name="T2" fmla="*/ 142 w 171"/>
                  <a:gd name="T3" fmla="*/ 65 h 78"/>
                  <a:gd name="T4" fmla="*/ 91 w 171"/>
                  <a:gd name="T5" fmla="*/ 78 h 78"/>
                  <a:gd name="T6" fmla="*/ 0 w 171"/>
                  <a:gd name="T7" fmla="*/ 70 h 78"/>
                  <a:gd name="T8" fmla="*/ 11 w 171"/>
                  <a:gd name="T9" fmla="*/ 46 h 78"/>
                  <a:gd name="T10" fmla="*/ 45 w 171"/>
                  <a:gd name="T11" fmla="*/ 21 h 78"/>
                  <a:gd name="T12" fmla="*/ 110 w 171"/>
                  <a:gd name="T13" fmla="*/ 0 h 78"/>
                  <a:gd name="T14" fmla="*/ 167 w 171"/>
                  <a:gd name="T15" fmla="*/ 10 h 78"/>
                  <a:gd name="T16" fmla="*/ 171 w 171"/>
                  <a:gd name="T17" fmla="*/ 38 h 78"/>
                  <a:gd name="T18" fmla="*/ 160 w 171"/>
                  <a:gd name="T19" fmla="*/ 50 h 78"/>
                  <a:gd name="T20" fmla="*/ 160 w 171"/>
                  <a:gd name="T21" fmla="*/ 50 h 78"/>
                  <a:gd name="T22" fmla="*/ 160 w 171"/>
                  <a:gd name="T23" fmla="*/ 50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71"/>
                  <a:gd name="T37" fmla="*/ 0 h 78"/>
                  <a:gd name="T38" fmla="*/ 171 w 171"/>
                  <a:gd name="T39" fmla="*/ 78 h 7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71" h="78">
                    <a:moveTo>
                      <a:pt x="160" y="50"/>
                    </a:moveTo>
                    <a:lnTo>
                      <a:pt x="142" y="65"/>
                    </a:lnTo>
                    <a:lnTo>
                      <a:pt x="91" y="78"/>
                    </a:lnTo>
                    <a:lnTo>
                      <a:pt x="0" y="70"/>
                    </a:lnTo>
                    <a:lnTo>
                      <a:pt x="11" y="46"/>
                    </a:lnTo>
                    <a:lnTo>
                      <a:pt x="45" y="21"/>
                    </a:lnTo>
                    <a:lnTo>
                      <a:pt x="110" y="0"/>
                    </a:lnTo>
                    <a:lnTo>
                      <a:pt x="167" y="10"/>
                    </a:lnTo>
                    <a:lnTo>
                      <a:pt x="171" y="38"/>
                    </a:lnTo>
                    <a:lnTo>
                      <a:pt x="160" y="50"/>
                    </a:lnTo>
                    <a:close/>
                  </a:path>
                </a:pathLst>
              </a:custGeom>
              <a:solidFill>
                <a:srgbClr val="FFE5D9"/>
              </a:solidFill>
              <a:ln w="9525">
                <a:noFill/>
                <a:round/>
                <a:headEnd/>
                <a:tailEnd/>
              </a:ln>
            </p:spPr>
            <p:txBody>
              <a:bodyPr/>
              <a:lstStyle/>
              <a:p>
                <a:endParaRPr lang="en-US"/>
              </a:p>
            </p:txBody>
          </p:sp>
          <p:sp>
            <p:nvSpPr>
              <p:cNvPr id="27686" name="Freeform 8"/>
              <p:cNvSpPr>
                <a:spLocks/>
              </p:cNvSpPr>
              <p:nvPr/>
            </p:nvSpPr>
            <p:spPr bwMode="auto">
              <a:xfrm>
                <a:off x="960" y="3796"/>
                <a:ext cx="412" cy="240"/>
              </a:xfrm>
              <a:custGeom>
                <a:avLst/>
                <a:gdLst>
                  <a:gd name="T0" fmla="*/ 0 w 823"/>
                  <a:gd name="T1" fmla="*/ 120 h 481"/>
                  <a:gd name="T2" fmla="*/ 321 w 823"/>
                  <a:gd name="T3" fmla="*/ 120 h 481"/>
                  <a:gd name="T4" fmla="*/ 441 w 823"/>
                  <a:gd name="T5" fmla="*/ 0 h 481"/>
                  <a:gd name="T6" fmla="*/ 591 w 823"/>
                  <a:gd name="T7" fmla="*/ 171 h 481"/>
                  <a:gd name="T8" fmla="*/ 823 w 823"/>
                  <a:gd name="T9" fmla="*/ 472 h 481"/>
                  <a:gd name="T10" fmla="*/ 202 w 823"/>
                  <a:gd name="T11" fmla="*/ 481 h 481"/>
                  <a:gd name="T12" fmla="*/ 51 w 823"/>
                  <a:gd name="T13" fmla="*/ 251 h 481"/>
                  <a:gd name="T14" fmla="*/ 0 w 823"/>
                  <a:gd name="T15" fmla="*/ 120 h 481"/>
                  <a:gd name="T16" fmla="*/ 0 w 823"/>
                  <a:gd name="T17" fmla="*/ 120 h 481"/>
                  <a:gd name="T18" fmla="*/ 0 w 823"/>
                  <a:gd name="T19" fmla="*/ 120 h 48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23"/>
                  <a:gd name="T31" fmla="*/ 0 h 481"/>
                  <a:gd name="T32" fmla="*/ 823 w 823"/>
                  <a:gd name="T33" fmla="*/ 481 h 48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23" h="481">
                    <a:moveTo>
                      <a:pt x="0" y="120"/>
                    </a:moveTo>
                    <a:lnTo>
                      <a:pt x="321" y="120"/>
                    </a:lnTo>
                    <a:lnTo>
                      <a:pt x="441" y="0"/>
                    </a:lnTo>
                    <a:lnTo>
                      <a:pt x="591" y="171"/>
                    </a:lnTo>
                    <a:lnTo>
                      <a:pt x="823" y="472"/>
                    </a:lnTo>
                    <a:lnTo>
                      <a:pt x="202" y="481"/>
                    </a:lnTo>
                    <a:lnTo>
                      <a:pt x="51" y="251"/>
                    </a:lnTo>
                    <a:lnTo>
                      <a:pt x="0" y="120"/>
                    </a:lnTo>
                    <a:close/>
                  </a:path>
                </a:pathLst>
              </a:custGeom>
              <a:solidFill>
                <a:srgbClr val="666666"/>
              </a:solidFill>
              <a:ln w="9525">
                <a:noFill/>
                <a:round/>
                <a:headEnd/>
                <a:tailEnd/>
              </a:ln>
            </p:spPr>
            <p:txBody>
              <a:bodyPr/>
              <a:lstStyle/>
              <a:p>
                <a:endParaRPr lang="en-US"/>
              </a:p>
            </p:txBody>
          </p:sp>
          <p:sp>
            <p:nvSpPr>
              <p:cNvPr id="27687" name="Freeform 9"/>
              <p:cNvSpPr>
                <a:spLocks/>
              </p:cNvSpPr>
              <p:nvPr/>
            </p:nvSpPr>
            <p:spPr bwMode="auto">
              <a:xfrm>
                <a:off x="2679" y="3033"/>
                <a:ext cx="71" cy="125"/>
              </a:xfrm>
              <a:custGeom>
                <a:avLst/>
                <a:gdLst>
                  <a:gd name="T0" fmla="*/ 78 w 143"/>
                  <a:gd name="T1" fmla="*/ 0 h 249"/>
                  <a:gd name="T2" fmla="*/ 23 w 143"/>
                  <a:gd name="T3" fmla="*/ 49 h 249"/>
                  <a:gd name="T4" fmla="*/ 0 w 143"/>
                  <a:gd name="T5" fmla="*/ 192 h 249"/>
                  <a:gd name="T6" fmla="*/ 109 w 143"/>
                  <a:gd name="T7" fmla="*/ 249 h 249"/>
                  <a:gd name="T8" fmla="*/ 80 w 143"/>
                  <a:gd name="T9" fmla="*/ 173 h 249"/>
                  <a:gd name="T10" fmla="*/ 86 w 143"/>
                  <a:gd name="T11" fmla="*/ 64 h 249"/>
                  <a:gd name="T12" fmla="*/ 143 w 143"/>
                  <a:gd name="T13" fmla="*/ 7 h 249"/>
                  <a:gd name="T14" fmla="*/ 78 w 143"/>
                  <a:gd name="T15" fmla="*/ 0 h 249"/>
                  <a:gd name="T16" fmla="*/ 78 w 143"/>
                  <a:gd name="T17" fmla="*/ 0 h 249"/>
                  <a:gd name="T18" fmla="*/ 78 w 143"/>
                  <a:gd name="T19" fmla="*/ 0 h 2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3"/>
                  <a:gd name="T31" fmla="*/ 0 h 249"/>
                  <a:gd name="T32" fmla="*/ 143 w 143"/>
                  <a:gd name="T33" fmla="*/ 249 h 2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3" h="249">
                    <a:moveTo>
                      <a:pt x="78" y="0"/>
                    </a:moveTo>
                    <a:lnTo>
                      <a:pt x="23" y="49"/>
                    </a:lnTo>
                    <a:lnTo>
                      <a:pt x="0" y="192"/>
                    </a:lnTo>
                    <a:lnTo>
                      <a:pt x="109" y="249"/>
                    </a:lnTo>
                    <a:lnTo>
                      <a:pt x="80" y="173"/>
                    </a:lnTo>
                    <a:lnTo>
                      <a:pt x="86" y="64"/>
                    </a:lnTo>
                    <a:lnTo>
                      <a:pt x="143" y="7"/>
                    </a:lnTo>
                    <a:lnTo>
                      <a:pt x="78" y="0"/>
                    </a:lnTo>
                    <a:close/>
                  </a:path>
                </a:pathLst>
              </a:custGeom>
              <a:solidFill>
                <a:srgbClr val="683500"/>
              </a:solidFill>
              <a:ln w="9525">
                <a:noFill/>
                <a:round/>
                <a:headEnd/>
                <a:tailEnd/>
              </a:ln>
            </p:spPr>
            <p:txBody>
              <a:bodyPr/>
              <a:lstStyle/>
              <a:p>
                <a:endParaRPr lang="en-US"/>
              </a:p>
            </p:txBody>
          </p:sp>
          <p:sp>
            <p:nvSpPr>
              <p:cNvPr id="27688" name="Freeform 10"/>
              <p:cNvSpPr>
                <a:spLocks/>
              </p:cNvSpPr>
              <p:nvPr/>
            </p:nvSpPr>
            <p:spPr bwMode="auto">
              <a:xfrm>
                <a:off x="2689" y="3044"/>
                <a:ext cx="62" cy="66"/>
              </a:xfrm>
              <a:custGeom>
                <a:avLst/>
                <a:gdLst>
                  <a:gd name="T0" fmla="*/ 126 w 126"/>
                  <a:gd name="T1" fmla="*/ 0 h 133"/>
                  <a:gd name="T2" fmla="*/ 63 w 126"/>
                  <a:gd name="T3" fmla="*/ 64 h 133"/>
                  <a:gd name="T4" fmla="*/ 57 w 126"/>
                  <a:gd name="T5" fmla="*/ 133 h 133"/>
                  <a:gd name="T6" fmla="*/ 10 w 126"/>
                  <a:gd name="T7" fmla="*/ 118 h 133"/>
                  <a:gd name="T8" fmla="*/ 29 w 126"/>
                  <a:gd name="T9" fmla="*/ 108 h 133"/>
                  <a:gd name="T10" fmla="*/ 0 w 126"/>
                  <a:gd name="T11" fmla="*/ 76 h 133"/>
                  <a:gd name="T12" fmla="*/ 40 w 126"/>
                  <a:gd name="T13" fmla="*/ 81 h 133"/>
                  <a:gd name="T14" fmla="*/ 8 w 126"/>
                  <a:gd name="T15" fmla="*/ 49 h 133"/>
                  <a:gd name="T16" fmla="*/ 42 w 126"/>
                  <a:gd name="T17" fmla="*/ 42 h 133"/>
                  <a:gd name="T18" fmla="*/ 25 w 126"/>
                  <a:gd name="T19" fmla="*/ 23 h 133"/>
                  <a:gd name="T20" fmla="*/ 57 w 126"/>
                  <a:gd name="T21" fmla="*/ 17 h 133"/>
                  <a:gd name="T22" fmla="*/ 126 w 126"/>
                  <a:gd name="T23" fmla="*/ 0 h 133"/>
                  <a:gd name="T24" fmla="*/ 126 w 126"/>
                  <a:gd name="T25" fmla="*/ 0 h 133"/>
                  <a:gd name="T26" fmla="*/ 126 w 126"/>
                  <a:gd name="T27" fmla="*/ 0 h 1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6"/>
                  <a:gd name="T43" fmla="*/ 0 h 133"/>
                  <a:gd name="T44" fmla="*/ 126 w 126"/>
                  <a:gd name="T45" fmla="*/ 133 h 13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6" h="133">
                    <a:moveTo>
                      <a:pt x="126" y="0"/>
                    </a:moveTo>
                    <a:lnTo>
                      <a:pt x="63" y="64"/>
                    </a:lnTo>
                    <a:lnTo>
                      <a:pt x="57" y="133"/>
                    </a:lnTo>
                    <a:lnTo>
                      <a:pt x="10" y="118"/>
                    </a:lnTo>
                    <a:lnTo>
                      <a:pt x="29" y="108"/>
                    </a:lnTo>
                    <a:lnTo>
                      <a:pt x="0" y="76"/>
                    </a:lnTo>
                    <a:lnTo>
                      <a:pt x="40" y="81"/>
                    </a:lnTo>
                    <a:lnTo>
                      <a:pt x="8" y="49"/>
                    </a:lnTo>
                    <a:lnTo>
                      <a:pt x="42" y="42"/>
                    </a:lnTo>
                    <a:lnTo>
                      <a:pt x="25" y="23"/>
                    </a:lnTo>
                    <a:lnTo>
                      <a:pt x="57" y="17"/>
                    </a:lnTo>
                    <a:lnTo>
                      <a:pt x="126" y="0"/>
                    </a:lnTo>
                    <a:close/>
                  </a:path>
                </a:pathLst>
              </a:custGeom>
              <a:solidFill>
                <a:srgbClr val="E57F33"/>
              </a:solidFill>
              <a:ln w="9525">
                <a:noFill/>
                <a:round/>
                <a:headEnd/>
                <a:tailEnd/>
              </a:ln>
            </p:spPr>
            <p:txBody>
              <a:bodyPr/>
              <a:lstStyle/>
              <a:p>
                <a:endParaRPr lang="en-US"/>
              </a:p>
            </p:txBody>
          </p:sp>
          <p:sp>
            <p:nvSpPr>
              <p:cNvPr id="27689" name="Freeform 11"/>
              <p:cNvSpPr>
                <a:spLocks/>
              </p:cNvSpPr>
              <p:nvPr/>
            </p:nvSpPr>
            <p:spPr bwMode="auto">
              <a:xfrm>
                <a:off x="1446" y="3217"/>
                <a:ext cx="1678" cy="820"/>
              </a:xfrm>
              <a:custGeom>
                <a:avLst/>
                <a:gdLst>
                  <a:gd name="T0" fmla="*/ 1130 w 3356"/>
                  <a:gd name="T1" fmla="*/ 610 h 1640"/>
                  <a:gd name="T2" fmla="*/ 1307 w 3356"/>
                  <a:gd name="T3" fmla="*/ 709 h 1640"/>
                  <a:gd name="T4" fmla="*/ 1417 w 3356"/>
                  <a:gd name="T5" fmla="*/ 600 h 1640"/>
                  <a:gd name="T6" fmla="*/ 1485 w 3356"/>
                  <a:gd name="T7" fmla="*/ 572 h 1640"/>
                  <a:gd name="T8" fmla="*/ 1664 w 3356"/>
                  <a:gd name="T9" fmla="*/ 600 h 1640"/>
                  <a:gd name="T10" fmla="*/ 1664 w 3356"/>
                  <a:gd name="T11" fmla="*/ 730 h 1640"/>
                  <a:gd name="T12" fmla="*/ 1723 w 3356"/>
                  <a:gd name="T13" fmla="*/ 650 h 1640"/>
                  <a:gd name="T14" fmla="*/ 1921 w 3356"/>
                  <a:gd name="T15" fmla="*/ 532 h 1640"/>
                  <a:gd name="T16" fmla="*/ 1961 w 3356"/>
                  <a:gd name="T17" fmla="*/ 433 h 1640"/>
                  <a:gd name="T18" fmla="*/ 2128 w 3356"/>
                  <a:gd name="T19" fmla="*/ 393 h 1640"/>
                  <a:gd name="T20" fmla="*/ 2238 w 3356"/>
                  <a:gd name="T21" fmla="*/ 254 h 1640"/>
                  <a:gd name="T22" fmla="*/ 2346 w 3356"/>
                  <a:gd name="T23" fmla="*/ 156 h 1640"/>
                  <a:gd name="T24" fmla="*/ 2405 w 3356"/>
                  <a:gd name="T25" fmla="*/ 85 h 1640"/>
                  <a:gd name="T26" fmla="*/ 2584 w 3356"/>
                  <a:gd name="T27" fmla="*/ 0 h 1640"/>
                  <a:gd name="T28" fmla="*/ 3187 w 3356"/>
                  <a:gd name="T29" fmla="*/ 264 h 1640"/>
                  <a:gd name="T30" fmla="*/ 3217 w 3356"/>
                  <a:gd name="T31" fmla="*/ 720 h 1640"/>
                  <a:gd name="T32" fmla="*/ 3232 w 3356"/>
                  <a:gd name="T33" fmla="*/ 838 h 1640"/>
                  <a:gd name="T34" fmla="*/ 3270 w 3356"/>
                  <a:gd name="T35" fmla="*/ 1102 h 1640"/>
                  <a:gd name="T36" fmla="*/ 3316 w 3356"/>
                  <a:gd name="T37" fmla="*/ 1376 h 1640"/>
                  <a:gd name="T38" fmla="*/ 3337 w 3356"/>
                  <a:gd name="T39" fmla="*/ 1473 h 1640"/>
                  <a:gd name="T40" fmla="*/ 3356 w 3356"/>
                  <a:gd name="T41" fmla="*/ 1522 h 1640"/>
                  <a:gd name="T42" fmla="*/ 3326 w 3356"/>
                  <a:gd name="T43" fmla="*/ 1539 h 1640"/>
                  <a:gd name="T44" fmla="*/ 3225 w 3356"/>
                  <a:gd name="T45" fmla="*/ 1558 h 1640"/>
                  <a:gd name="T46" fmla="*/ 2900 w 3356"/>
                  <a:gd name="T47" fmla="*/ 1589 h 1640"/>
                  <a:gd name="T48" fmla="*/ 2415 w 3356"/>
                  <a:gd name="T49" fmla="*/ 1621 h 1640"/>
                  <a:gd name="T50" fmla="*/ 2464 w 3356"/>
                  <a:gd name="T51" fmla="*/ 1461 h 1640"/>
                  <a:gd name="T52" fmla="*/ 2415 w 3356"/>
                  <a:gd name="T53" fmla="*/ 1433 h 1640"/>
                  <a:gd name="T54" fmla="*/ 2297 w 3356"/>
                  <a:gd name="T55" fmla="*/ 1522 h 1640"/>
                  <a:gd name="T56" fmla="*/ 2316 w 3356"/>
                  <a:gd name="T57" fmla="*/ 1591 h 1640"/>
                  <a:gd name="T58" fmla="*/ 0 w 3356"/>
                  <a:gd name="T59" fmla="*/ 1640 h 1640"/>
                  <a:gd name="T60" fmla="*/ 71 w 3356"/>
                  <a:gd name="T61" fmla="*/ 1245 h 1640"/>
                  <a:gd name="T62" fmla="*/ 396 w 3356"/>
                  <a:gd name="T63" fmla="*/ 897 h 1640"/>
                  <a:gd name="T64" fmla="*/ 793 w 3356"/>
                  <a:gd name="T65" fmla="*/ 739 h 1640"/>
                  <a:gd name="T66" fmla="*/ 1019 w 3356"/>
                  <a:gd name="T67" fmla="*/ 591 h 1640"/>
                  <a:gd name="T68" fmla="*/ 1130 w 3356"/>
                  <a:gd name="T69" fmla="*/ 610 h 1640"/>
                  <a:gd name="T70" fmla="*/ 1130 w 3356"/>
                  <a:gd name="T71" fmla="*/ 610 h 1640"/>
                  <a:gd name="T72" fmla="*/ 1130 w 3356"/>
                  <a:gd name="T73" fmla="*/ 610 h 164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356"/>
                  <a:gd name="T112" fmla="*/ 0 h 1640"/>
                  <a:gd name="T113" fmla="*/ 3356 w 3356"/>
                  <a:gd name="T114" fmla="*/ 1640 h 164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356" h="1640">
                    <a:moveTo>
                      <a:pt x="1130" y="610"/>
                    </a:moveTo>
                    <a:lnTo>
                      <a:pt x="1307" y="709"/>
                    </a:lnTo>
                    <a:lnTo>
                      <a:pt x="1417" y="600"/>
                    </a:lnTo>
                    <a:lnTo>
                      <a:pt x="1485" y="572"/>
                    </a:lnTo>
                    <a:lnTo>
                      <a:pt x="1664" y="600"/>
                    </a:lnTo>
                    <a:lnTo>
                      <a:pt x="1664" y="730"/>
                    </a:lnTo>
                    <a:lnTo>
                      <a:pt x="1723" y="650"/>
                    </a:lnTo>
                    <a:lnTo>
                      <a:pt x="1921" y="532"/>
                    </a:lnTo>
                    <a:lnTo>
                      <a:pt x="1961" y="433"/>
                    </a:lnTo>
                    <a:lnTo>
                      <a:pt x="2128" y="393"/>
                    </a:lnTo>
                    <a:lnTo>
                      <a:pt x="2238" y="254"/>
                    </a:lnTo>
                    <a:lnTo>
                      <a:pt x="2346" y="156"/>
                    </a:lnTo>
                    <a:lnTo>
                      <a:pt x="2405" y="85"/>
                    </a:lnTo>
                    <a:lnTo>
                      <a:pt x="2584" y="0"/>
                    </a:lnTo>
                    <a:lnTo>
                      <a:pt x="3187" y="264"/>
                    </a:lnTo>
                    <a:lnTo>
                      <a:pt x="3217" y="720"/>
                    </a:lnTo>
                    <a:lnTo>
                      <a:pt x="3232" y="838"/>
                    </a:lnTo>
                    <a:lnTo>
                      <a:pt x="3270" y="1102"/>
                    </a:lnTo>
                    <a:lnTo>
                      <a:pt x="3316" y="1376"/>
                    </a:lnTo>
                    <a:lnTo>
                      <a:pt x="3337" y="1473"/>
                    </a:lnTo>
                    <a:lnTo>
                      <a:pt x="3356" y="1522"/>
                    </a:lnTo>
                    <a:lnTo>
                      <a:pt x="3326" y="1539"/>
                    </a:lnTo>
                    <a:lnTo>
                      <a:pt x="3225" y="1558"/>
                    </a:lnTo>
                    <a:lnTo>
                      <a:pt x="2900" y="1589"/>
                    </a:lnTo>
                    <a:lnTo>
                      <a:pt x="2415" y="1621"/>
                    </a:lnTo>
                    <a:lnTo>
                      <a:pt x="2464" y="1461"/>
                    </a:lnTo>
                    <a:lnTo>
                      <a:pt x="2415" y="1433"/>
                    </a:lnTo>
                    <a:lnTo>
                      <a:pt x="2297" y="1522"/>
                    </a:lnTo>
                    <a:lnTo>
                      <a:pt x="2316" y="1591"/>
                    </a:lnTo>
                    <a:lnTo>
                      <a:pt x="0" y="1640"/>
                    </a:lnTo>
                    <a:lnTo>
                      <a:pt x="71" y="1245"/>
                    </a:lnTo>
                    <a:lnTo>
                      <a:pt x="396" y="897"/>
                    </a:lnTo>
                    <a:lnTo>
                      <a:pt x="793" y="739"/>
                    </a:lnTo>
                    <a:lnTo>
                      <a:pt x="1019" y="591"/>
                    </a:lnTo>
                    <a:lnTo>
                      <a:pt x="1130" y="610"/>
                    </a:lnTo>
                    <a:close/>
                  </a:path>
                </a:pathLst>
              </a:custGeom>
              <a:solidFill>
                <a:srgbClr val="A69B8C"/>
              </a:solidFill>
              <a:ln w="9525">
                <a:noFill/>
                <a:round/>
                <a:headEnd/>
                <a:tailEnd/>
              </a:ln>
            </p:spPr>
            <p:txBody>
              <a:bodyPr/>
              <a:lstStyle/>
              <a:p>
                <a:endParaRPr lang="en-US"/>
              </a:p>
            </p:txBody>
          </p:sp>
          <p:sp>
            <p:nvSpPr>
              <p:cNvPr id="27690" name="Freeform 12"/>
              <p:cNvSpPr>
                <a:spLocks/>
              </p:cNvSpPr>
              <p:nvPr/>
            </p:nvSpPr>
            <p:spPr bwMode="auto">
              <a:xfrm>
                <a:off x="741" y="2591"/>
                <a:ext cx="1998" cy="1295"/>
              </a:xfrm>
              <a:custGeom>
                <a:avLst/>
                <a:gdLst>
                  <a:gd name="T0" fmla="*/ 660 w 3996"/>
                  <a:gd name="T1" fmla="*/ 0 h 2589"/>
                  <a:gd name="T2" fmla="*/ 680 w 3996"/>
                  <a:gd name="T3" fmla="*/ 182 h 2589"/>
                  <a:gd name="T4" fmla="*/ 540 w 3996"/>
                  <a:gd name="T5" fmla="*/ 262 h 2589"/>
                  <a:gd name="T6" fmla="*/ 439 w 3996"/>
                  <a:gd name="T7" fmla="*/ 342 h 2589"/>
                  <a:gd name="T8" fmla="*/ 359 w 3996"/>
                  <a:gd name="T9" fmla="*/ 492 h 2589"/>
                  <a:gd name="T10" fmla="*/ 49 w 3996"/>
                  <a:gd name="T11" fmla="*/ 844 h 2589"/>
                  <a:gd name="T12" fmla="*/ 0 w 3996"/>
                  <a:gd name="T13" fmla="*/ 1083 h 2589"/>
                  <a:gd name="T14" fmla="*/ 40 w 3996"/>
                  <a:gd name="T15" fmla="*/ 2228 h 2589"/>
                  <a:gd name="T16" fmla="*/ 310 w 3996"/>
                  <a:gd name="T17" fmla="*/ 2528 h 2589"/>
                  <a:gd name="T18" fmla="*/ 711 w 3996"/>
                  <a:gd name="T19" fmla="*/ 2528 h 2589"/>
                  <a:gd name="T20" fmla="*/ 922 w 3996"/>
                  <a:gd name="T21" fmla="*/ 2418 h 2589"/>
                  <a:gd name="T22" fmla="*/ 1061 w 3996"/>
                  <a:gd name="T23" fmla="*/ 2589 h 2589"/>
                  <a:gd name="T24" fmla="*/ 1281 w 3996"/>
                  <a:gd name="T25" fmla="*/ 2558 h 2589"/>
                  <a:gd name="T26" fmla="*/ 1314 w 3996"/>
                  <a:gd name="T27" fmla="*/ 2520 h 2589"/>
                  <a:gd name="T28" fmla="*/ 1348 w 3996"/>
                  <a:gd name="T29" fmla="*/ 2488 h 2589"/>
                  <a:gd name="T30" fmla="*/ 1391 w 3996"/>
                  <a:gd name="T31" fmla="*/ 2448 h 2589"/>
                  <a:gd name="T32" fmla="*/ 1445 w 3996"/>
                  <a:gd name="T33" fmla="*/ 2404 h 2589"/>
                  <a:gd name="T34" fmla="*/ 1502 w 3996"/>
                  <a:gd name="T35" fmla="*/ 2355 h 2589"/>
                  <a:gd name="T36" fmla="*/ 1563 w 3996"/>
                  <a:gd name="T37" fmla="*/ 2306 h 2589"/>
                  <a:gd name="T38" fmla="*/ 1625 w 3996"/>
                  <a:gd name="T39" fmla="*/ 2254 h 2589"/>
                  <a:gd name="T40" fmla="*/ 1690 w 3996"/>
                  <a:gd name="T41" fmla="*/ 2203 h 2589"/>
                  <a:gd name="T42" fmla="*/ 1751 w 3996"/>
                  <a:gd name="T43" fmla="*/ 2154 h 2589"/>
                  <a:gd name="T44" fmla="*/ 1806 w 3996"/>
                  <a:gd name="T45" fmla="*/ 2110 h 2589"/>
                  <a:gd name="T46" fmla="*/ 1857 w 3996"/>
                  <a:gd name="T47" fmla="*/ 2070 h 2589"/>
                  <a:gd name="T48" fmla="*/ 1933 w 3996"/>
                  <a:gd name="T49" fmla="*/ 2009 h 2589"/>
                  <a:gd name="T50" fmla="*/ 1962 w 3996"/>
                  <a:gd name="T51" fmla="*/ 1986 h 2589"/>
                  <a:gd name="T52" fmla="*/ 2525 w 3996"/>
                  <a:gd name="T53" fmla="*/ 1827 h 2589"/>
                  <a:gd name="T54" fmla="*/ 2574 w 3996"/>
                  <a:gd name="T55" fmla="*/ 1766 h 2589"/>
                  <a:gd name="T56" fmla="*/ 2485 w 3996"/>
                  <a:gd name="T57" fmla="*/ 1597 h 2589"/>
                  <a:gd name="T58" fmla="*/ 2464 w 3996"/>
                  <a:gd name="T59" fmla="*/ 1215 h 2589"/>
                  <a:gd name="T60" fmla="*/ 2424 w 3996"/>
                  <a:gd name="T61" fmla="*/ 1165 h 2589"/>
                  <a:gd name="T62" fmla="*/ 2374 w 3996"/>
                  <a:gd name="T63" fmla="*/ 1043 h 2589"/>
                  <a:gd name="T64" fmla="*/ 2644 w 3996"/>
                  <a:gd name="T65" fmla="*/ 1104 h 2589"/>
                  <a:gd name="T66" fmla="*/ 2785 w 3996"/>
                  <a:gd name="T67" fmla="*/ 1245 h 2589"/>
                  <a:gd name="T68" fmla="*/ 3475 w 3996"/>
                  <a:gd name="T69" fmla="*/ 1224 h 2589"/>
                  <a:gd name="T70" fmla="*/ 3897 w 3996"/>
                  <a:gd name="T71" fmla="*/ 1154 h 2589"/>
                  <a:gd name="T72" fmla="*/ 3867 w 3996"/>
                  <a:gd name="T73" fmla="*/ 945 h 2589"/>
                  <a:gd name="T74" fmla="*/ 3996 w 3996"/>
                  <a:gd name="T75" fmla="*/ 813 h 2589"/>
                  <a:gd name="T76" fmla="*/ 3817 w 3996"/>
                  <a:gd name="T77" fmla="*/ 743 h 2589"/>
                  <a:gd name="T78" fmla="*/ 3686 w 3996"/>
                  <a:gd name="T79" fmla="*/ 713 h 2589"/>
                  <a:gd name="T80" fmla="*/ 3226 w 3996"/>
                  <a:gd name="T81" fmla="*/ 593 h 2589"/>
                  <a:gd name="T82" fmla="*/ 2914 w 3996"/>
                  <a:gd name="T83" fmla="*/ 483 h 2589"/>
                  <a:gd name="T84" fmla="*/ 2764 w 3996"/>
                  <a:gd name="T85" fmla="*/ 363 h 2589"/>
                  <a:gd name="T86" fmla="*/ 2473 w 3996"/>
                  <a:gd name="T87" fmla="*/ 333 h 2589"/>
                  <a:gd name="T88" fmla="*/ 2313 w 3996"/>
                  <a:gd name="T89" fmla="*/ 241 h 2589"/>
                  <a:gd name="T90" fmla="*/ 2224 w 3996"/>
                  <a:gd name="T91" fmla="*/ 201 h 2589"/>
                  <a:gd name="T92" fmla="*/ 2184 w 3996"/>
                  <a:gd name="T93" fmla="*/ 131 h 2589"/>
                  <a:gd name="T94" fmla="*/ 2083 w 3996"/>
                  <a:gd name="T95" fmla="*/ 122 h 2589"/>
                  <a:gd name="T96" fmla="*/ 1842 w 3996"/>
                  <a:gd name="T97" fmla="*/ 101 h 2589"/>
                  <a:gd name="T98" fmla="*/ 1673 w 3996"/>
                  <a:gd name="T99" fmla="*/ 61 h 2589"/>
                  <a:gd name="T100" fmla="*/ 1452 w 3996"/>
                  <a:gd name="T101" fmla="*/ 42 h 2589"/>
                  <a:gd name="T102" fmla="*/ 1352 w 3996"/>
                  <a:gd name="T103" fmla="*/ 6 h 2589"/>
                  <a:gd name="T104" fmla="*/ 1342 w 3996"/>
                  <a:gd name="T105" fmla="*/ 51 h 2589"/>
                  <a:gd name="T106" fmla="*/ 1306 w 3996"/>
                  <a:gd name="T107" fmla="*/ 142 h 2589"/>
                  <a:gd name="T108" fmla="*/ 1272 w 3996"/>
                  <a:gd name="T109" fmla="*/ 182 h 2589"/>
                  <a:gd name="T110" fmla="*/ 1224 w 3996"/>
                  <a:gd name="T111" fmla="*/ 205 h 2589"/>
                  <a:gd name="T112" fmla="*/ 1085 w 3996"/>
                  <a:gd name="T113" fmla="*/ 167 h 2589"/>
                  <a:gd name="T114" fmla="*/ 1009 w 3996"/>
                  <a:gd name="T115" fmla="*/ 133 h 2589"/>
                  <a:gd name="T116" fmla="*/ 863 w 3996"/>
                  <a:gd name="T117" fmla="*/ 78 h 2589"/>
                  <a:gd name="T118" fmla="*/ 724 w 3996"/>
                  <a:gd name="T119" fmla="*/ 25 h 2589"/>
                  <a:gd name="T120" fmla="*/ 660 w 3996"/>
                  <a:gd name="T121" fmla="*/ 0 h 2589"/>
                  <a:gd name="T122" fmla="*/ 660 w 3996"/>
                  <a:gd name="T123" fmla="*/ 0 h 2589"/>
                  <a:gd name="T124" fmla="*/ 660 w 3996"/>
                  <a:gd name="T125" fmla="*/ 0 h 258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996"/>
                  <a:gd name="T190" fmla="*/ 0 h 2589"/>
                  <a:gd name="T191" fmla="*/ 3996 w 3996"/>
                  <a:gd name="T192" fmla="*/ 2589 h 258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996" h="2589">
                    <a:moveTo>
                      <a:pt x="660" y="0"/>
                    </a:moveTo>
                    <a:lnTo>
                      <a:pt x="680" y="182"/>
                    </a:lnTo>
                    <a:lnTo>
                      <a:pt x="540" y="262"/>
                    </a:lnTo>
                    <a:lnTo>
                      <a:pt x="439" y="342"/>
                    </a:lnTo>
                    <a:lnTo>
                      <a:pt x="359" y="492"/>
                    </a:lnTo>
                    <a:lnTo>
                      <a:pt x="49" y="844"/>
                    </a:lnTo>
                    <a:lnTo>
                      <a:pt x="0" y="1083"/>
                    </a:lnTo>
                    <a:lnTo>
                      <a:pt x="40" y="2228"/>
                    </a:lnTo>
                    <a:lnTo>
                      <a:pt x="310" y="2528"/>
                    </a:lnTo>
                    <a:lnTo>
                      <a:pt x="711" y="2528"/>
                    </a:lnTo>
                    <a:lnTo>
                      <a:pt x="922" y="2418"/>
                    </a:lnTo>
                    <a:lnTo>
                      <a:pt x="1061" y="2589"/>
                    </a:lnTo>
                    <a:lnTo>
                      <a:pt x="1281" y="2558"/>
                    </a:lnTo>
                    <a:lnTo>
                      <a:pt x="1314" y="2520"/>
                    </a:lnTo>
                    <a:lnTo>
                      <a:pt x="1348" y="2488"/>
                    </a:lnTo>
                    <a:lnTo>
                      <a:pt x="1391" y="2448"/>
                    </a:lnTo>
                    <a:lnTo>
                      <a:pt x="1445" y="2404"/>
                    </a:lnTo>
                    <a:lnTo>
                      <a:pt x="1502" y="2355"/>
                    </a:lnTo>
                    <a:lnTo>
                      <a:pt x="1563" y="2306"/>
                    </a:lnTo>
                    <a:lnTo>
                      <a:pt x="1625" y="2254"/>
                    </a:lnTo>
                    <a:lnTo>
                      <a:pt x="1690" y="2203"/>
                    </a:lnTo>
                    <a:lnTo>
                      <a:pt x="1751" y="2154"/>
                    </a:lnTo>
                    <a:lnTo>
                      <a:pt x="1806" y="2110"/>
                    </a:lnTo>
                    <a:lnTo>
                      <a:pt x="1857" y="2070"/>
                    </a:lnTo>
                    <a:lnTo>
                      <a:pt x="1933" y="2009"/>
                    </a:lnTo>
                    <a:lnTo>
                      <a:pt x="1962" y="1986"/>
                    </a:lnTo>
                    <a:lnTo>
                      <a:pt x="2525" y="1827"/>
                    </a:lnTo>
                    <a:lnTo>
                      <a:pt x="2574" y="1766"/>
                    </a:lnTo>
                    <a:lnTo>
                      <a:pt x="2485" y="1597"/>
                    </a:lnTo>
                    <a:lnTo>
                      <a:pt x="2464" y="1215"/>
                    </a:lnTo>
                    <a:lnTo>
                      <a:pt x="2424" y="1165"/>
                    </a:lnTo>
                    <a:lnTo>
                      <a:pt x="2374" y="1043"/>
                    </a:lnTo>
                    <a:lnTo>
                      <a:pt x="2644" y="1104"/>
                    </a:lnTo>
                    <a:lnTo>
                      <a:pt x="2785" y="1245"/>
                    </a:lnTo>
                    <a:lnTo>
                      <a:pt x="3475" y="1224"/>
                    </a:lnTo>
                    <a:lnTo>
                      <a:pt x="3897" y="1154"/>
                    </a:lnTo>
                    <a:lnTo>
                      <a:pt x="3867" y="945"/>
                    </a:lnTo>
                    <a:lnTo>
                      <a:pt x="3996" y="813"/>
                    </a:lnTo>
                    <a:lnTo>
                      <a:pt x="3817" y="743"/>
                    </a:lnTo>
                    <a:lnTo>
                      <a:pt x="3686" y="713"/>
                    </a:lnTo>
                    <a:lnTo>
                      <a:pt x="3226" y="593"/>
                    </a:lnTo>
                    <a:lnTo>
                      <a:pt x="2914" y="483"/>
                    </a:lnTo>
                    <a:lnTo>
                      <a:pt x="2764" y="363"/>
                    </a:lnTo>
                    <a:lnTo>
                      <a:pt x="2473" y="333"/>
                    </a:lnTo>
                    <a:lnTo>
                      <a:pt x="2313" y="241"/>
                    </a:lnTo>
                    <a:lnTo>
                      <a:pt x="2224" y="201"/>
                    </a:lnTo>
                    <a:lnTo>
                      <a:pt x="2184" y="131"/>
                    </a:lnTo>
                    <a:lnTo>
                      <a:pt x="2083" y="122"/>
                    </a:lnTo>
                    <a:lnTo>
                      <a:pt x="1842" y="101"/>
                    </a:lnTo>
                    <a:lnTo>
                      <a:pt x="1673" y="61"/>
                    </a:lnTo>
                    <a:lnTo>
                      <a:pt x="1452" y="42"/>
                    </a:lnTo>
                    <a:lnTo>
                      <a:pt x="1352" y="6"/>
                    </a:lnTo>
                    <a:lnTo>
                      <a:pt x="1342" y="51"/>
                    </a:lnTo>
                    <a:lnTo>
                      <a:pt x="1306" y="142"/>
                    </a:lnTo>
                    <a:lnTo>
                      <a:pt x="1272" y="182"/>
                    </a:lnTo>
                    <a:lnTo>
                      <a:pt x="1224" y="205"/>
                    </a:lnTo>
                    <a:lnTo>
                      <a:pt x="1085" y="167"/>
                    </a:lnTo>
                    <a:lnTo>
                      <a:pt x="1009" y="133"/>
                    </a:lnTo>
                    <a:lnTo>
                      <a:pt x="863" y="78"/>
                    </a:lnTo>
                    <a:lnTo>
                      <a:pt x="724" y="25"/>
                    </a:lnTo>
                    <a:lnTo>
                      <a:pt x="660" y="0"/>
                    </a:lnTo>
                    <a:close/>
                  </a:path>
                </a:pathLst>
              </a:custGeom>
              <a:solidFill>
                <a:srgbClr val="E5E5E5"/>
              </a:solidFill>
              <a:ln w="9525">
                <a:noFill/>
                <a:round/>
                <a:headEnd/>
                <a:tailEnd/>
              </a:ln>
            </p:spPr>
            <p:txBody>
              <a:bodyPr/>
              <a:lstStyle/>
              <a:p>
                <a:endParaRPr lang="en-US"/>
              </a:p>
            </p:txBody>
          </p:sp>
          <p:sp>
            <p:nvSpPr>
              <p:cNvPr id="27691" name="Freeform 13"/>
              <p:cNvSpPr>
                <a:spLocks/>
              </p:cNvSpPr>
              <p:nvPr/>
            </p:nvSpPr>
            <p:spPr bwMode="auto">
              <a:xfrm>
                <a:off x="2340" y="2887"/>
                <a:ext cx="216" cy="216"/>
              </a:xfrm>
              <a:custGeom>
                <a:avLst/>
                <a:gdLst>
                  <a:gd name="T0" fmla="*/ 433 w 433"/>
                  <a:gd name="T1" fmla="*/ 97 h 432"/>
                  <a:gd name="T2" fmla="*/ 245 w 433"/>
                  <a:gd name="T3" fmla="*/ 300 h 432"/>
                  <a:gd name="T4" fmla="*/ 237 w 433"/>
                  <a:gd name="T5" fmla="*/ 432 h 432"/>
                  <a:gd name="T6" fmla="*/ 184 w 433"/>
                  <a:gd name="T7" fmla="*/ 316 h 432"/>
                  <a:gd name="T8" fmla="*/ 157 w 433"/>
                  <a:gd name="T9" fmla="*/ 337 h 432"/>
                  <a:gd name="T10" fmla="*/ 104 w 433"/>
                  <a:gd name="T11" fmla="*/ 378 h 432"/>
                  <a:gd name="T12" fmla="*/ 57 w 433"/>
                  <a:gd name="T13" fmla="*/ 418 h 432"/>
                  <a:gd name="T14" fmla="*/ 53 w 433"/>
                  <a:gd name="T15" fmla="*/ 428 h 432"/>
                  <a:gd name="T16" fmla="*/ 98 w 433"/>
                  <a:gd name="T17" fmla="*/ 325 h 432"/>
                  <a:gd name="T18" fmla="*/ 115 w 433"/>
                  <a:gd name="T19" fmla="*/ 240 h 432"/>
                  <a:gd name="T20" fmla="*/ 0 w 433"/>
                  <a:gd name="T21" fmla="*/ 0 h 432"/>
                  <a:gd name="T22" fmla="*/ 207 w 433"/>
                  <a:gd name="T23" fmla="*/ 48 h 432"/>
                  <a:gd name="T24" fmla="*/ 433 w 433"/>
                  <a:gd name="T25" fmla="*/ 97 h 432"/>
                  <a:gd name="T26" fmla="*/ 433 w 433"/>
                  <a:gd name="T27" fmla="*/ 97 h 432"/>
                  <a:gd name="T28" fmla="*/ 433 w 433"/>
                  <a:gd name="T29" fmla="*/ 97 h 4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33"/>
                  <a:gd name="T46" fmla="*/ 0 h 432"/>
                  <a:gd name="T47" fmla="*/ 433 w 433"/>
                  <a:gd name="T48" fmla="*/ 432 h 43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33" h="432">
                    <a:moveTo>
                      <a:pt x="433" y="97"/>
                    </a:moveTo>
                    <a:lnTo>
                      <a:pt x="245" y="300"/>
                    </a:lnTo>
                    <a:lnTo>
                      <a:pt x="237" y="432"/>
                    </a:lnTo>
                    <a:lnTo>
                      <a:pt x="184" y="316"/>
                    </a:lnTo>
                    <a:lnTo>
                      <a:pt x="157" y="337"/>
                    </a:lnTo>
                    <a:lnTo>
                      <a:pt x="104" y="378"/>
                    </a:lnTo>
                    <a:lnTo>
                      <a:pt x="57" y="418"/>
                    </a:lnTo>
                    <a:lnTo>
                      <a:pt x="53" y="428"/>
                    </a:lnTo>
                    <a:lnTo>
                      <a:pt x="98" y="325"/>
                    </a:lnTo>
                    <a:lnTo>
                      <a:pt x="115" y="240"/>
                    </a:lnTo>
                    <a:lnTo>
                      <a:pt x="0" y="0"/>
                    </a:lnTo>
                    <a:lnTo>
                      <a:pt x="207" y="48"/>
                    </a:lnTo>
                    <a:lnTo>
                      <a:pt x="433" y="97"/>
                    </a:lnTo>
                    <a:close/>
                  </a:path>
                </a:pathLst>
              </a:custGeom>
              <a:solidFill>
                <a:srgbClr val="FFFFFF"/>
              </a:solidFill>
              <a:ln w="9525">
                <a:noFill/>
                <a:round/>
                <a:headEnd/>
                <a:tailEnd/>
              </a:ln>
            </p:spPr>
            <p:txBody>
              <a:bodyPr/>
              <a:lstStyle/>
              <a:p>
                <a:endParaRPr lang="en-US"/>
              </a:p>
            </p:txBody>
          </p:sp>
          <p:sp>
            <p:nvSpPr>
              <p:cNvPr id="27692" name="Freeform 14"/>
              <p:cNvSpPr>
                <a:spLocks/>
              </p:cNvSpPr>
              <p:nvPr/>
            </p:nvSpPr>
            <p:spPr bwMode="auto">
              <a:xfrm>
                <a:off x="2462" y="2943"/>
                <a:ext cx="248" cy="226"/>
              </a:xfrm>
              <a:custGeom>
                <a:avLst/>
                <a:gdLst>
                  <a:gd name="T0" fmla="*/ 274 w 496"/>
                  <a:gd name="T1" fmla="*/ 0 h 453"/>
                  <a:gd name="T2" fmla="*/ 211 w 496"/>
                  <a:gd name="T3" fmla="*/ 42 h 453"/>
                  <a:gd name="T4" fmla="*/ 154 w 496"/>
                  <a:gd name="T5" fmla="*/ 84 h 453"/>
                  <a:gd name="T6" fmla="*/ 101 w 496"/>
                  <a:gd name="T7" fmla="*/ 135 h 453"/>
                  <a:gd name="T8" fmla="*/ 26 w 496"/>
                  <a:gd name="T9" fmla="*/ 299 h 453"/>
                  <a:gd name="T10" fmla="*/ 0 w 496"/>
                  <a:gd name="T11" fmla="*/ 411 h 453"/>
                  <a:gd name="T12" fmla="*/ 342 w 496"/>
                  <a:gd name="T13" fmla="*/ 453 h 453"/>
                  <a:gd name="T14" fmla="*/ 351 w 496"/>
                  <a:gd name="T15" fmla="*/ 390 h 453"/>
                  <a:gd name="T16" fmla="*/ 369 w 496"/>
                  <a:gd name="T17" fmla="*/ 297 h 453"/>
                  <a:gd name="T18" fmla="*/ 393 w 496"/>
                  <a:gd name="T19" fmla="*/ 253 h 453"/>
                  <a:gd name="T20" fmla="*/ 435 w 496"/>
                  <a:gd name="T21" fmla="*/ 200 h 453"/>
                  <a:gd name="T22" fmla="*/ 477 w 496"/>
                  <a:gd name="T23" fmla="*/ 154 h 453"/>
                  <a:gd name="T24" fmla="*/ 496 w 496"/>
                  <a:gd name="T25" fmla="*/ 135 h 453"/>
                  <a:gd name="T26" fmla="*/ 350 w 496"/>
                  <a:gd name="T27" fmla="*/ 162 h 453"/>
                  <a:gd name="T28" fmla="*/ 456 w 496"/>
                  <a:gd name="T29" fmla="*/ 76 h 453"/>
                  <a:gd name="T30" fmla="*/ 274 w 496"/>
                  <a:gd name="T31" fmla="*/ 0 h 453"/>
                  <a:gd name="T32" fmla="*/ 274 w 496"/>
                  <a:gd name="T33" fmla="*/ 0 h 453"/>
                  <a:gd name="T34" fmla="*/ 274 w 496"/>
                  <a:gd name="T35" fmla="*/ 0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96"/>
                  <a:gd name="T55" fmla="*/ 0 h 453"/>
                  <a:gd name="T56" fmla="*/ 496 w 496"/>
                  <a:gd name="T57" fmla="*/ 453 h 45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96" h="453">
                    <a:moveTo>
                      <a:pt x="274" y="0"/>
                    </a:moveTo>
                    <a:lnTo>
                      <a:pt x="211" y="42"/>
                    </a:lnTo>
                    <a:lnTo>
                      <a:pt x="154" y="84"/>
                    </a:lnTo>
                    <a:lnTo>
                      <a:pt x="101" y="135"/>
                    </a:lnTo>
                    <a:lnTo>
                      <a:pt x="26" y="299"/>
                    </a:lnTo>
                    <a:lnTo>
                      <a:pt x="0" y="411"/>
                    </a:lnTo>
                    <a:lnTo>
                      <a:pt x="342" y="453"/>
                    </a:lnTo>
                    <a:lnTo>
                      <a:pt x="351" y="390"/>
                    </a:lnTo>
                    <a:lnTo>
                      <a:pt x="369" y="297"/>
                    </a:lnTo>
                    <a:lnTo>
                      <a:pt x="393" y="253"/>
                    </a:lnTo>
                    <a:lnTo>
                      <a:pt x="435" y="200"/>
                    </a:lnTo>
                    <a:lnTo>
                      <a:pt x="477" y="154"/>
                    </a:lnTo>
                    <a:lnTo>
                      <a:pt x="496" y="135"/>
                    </a:lnTo>
                    <a:lnTo>
                      <a:pt x="350" y="162"/>
                    </a:lnTo>
                    <a:lnTo>
                      <a:pt x="456" y="76"/>
                    </a:lnTo>
                    <a:lnTo>
                      <a:pt x="274" y="0"/>
                    </a:lnTo>
                    <a:close/>
                  </a:path>
                </a:pathLst>
              </a:custGeom>
              <a:solidFill>
                <a:srgbClr val="FFFFFF"/>
              </a:solidFill>
              <a:ln w="9525">
                <a:noFill/>
                <a:round/>
                <a:headEnd/>
                <a:tailEnd/>
              </a:ln>
            </p:spPr>
            <p:txBody>
              <a:bodyPr/>
              <a:lstStyle/>
              <a:p>
                <a:endParaRPr lang="en-US"/>
              </a:p>
            </p:txBody>
          </p:sp>
          <p:sp>
            <p:nvSpPr>
              <p:cNvPr id="27693" name="Freeform 15"/>
              <p:cNvSpPr>
                <a:spLocks/>
              </p:cNvSpPr>
              <p:nvPr/>
            </p:nvSpPr>
            <p:spPr bwMode="auto">
              <a:xfrm>
                <a:off x="1855" y="2764"/>
                <a:ext cx="519" cy="388"/>
              </a:xfrm>
              <a:custGeom>
                <a:avLst/>
                <a:gdLst>
                  <a:gd name="T0" fmla="*/ 19 w 1038"/>
                  <a:gd name="T1" fmla="*/ 304 h 775"/>
                  <a:gd name="T2" fmla="*/ 44 w 1038"/>
                  <a:gd name="T3" fmla="*/ 270 h 775"/>
                  <a:gd name="T4" fmla="*/ 87 w 1038"/>
                  <a:gd name="T5" fmla="*/ 224 h 775"/>
                  <a:gd name="T6" fmla="*/ 141 w 1038"/>
                  <a:gd name="T7" fmla="*/ 175 h 775"/>
                  <a:gd name="T8" fmla="*/ 200 w 1038"/>
                  <a:gd name="T9" fmla="*/ 123 h 775"/>
                  <a:gd name="T10" fmla="*/ 255 w 1038"/>
                  <a:gd name="T11" fmla="*/ 76 h 775"/>
                  <a:gd name="T12" fmla="*/ 302 w 1038"/>
                  <a:gd name="T13" fmla="*/ 38 h 775"/>
                  <a:gd name="T14" fmla="*/ 348 w 1038"/>
                  <a:gd name="T15" fmla="*/ 0 h 775"/>
                  <a:gd name="T16" fmla="*/ 559 w 1038"/>
                  <a:gd name="T17" fmla="*/ 30 h 775"/>
                  <a:gd name="T18" fmla="*/ 163 w 1038"/>
                  <a:gd name="T19" fmla="*/ 234 h 775"/>
                  <a:gd name="T20" fmla="*/ 367 w 1038"/>
                  <a:gd name="T21" fmla="*/ 179 h 775"/>
                  <a:gd name="T22" fmla="*/ 257 w 1038"/>
                  <a:gd name="T23" fmla="*/ 342 h 775"/>
                  <a:gd name="T24" fmla="*/ 468 w 1038"/>
                  <a:gd name="T25" fmla="*/ 165 h 775"/>
                  <a:gd name="T26" fmla="*/ 530 w 1038"/>
                  <a:gd name="T27" fmla="*/ 137 h 775"/>
                  <a:gd name="T28" fmla="*/ 612 w 1038"/>
                  <a:gd name="T29" fmla="*/ 104 h 775"/>
                  <a:gd name="T30" fmla="*/ 673 w 1038"/>
                  <a:gd name="T31" fmla="*/ 125 h 775"/>
                  <a:gd name="T32" fmla="*/ 713 w 1038"/>
                  <a:gd name="T33" fmla="*/ 150 h 775"/>
                  <a:gd name="T34" fmla="*/ 479 w 1038"/>
                  <a:gd name="T35" fmla="*/ 327 h 775"/>
                  <a:gd name="T36" fmla="*/ 416 w 1038"/>
                  <a:gd name="T37" fmla="*/ 445 h 775"/>
                  <a:gd name="T38" fmla="*/ 536 w 1038"/>
                  <a:gd name="T39" fmla="*/ 315 h 775"/>
                  <a:gd name="T40" fmla="*/ 627 w 1038"/>
                  <a:gd name="T41" fmla="*/ 275 h 775"/>
                  <a:gd name="T42" fmla="*/ 705 w 1038"/>
                  <a:gd name="T43" fmla="*/ 249 h 775"/>
                  <a:gd name="T44" fmla="*/ 774 w 1038"/>
                  <a:gd name="T45" fmla="*/ 234 h 775"/>
                  <a:gd name="T46" fmla="*/ 785 w 1038"/>
                  <a:gd name="T47" fmla="*/ 260 h 775"/>
                  <a:gd name="T48" fmla="*/ 736 w 1038"/>
                  <a:gd name="T49" fmla="*/ 319 h 775"/>
                  <a:gd name="T50" fmla="*/ 703 w 1038"/>
                  <a:gd name="T51" fmla="*/ 352 h 775"/>
                  <a:gd name="T52" fmla="*/ 675 w 1038"/>
                  <a:gd name="T53" fmla="*/ 380 h 775"/>
                  <a:gd name="T54" fmla="*/ 644 w 1038"/>
                  <a:gd name="T55" fmla="*/ 407 h 775"/>
                  <a:gd name="T56" fmla="*/ 770 w 1038"/>
                  <a:gd name="T57" fmla="*/ 327 h 775"/>
                  <a:gd name="T58" fmla="*/ 793 w 1038"/>
                  <a:gd name="T59" fmla="*/ 477 h 775"/>
                  <a:gd name="T60" fmla="*/ 861 w 1038"/>
                  <a:gd name="T61" fmla="*/ 270 h 775"/>
                  <a:gd name="T62" fmla="*/ 1038 w 1038"/>
                  <a:gd name="T63" fmla="*/ 595 h 775"/>
                  <a:gd name="T64" fmla="*/ 859 w 1038"/>
                  <a:gd name="T65" fmla="*/ 737 h 775"/>
                  <a:gd name="T66" fmla="*/ 509 w 1038"/>
                  <a:gd name="T67" fmla="*/ 775 h 775"/>
                  <a:gd name="T68" fmla="*/ 148 w 1038"/>
                  <a:gd name="T69" fmla="*/ 673 h 775"/>
                  <a:gd name="T70" fmla="*/ 0 w 1038"/>
                  <a:gd name="T71" fmla="*/ 327 h 775"/>
                  <a:gd name="T72" fmla="*/ 19 w 1038"/>
                  <a:gd name="T73" fmla="*/ 304 h 775"/>
                  <a:gd name="T74" fmla="*/ 19 w 1038"/>
                  <a:gd name="T75" fmla="*/ 304 h 775"/>
                  <a:gd name="T76" fmla="*/ 19 w 1038"/>
                  <a:gd name="T77" fmla="*/ 304 h 775"/>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8"/>
                  <a:gd name="T118" fmla="*/ 0 h 775"/>
                  <a:gd name="T119" fmla="*/ 1038 w 1038"/>
                  <a:gd name="T120" fmla="*/ 775 h 775"/>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8" h="775">
                    <a:moveTo>
                      <a:pt x="19" y="304"/>
                    </a:moveTo>
                    <a:lnTo>
                      <a:pt x="44" y="270"/>
                    </a:lnTo>
                    <a:lnTo>
                      <a:pt x="87" y="224"/>
                    </a:lnTo>
                    <a:lnTo>
                      <a:pt x="141" y="175"/>
                    </a:lnTo>
                    <a:lnTo>
                      <a:pt x="200" y="123"/>
                    </a:lnTo>
                    <a:lnTo>
                      <a:pt x="255" y="76"/>
                    </a:lnTo>
                    <a:lnTo>
                      <a:pt x="302" y="38"/>
                    </a:lnTo>
                    <a:lnTo>
                      <a:pt x="348" y="0"/>
                    </a:lnTo>
                    <a:lnTo>
                      <a:pt x="559" y="30"/>
                    </a:lnTo>
                    <a:lnTo>
                      <a:pt x="163" y="234"/>
                    </a:lnTo>
                    <a:lnTo>
                      <a:pt x="367" y="179"/>
                    </a:lnTo>
                    <a:lnTo>
                      <a:pt x="257" y="342"/>
                    </a:lnTo>
                    <a:lnTo>
                      <a:pt x="468" y="165"/>
                    </a:lnTo>
                    <a:lnTo>
                      <a:pt x="530" y="137"/>
                    </a:lnTo>
                    <a:lnTo>
                      <a:pt x="612" y="104"/>
                    </a:lnTo>
                    <a:lnTo>
                      <a:pt x="673" y="125"/>
                    </a:lnTo>
                    <a:lnTo>
                      <a:pt x="713" y="150"/>
                    </a:lnTo>
                    <a:lnTo>
                      <a:pt x="479" y="327"/>
                    </a:lnTo>
                    <a:lnTo>
                      <a:pt x="416" y="445"/>
                    </a:lnTo>
                    <a:lnTo>
                      <a:pt x="536" y="315"/>
                    </a:lnTo>
                    <a:lnTo>
                      <a:pt x="627" y="275"/>
                    </a:lnTo>
                    <a:lnTo>
                      <a:pt x="705" y="249"/>
                    </a:lnTo>
                    <a:lnTo>
                      <a:pt x="774" y="234"/>
                    </a:lnTo>
                    <a:lnTo>
                      <a:pt x="785" y="260"/>
                    </a:lnTo>
                    <a:lnTo>
                      <a:pt x="736" y="319"/>
                    </a:lnTo>
                    <a:lnTo>
                      <a:pt x="703" y="352"/>
                    </a:lnTo>
                    <a:lnTo>
                      <a:pt x="675" y="380"/>
                    </a:lnTo>
                    <a:lnTo>
                      <a:pt x="644" y="407"/>
                    </a:lnTo>
                    <a:lnTo>
                      <a:pt x="770" y="327"/>
                    </a:lnTo>
                    <a:lnTo>
                      <a:pt x="793" y="477"/>
                    </a:lnTo>
                    <a:lnTo>
                      <a:pt x="861" y="270"/>
                    </a:lnTo>
                    <a:lnTo>
                      <a:pt x="1038" y="595"/>
                    </a:lnTo>
                    <a:lnTo>
                      <a:pt x="859" y="737"/>
                    </a:lnTo>
                    <a:lnTo>
                      <a:pt x="509" y="775"/>
                    </a:lnTo>
                    <a:lnTo>
                      <a:pt x="148" y="673"/>
                    </a:lnTo>
                    <a:lnTo>
                      <a:pt x="0" y="327"/>
                    </a:lnTo>
                    <a:lnTo>
                      <a:pt x="19" y="304"/>
                    </a:lnTo>
                    <a:close/>
                  </a:path>
                </a:pathLst>
              </a:custGeom>
              <a:solidFill>
                <a:srgbClr val="FFFFFF"/>
              </a:solidFill>
              <a:ln w="9525">
                <a:noFill/>
                <a:round/>
                <a:headEnd/>
                <a:tailEnd/>
              </a:ln>
            </p:spPr>
            <p:txBody>
              <a:bodyPr/>
              <a:lstStyle/>
              <a:p>
                <a:endParaRPr lang="en-US"/>
              </a:p>
            </p:txBody>
          </p:sp>
          <p:sp>
            <p:nvSpPr>
              <p:cNvPr id="27694" name="Freeform 16"/>
              <p:cNvSpPr>
                <a:spLocks/>
              </p:cNvSpPr>
              <p:nvPr/>
            </p:nvSpPr>
            <p:spPr bwMode="auto">
              <a:xfrm>
                <a:off x="1845" y="2691"/>
                <a:ext cx="167" cy="231"/>
              </a:xfrm>
              <a:custGeom>
                <a:avLst/>
                <a:gdLst>
                  <a:gd name="T0" fmla="*/ 0 w 335"/>
                  <a:gd name="T1" fmla="*/ 3 h 461"/>
                  <a:gd name="T2" fmla="*/ 21 w 335"/>
                  <a:gd name="T3" fmla="*/ 353 h 461"/>
                  <a:gd name="T4" fmla="*/ 4 w 335"/>
                  <a:gd name="T5" fmla="*/ 461 h 461"/>
                  <a:gd name="T6" fmla="*/ 335 w 335"/>
                  <a:gd name="T7" fmla="*/ 176 h 461"/>
                  <a:gd name="T8" fmla="*/ 116 w 335"/>
                  <a:gd name="T9" fmla="*/ 258 h 461"/>
                  <a:gd name="T10" fmla="*/ 97 w 335"/>
                  <a:gd name="T11" fmla="*/ 115 h 461"/>
                  <a:gd name="T12" fmla="*/ 89 w 335"/>
                  <a:gd name="T13" fmla="*/ 74 h 461"/>
                  <a:gd name="T14" fmla="*/ 131 w 335"/>
                  <a:gd name="T15" fmla="*/ 108 h 461"/>
                  <a:gd name="T16" fmla="*/ 173 w 335"/>
                  <a:gd name="T17" fmla="*/ 169 h 461"/>
                  <a:gd name="T18" fmla="*/ 188 w 335"/>
                  <a:gd name="T19" fmla="*/ 167 h 461"/>
                  <a:gd name="T20" fmla="*/ 203 w 335"/>
                  <a:gd name="T21" fmla="*/ 138 h 461"/>
                  <a:gd name="T22" fmla="*/ 139 w 335"/>
                  <a:gd name="T23" fmla="*/ 43 h 461"/>
                  <a:gd name="T24" fmla="*/ 25 w 335"/>
                  <a:gd name="T25" fmla="*/ 0 h 461"/>
                  <a:gd name="T26" fmla="*/ 0 w 335"/>
                  <a:gd name="T27" fmla="*/ 3 h 461"/>
                  <a:gd name="T28" fmla="*/ 0 w 335"/>
                  <a:gd name="T29" fmla="*/ 3 h 461"/>
                  <a:gd name="T30" fmla="*/ 0 w 335"/>
                  <a:gd name="T31" fmla="*/ 3 h 4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35"/>
                  <a:gd name="T49" fmla="*/ 0 h 461"/>
                  <a:gd name="T50" fmla="*/ 335 w 335"/>
                  <a:gd name="T51" fmla="*/ 461 h 4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35" h="461">
                    <a:moveTo>
                      <a:pt x="0" y="3"/>
                    </a:moveTo>
                    <a:lnTo>
                      <a:pt x="21" y="353"/>
                    </a:lnTo>
                    <a:lnTo>
                      <a:pt x="4" y="461"/>
                    </a:lnTo>
                    <a:lnTo>
                      <a:pt x="335" y="176"/>
                    </a:lnTo>
                    <a:lnTo>
                      <a:pt x="116" y="258"/>
                    </a:lnTo>
                    <a:lnTo>
                      <a:pt x="97" y="115"/>
                    </a:lnTo>
                    <a:lnTo>
                      <a:pt x="89" y="74"/>
                    </a:lnTo>
                    <a:lnTo>
                      <a:pt x="131" y="108"/>
                    </a:lnTo>
                    <a:lnTo>
                      <a:pt x="173" y="169"/>
                    </a:lnTo>
                    <a:lnTo>
                      <a:pt x="188" y="167"/>
                    </a:lnTo>
                    <a:lnTo>
                      <a:pt x="203" y="138"/>
                    </a:lnTo>
                    <a:lnTo>
                      <a:pt x="139" y="43"/>
                    </a:lnTo>
                    <a:lnTo>
                      <a:pt x="25" y="0"/>
                    </a:lnTo>
                    <a:lnTo>
                      <a:pt x="0" y="3"/>
                    </a:lnTo>
                    <a:close/>
                  </a:path>
                </a:pathLst>
              </a:custGeom>
              <a:solidFill>
                <a:srgbClr val="FFFFFF"/>
              </a:solidFill>
              <a:ln w="9525">
                <a:noFill/>
                <a:round/>
                <a:headEnd/>
                <a:tailEnd/>
              </a:ln>
            </p:spPr>
            <p:txBody>
              <a:bodyPr/>
              <a:lstStyle/>
              <a:p>
                <a:endParaRPr lang="en-US"/>
              </a:p>
            </p:txBody>
          </p:sp>
          <p:sp>
            <p:nvSpPr>
              <p:cNvPr id="27695" name="Freeform 17"/>
              <p:cNvSpPr>
                <a:spLocks/>
              </p:cNvSpPr>
              <p:nvPr/>
            </p:nvSpPr>
            <p:spPr bwMode="auto">
              <a:xfrm>
                <a:off x="1528" y="2662"/>
                <a:ext cx="341" cy="396"/>
              </a:xfrm>
              <a:custGeom>
                <a:avLst/>
                <a:gdLst>
                  <a:gd name="T0" fmla="*/ 116 w 682"/>
                  <a:gd name="T1" fmla="*/ 13 h 792"/>
                  <a:gd name="T2" fmla="*/ 143 w 682"/>
                  <a:gd name="T3" fmla="*/ 72 h 792"/>
                  <a:gd name="T4" fmla="*/ 171 w 682"/>
                  <a:gd name="T5" fmla="*/ 135 h 792"/>
                  <a:gd name="T6" fmla="*/ 207 w 682"/>
                  <a:gd name="T7" fmla="*/ 207 h 792"/>
                  <a:gd name="T8" fmla="*/ 247 w 682"/>
                  <a:gd name="T9" fmla="*/ 283 h 792"/>
                  <a:gd name="T10" fmla="*/ 289 w 682"/>
                  <a:gd name="T11" fmla="*/ 355 h 792"/>
                  <a:gd name="T12" fmla="*/ 327 w 682"/>
                  <a:gd name="T13" fmla="*/ 414 h 792"/>
                  <a:gd name="T14" fmla="*/ 363 w 682"/>
                  <a:gd name="T15" fmla="*/ 452 h 792"/>
                  <a:gd name="T16" fmla="*/ 426 w 682"/>
                  <a:gd name="T17" fmla="*/ 509 h 792"/>
                  <a:gd name="T18" fmla="*/ 485 w 682"/>
                  <a:gd name="T19" fmla="*/ 566 h 792"/>
                  <a:gd name="T20" fmla="*/ 528 w 682"/>
                  <a:gd name="T21" fmla="*/ 610 h 792"/>
                  <a:gd name="T22" fmla="*/ 546 w 682"/>
                  <a:gd name="T23" fmla="*/ 627 h 792"/>
                  <a:gd name="T24" fmla="*/ 606 w 682"/>
                  <a:gd name="T25" fmla="*/ 661 h 792"/>
                  <a:gd name="T26" fmla="*/ 591 w 682"/>
                  <a:gd name="T27" fmla="*/ 638 h 792"/>
                  <a:gd name="T28" fmla="*/ 551 w 682"/>
                  <a:gd name="T29" fmla="*/ 579 h 792"/>
                  <a:gd name="T30" fmla="*/ 494 w 682"/>
                  <a:gd name="T31" fmla="*/ 496 h 792"/>
                  <a:gd name="T32" fmla="*/ 460 w 682"/>
                  <a:gd name="T33" fmla="*/ 450 h 792"/>
                  <a:gd name="T34" fmla="*/ 426 w 682"/>
                  <a:gd name="T35" fmla="*/ 401 h 792"/>
                  <a:gd name="T36" fmla="*/ 390 w 682"/>
                  <a:gd name="T37" fmla="*/ 351 h 792"/>
                  <a:gd name="T38" fmla="*/ 354 w 682"/>
                  <a:gd name="T39" fmla="*/ 304 h 792"/>
                  <a:gd name="T40" fmla="*/ 319 w 682"/>
                  <a:gd name="T41" fmla="*/ 258 h 792"/>
                  <a:gd name="T42" fmla="*/ 289 w 682"/>
                  <a:gd name="T43" fmla="*/ 216 h 792"/>
                  <a:gd name="T44" fmla="*/ 234 w 682"/>
                  <a:gd name="T45" fmla="*/ 154 h 792"/>
                  <a:gd name="T46" fmla="*/ 200 w 682"/>
                  <a:gd name="T47" fmla="*/ 123 h 792"/>
                  <a:gd name="T48" fmla="*/ 144 w 682"/>
                  <a:gd name="T49" fmla="*/ 76 h 792"/>
                  <a:gd name="T50" fmla="*/ 137 w 682"/>
                  <a:gd name="T51" fmla="*/ 45 h 792"/>
                  <a:gd name="T52" fmla="*/ 173 w 682"/>
                  <a:gd name="T53" fmla="*/ 66 h 792"/>
                  <a:gd name="T54" fmla="*/ 220 w 682"/>
                  <a:gd name="T55" fmla="*/ 98 h 792"/>
                  <a:gd name="T56" fmla="*/ 291 w 682"/>
                  <a:gd name="T57" fmla="*/ 146 h 792"/>
                  <a:gd name="T58" fmla="*/ 354 w 682"/>
                  <a:gd name="T59" fmla="*/ 161 h 792"/>
                  <a:gd name="T60" fmla="*/ 386 w 682"/>
                  <a:gd name="T61" fmla="*/ 119 h 792"/>
                  <a:gd name="T62" fmla="*/ 403 w 682"/>
                  <a:gd name="T63" fmla="*/ 34 h 792"/>
                  <a:gd name="T64" fmla="*/ 506 w 682"/>
                  <a:gd name="T65" fmla="*/ 285 h 792"/>
                  <a:gd name="T66" fmla="*/ 551 w 682"/>
                  <a:gd name="T67" fmla="*/ 0 h 792"/>
                  <a:gd name="T68" fmla="*/ 570 w 682"/>
                  <a:gd name="T69" fmla="*/ 53 h 792"/>
                  <a:gd name="T70" fmla="*/ 614 w 682"/>
                  <a:gd name="T71" fmla="*/ 214 h 792"/>
                  <a:gd name="T72" fmla="*/ 629 w 682"/>
                  <a:gd name="T73" fmla="*/ 442 h 792"/>
                  <a:gd name="T74" fmla="*/ 622 w 682"/>
                  <a:gd name="T75" fmla="*/ 560 h 792"/>
                  <a:gd name="T76" fmla="*/ 682 w 682"/>
                  <a:gd name="T77" fmla="*/ 792 h 792"/>
                  <a:gd name="T78" fmla="*/ 528 w 682"/>
                  <a:gd name="T79" fmla="*/ 699 h 792"/>
                  <a:gd name="T80" fmla="*/ 169 w 682"/>
                  <a:gd name="T81" fmla="*/ 591 h 792"/>
                  <a:gd name="T82" fmla="*/ 0 w 682"/>
                  <a:gd name="T83" fmla="*/ 59 h 792"/>
                  <a:gd name="T84" fmla="*/ 116 w 682"/>
                  <a:gd name="T85" fmla="*/ 13 h 792"/>
                  <a:gd name="T86" fmla="*/ 116 w 682"/>
                  <a:gd name="T87" fmla="*/ 13 h 792"/>
                  <a:gd name="T88" fmla="*/ 116 w 682"/>
                  <a:gd name="T89" fmla="*/ 13 h 79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82"/>
                  <a:gd name="T136" fmla="*/ 0 h 792"/>
                  <a:gd name="T137" fmla="*/ 682 w 682"/>
                  <a:gd name="T138" fmla="*/ 792 h 79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82" h="792">
                    <a:moveTo>
                      <a:pt x="116" y="13"/>
                    </a:moveTo>
                    <a:lnTo>
                      <a:pt x="143" y="72"/>
                    </a:lnTo>
                    <a:lnTo>
                      <a:pt x="171" y="135"/>
                    </a:lnTo>
                    <a:lnTo>
                      <a:pt x="207" y="207"/>
                    </a:lnTo>
                    <a:lnTo>
                      <a:pt x="247" y="283"/>
                    </a:lnTo>
                    <a:lnTo>
                      <a:pt x="289" y="355"/>
                    </a:lnTo>
                    <a:lnTo>
                      <a:pt x="327" y="414"/>
                    </a:lnTo>
                    <a:lnTo>
                      <a:pt x="363" y="452"/>
                    </a:lnTo>
                    <a:lnTo>
                      <a:pt x="426" y="509"/>
                    </a:lnTo>
                    <a:lnTo>
                      <a:pt x="485" y="566"/>
                    </a:lnTo>
                    <a:lnTo>
                      <a:pt x="528" y="610"/>
                    </a:lnTo>
                    <a:lnTo>
                      <a:pt x="546" y="627"/>
                    </a:lnTo>
                    <a:lnTo>
                      <a:pt x="606" y="661"/>
                    </a:lnTo>
                    <a:lnTo>
                      <a:pt x="591" y="638"/>
                    </a:lnTo>
                    <a:lnTo>
                      <a:pt x="551" y="579"/>
                    </a:lnTo>
                    <a:lnTo>
                      <a:pt x="494" y="496"/>
                    </a:lnTo>
                    <a:lnTo>
                      <a:pt x="460" y="450"/>
                    </a:lnTo>
                    <a:lnTo>
                      <a:pt x="426" y="401"/>
                    </a:lnTo>
                    <a:lnTo>
                      <a:pt x="390" y="351"/>
                    </a:lnTo>
                    <a:lnTo>
                      <a:pt x="354" y="304"/>
                    </a:lnTo>
                    <a:lnTo>
                      <a:pt x="319" y="258"/>
                    </a:lnTo>
                    <a:lnTo>
                      <a:pt x="289" y="216"/>
                    </a:lnTo>
                    <a:lnTo>
                      <a:pt x="234" y="154"/>
                    </a:lnTo>
                    <a:lnTo>
                      <a:pt x="200" y="123"/>
                    </a:lnTo>
                    <a:lnTo>
                      <a:pt x="144" y="76"/>
                    </a:lnTo>
                    <a:lnTo>
                      <a:pt x="137" y="45"/>
                    </a:lnTo>
                    <a:lnTo>
                      <a:pt x="173" y="66"/>
                    </a:lnTo>
                    <a:lnTo>
                      <a:pt x="220" y="98"/>
                    </a:lnTo>
                    <a:lnTo>
                      <a:pt x="291" y="146"/>
                    </a:lnTo>
                    <a:lnTo>
                      <a:pt x="354" y="161"/>
                    </a:lnTo>
                    <a:lnTo>
                      <a:pt x="386" y="119"/>
                    </a:lnTo>
                    <a:lnTo>
                      <a:pt x="403" y="34"/>
                    </a:lnTo>
                    <a:lnTo>
                      <a:pt x="506" y="285"/>
                    </a:lnTo>
                    <a:lnTo>
                      <a:pt x="551" y="0"/>
                    </a:lnTo>
                    <a:lnTo>
                      <a:pt x="570" y="53"/>
                    </a:lnTo>
                    <a:lnTo>
                      <a:pt x="614" y="214"/>
                    </a:lnTo>
                    <a:lnTo>
                      <a:pt x="629" y="442"/>
                    </a:lnTo>
                    <a:lnTo>
                      <a:pt x="622" y="560"/>
                    </a:lnTo>
                    <a:lnTo>
                      <a:pt x="682" y="792"/>
                    </a:lnTo>
                    <a:lnTo>
                      <a:pt x="528" y="699"/>
                    </a:lnTo>
                    <a:lnTo>
                      <a:pt x="169" y="591"/>
                    </a:lnTo>
                    <a:lnTo>
                      <a:pt x="0" y="59"/>
                    </a:lnTo>
                    <a:lnTo>
                      <a:pt x="116" y="13"/>
                    </a:lnTo>
                    <a:close/>
                  </a:path>
                </a:pathLst>
              </a:custGeom>
              <a:solidFill>
                <a:srgbClr val="FFFFFF"/>
              </a:solidFill>
              <a:ln w="9525">
                <a:noFill/>
                <a:round/>
                <a:headEnd/>
                <a:tailEnd/>
              </a:ln>
            </p:spPr>
            <p:txBody>
              <a:bodyPr/>
              <a:lstStyle/>
              <a:p>
                <a:endParaRPr lang="en-US"/>
              </a:p>
            </p:txBody>
          </p:sp>
          <p:sp>
            <p:nvSpPr>
              <p:cNvPr id="27696" name="Freeform 18"/>
              <p:cNvSpPr>
                <a:spLocks/>
              </p:cNvSpPr>
              <p:nvPr/>
            </p:nvSpPr>
            <p:spPr bwMode="auto">
              <a:xfrm>
                <a:off x="1080" y="2869"/>
                <a:ext cx="322" cy="180"/>
              </a:xfrm>
              <a:custGeom>
                <a:avLst/>
                <a:gdLst>
                  <a:gd name="T0" fmla="*/ 543 w 642"/>
                  <a:gd name="T1" fmla="*/ 0 h 359"/>
                  <a:gd name="T2" fmla="*/ 70 w 642"/>
                  <a:gd name="T3" fmla="*/ 4 h 359"/>
                  <a:gd name="T4" fmla="*/ 0 w 642"/>
                  <a:gd name="T5" fmla="*/ 44 h 359"/>
                  <a:gd name="T6" fmla="*/ 500 w 642"/>
                  <a:gd name="T7" fmla="*/ 291 h 359"/>
                  <a:gd name="T8" fmla="*/ 519 w 642"/>
                  <a:gd name="T9" fmla="*/ 310 h 359"/>
                  <a:gd name="T10" fmla="*/ 560 w 642"/>
                  <a:gd name="T11" fmla="*/ 344 h 359"/>
                  <a:gd name="T12" fmla="*/ 598 w 642"/>
                  <a:gd name="T13" fmla="*/ 359 h 359"/>
                  <a:gd name="T14" fmla="*/ 608 w 642"/>
                  <a:gd name="T15" fmla="*/ 321 h 359"/>
                  <a:gd name="T16" fmla="*/ 581 w 642"/>
                  <a:gd name="T17" fmla="*/ 255 h 359"/>
                  <a:gd name="T18" fmla="*/ 539 w 642"/>
                  <a:gd name="T19" fmla="*/ 205 h 359"/>
                  <a:gd name="T20" fmla="*/ 496 w 642"/>
                  <a:gd name="T21" fmla="*/ 143 h 359"/>
                  <a:gd name="T22" fmla="*/ 541 w 642"/>
                  <a:gd name="T23" fmla="*/ 139 h 359"/>
                  <a:gd name="T24" fmla="*/ 593 w 642"/>
                  <a:gd name="T25" fmla="*/ 139 h 359"/>
                  <a:gd name="T26" fmla="*/ 627 w 642"/>
                  <a:gd name="T27" fmla="*/ 74 h 359"/>
                  <a:gd name="T28" fmla="*/ 642 w 642"/>
                  <a:gd name="T29" fmla="*/ 28 h 359"/>
                  <a:gd name="T30" fmla="*/ 543 w 642"/>
                  <a:gd name="T31" fmla="*/ 0 h 359"/>
                  <a:gd name="T32" fmla="*/ 543 w 642"/>
                  <a:gd name="T33" fmla="*/ 0 h 359"/>
                  <a:gd name="T34" fmla="*/ 543 w 642"/>
                  <a:gd name="T35" fmla="*/ 0 h 35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642"/>
                  <a:gd name="T55" fmla="*/ 0 h 359"/>
                  <a:gd name="T56" fmla="*/ 642 w 642"/>
                  <a:gd name="T57" fmla="*/ 359 h 35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642" h="359">
                    <a:moveTo>
                      <a:pt x="543" y="0"/>
                    </a:moveTo>
                    <a:lnTo>
                      <a:pt x="70" y="4"/>
                    </a:lnTo>
                    <a:lnTo>
                      <a:pt x="0" y="44"/>
                    </a:lnTo>
                    <a:lnTo>
                      <a:pt x="500" y="291"/>
                    </a:lnTo>
                    <a:lnTo>
                      <a:pt x="519" y="310"/>
                    </a:lnTo>
                    <a:lnTo>
                      <a:pt x="560" y="344"/>
                    </a:lnTo>
                    <a:lnTo>
                      <a:pt x="598" y="359"/>
                    </a:lnTo>
                    <a:lnTo>
                      <a:pt x="608" y="321"/>
                    </a:lnTo>
                    <a:lnTo>
                      <a:pt x="581" y="255"/>
                    </a:lnTo>
                    <a:lnTo>
                      <a:pt x="539" y="205"/>
                    </a:lnTo>
                    <a:lnTo>
                      <a:pt x="496" y="143"/>
                    </a:lnTo>
                    <a:lnTo>
                      <a:pt x="541" y="139"/>
                    </a:lnTo>
                    <a:lnTo>
                      <a:pt x="593" y="139"/>
                    </a:lnTo>
                    <a:lnTo>
                      <a:pt x="627" y="74"/>
                    </a:lnTo>
                    <a:lnTo>
                      <a:pt x="642" y="28"/>
                    </a:lnTo>
                    <a:lnTo>
                      <a:pt x="543" y="0"/>
                    </a:lnTo>
                    <a:close/>
                  </a:path>
                </a:pathLst>
              </a:custGeom>
              <a:solidFill>
                <a:srgbClr val="FFFFFF"/>
              </a:solidFill>
              <a:ln w="9525">
                <a:noFill/>
                <a:round/>
                <a:headEnd/>
                <a:tailEnd/>
              </a:ln>
            </p:spPr>
            <p:txBody>
              <a:bodyPr/>
              <a:lstStyle/>
              <a:p>
                <a:endParaRPr lang="en-US"/>
              </a:p>
            </p:txBody>
          </p:sp>
          <p:sp>
            <p:nvSpPr>
              <p:cNvPr id="27697" name="Freeform 19"/>
              <p:cNvSpPr>
                <a:spLocks/>
              </p:cNvSpPr>
              <p:nvPr/>
            </p:nvSpPr>
            <p:spPr bwMode="auto">
              <a:xfrm>
                <a:off x="791" y="3105"/>
                <a:ext cx="346" cy="593"/>
              </a:xfrm>
              <a:custGeom>
                <a:avLst/>
                <a:gdLst>
                  <a:gd name="T0" fmla="*/ 169 w 692"/>
                  <a:gd name="T1" fmla="*/ 0 h 1186"/>
                  <a:gd name="T2" fmla="*/ 157 w 692"/>
                  <a:gd name="T3" fmla="*/ 67 h 1186"/>
                  <a:gd name="T4" fmla="*/ 169 w 692"/>
                  <a:gd name="T5" fmla="*/ 164 h 1186"/>
                  <a:gd name="T6" fmla="*/ 190 w 692"/>
                  <a:gd name="T7" fmla="*/ 185 h 1186"/>
                  <a:gd name="T8" fmla="*/ 224 w 692"/>
                  <a:gd name="T9" fmla="*/ 213 h 1186"/>
                  <a:gd name="T10" fmla="*/ 268 w 692"/>
                  <a:gd name="T11" fmla="*/ 247 h 1186"/>
                  <a:gd name="T12" fmla="*/ 315 w 692"/>
                  <a:gd name="T13" fmla="*/ 282 h 1186"/>
                  <a:gd name="T14" fmla="*/ 361 w 692"/>
                  <a:gd name="T15" fmla="*/ 316 h 1186"/>
                  <a:gd name="T16" fmla="*/ 401 w 692"/>
                  <a:gd name="T17" fmla="*/ 343 h 1186"/>
                  <a:gd name="T18" fmla="*/ 439 w 692"/>
                  <a:gd name="T19" fmla="*/ 369 h 1186"/>
                  <a:gd name="T20" fmla="*/ 281 w 692"/>
                  <a:gd name="T21" fmla="*/ 493 h 1186"/>
                  <a:gd name="T22" fmla="*/ 486 w 692"/>
                  <a:gd name="T23" fmla="*/ 652 h 1186"/>
                  <a:gd name="T24" fmla="*/ 110 w 692"/>
                  <a:gd name="T25" fmla="*/ 858 h 1186"/>
                  <a:gd name="T26" fmla="*/ 534 w 692"/>
                  <a:gd name="T27" fmla="*/ 717 h 1186"/>
                  <a:gd name="T28" fmla="*/ 616 w 692"/>
                  <a:gd name="T29" fmla="*/ 723 h 1186"/>
                  <a:gd name="T30" fmla="*/ 357 w 692"/>
                  <a:gd name="T31" fmla="*/ 917 h 1186"/>
                  <a:gd name="T32" fmla="*/ 251 w 692"/>
                  <a:gd name="T33" fmla="*/ 1091 h 1186"/>
                  <a:gd name="T34" fmla="*/ 239 w 692"/>
                  <a:gd name="T35" fmla="*/ 975 h 1186"/>
                  <a:gd name="T36" fmla="*/ 110 w 692"/>
                  <a:gd name="T37" fmla="*/ 1097 h 1186"/>
                  <a:gd name="T38" fmla="*/ 163 w 692"/>
                  <a:gd name="T39" fmla="*/ 911 h 1186"/>
                  <a:gd name="T40" fmla="*/ 0 w 692"/>
                  <a:gd name="T41" fmla="*/ 993 h 1186"/>
                  <a:gd name="T42" fmla="*/ 47 w 692"/>
                  <a:gd name="T43" fmla="*/ 1162 h 1186"/>
                  <a:gd name="T44" fmla="*/ 239 w 692"/>
                  <a:gd name="T45" fmla="*/ 1186 h 1186"/>
                  <a:gd name="T46" fmla="*/ 380 w 692"/>
                  <a:gd name="T47" fmla="*/ 1038 h 1186"/>
                  <a:gd name="T48" fmla="*/ 610 w 692"/>
                  <a:gd name="T49" fmla="*/ 1010 h 1186"/>
                  <a:gd name="T50" fmla="*/ 692 w 692"/>
                  <a:gd name="T51" fmla="*/ 917 h 1186"/>
                  <a:gd name="T52" fmla="*/ 657 w 692"/>
                  <a:gd name="T53" fmla="*/ 698 h 1186"/>
                  <a:gd name="T54" fmla="*/ 663 w 692"/>
                  <a:gd name="T55" fmla="*/ 282 h 1186"/>
                  <a:gd name="T56" fmla="*/ 368 w 692"/>
                  <a:gd name="T57" fmla="*/ 65 h 1186"/>
                  <a:gd name="T58" fmla="*/ 169 w 692"/>
                  <a:gd name="T59" fmla="*/ 0 h 1186"/>
                  <a:gd name="T60" fmla="*/ 169 w 692"/>
                  <a:gd name="T61" fmla="*/ 0 h 1186"/>
                  <a:gd name="T62" fmla="*/ 169 w 692"/>
                  <a:gd name="T63" fmla="*/ 0 h 11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92"/>
                  <a:gd name="T97" fmla="*/ 0 h 1186"/>
                  <a:gd name="T98" fmla="*/ 692 w 692"/>
                  <a:gd name="T99" fmla="*/ 1186 h 11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92" h="1186">
                    <a:moveTo>
                      <a:pt x="169" y="0"/>
                    </a:moveTo>
                    <a:lnTo>
                      <a:pt x="157" y="67"/>
                    </a:lnTo>
                    <a:lnTo>
                      <a:pt x="169" y="164"/>
                    </a:lnTo>
                    <a:lnTo>
                      <a:pt x="190" y="185"/>
                    </a:lnTo>
                    <a:lnTo>
                      <a:pt x="224" y="213"/>
                    </a:lnTo>
                    <a:lnTo>
                      <a:pt x="268" y="247"/>
                    </a:lnTo>
                    <a:lnTo>
                      <a:pt x="315" y="282"/>
                    </a:lnTo>
                    <a:lnTo>
                      <a:pt x="361" y="316"/>
                    </a:lnTo>
                    <a:lnTo>
                      <a:pt x="401" y="343"/>
                    </a:lnTo>
                    <a:lnTo>
                      <a:pt x="439" y="369"/>
                    </a:lnTo>
                    <a:lnTo>
                      <a:pt x="281" y="493"/>
                    </a:lnTo>
                    <a:lnTo>
                      <a:pt x="486" y="652"/>
                    </a:lnTo>
                    <a:lnTo>
                      <a:pt x="110" y="858"/>
                    </a:lnTo>
                    <a:lnTo>
                      <a:pt x="534" y="717"/>
                    </a:lnTo>
                    <a:lnTo>
                      <a:pt x="616" y="723"/>
                    </a:lnTo>
                    <a:lnTo>
                      <a:pt x="357" y="917"/>
                    </a:lnTo>
                    <a:lnTo>
                      <a:pt x="251" y="1091"/>
                    </a:lnTo>
                    <a:lnTo>
                      <a:pt x="239" y="975"/>
                    </a:lnTo>
                    <a:lnTo>
                      <a:pt x="110" y="1097"/>
                    </a:lnTo>
                    <a:lnTo>
                      <a:pt x="163" y="911"/>
                    </a:lnTo>
                    <a:lnTo>
                      <a:pt x="0" y="993"/>
                    </a:lnTo>
                    <a:lnTo>
                      <a:pt x="47" y="1162"/>
                    </a:lnTo>
                    <a:lnTo>
                      <a:pt x="239" y="1186"/>
                    </a:lnTo>
                    <a:lnTo>
                      <a:pt x="380" y="1038"/>
                    </a:lnTo>
                    <a:lnTo>
                      <a:pt x="610" y="1010"/>
                    </a:lnTo>
                    <a:lnTo>
                      <a:pt x="692" y="917"/>
                    </a:lnTo>
                    <a:lnTo>
                      <a:pt x="657" y="698"/>
                    </a:lnTo>
                    <a:lnTo>
                      <a:pt x="663" y="282"/>
                    </a:lnTo>
                    <a:lnTo>
                      <a:pt x="368" y="65"/>
                    </a:lnTo>
                    <a:lnTo>
                      <a:pt x="169" y="0"/>
                    </a:lnTo>
                    <a:close/>
                  </a:path>
                </a:pathLst>
              </a:custGeom>
              <a:solidFill>
                <a:srgbClr val="FFFFFF"/>
              </a:solidFill>
              <a:ln w="9525">
                <a:noFill/>
                <a:round/>
                <a:headEnd/>
                <a:tailEnd/>
              </a:ln>
            </p:spPr>
            <p:txBody>
              <a:bodyPr/>
              <a:lstStyle/>
              <a:p>
                <a:endParaRPr lang="en-US"/>
              </a:p>
            </p:txBody>
          </p:sp>
          <p:sp>
            <p:nvSpPr>
              <p:cNvPr id="27698" name="Freeform 20"/>
              <p:cNvSpPr>
                <a:spLocks/>
              </p:cNvSpPr>
              <p:nvPr/>
            </p:nvSpPr>
            <p:spPr bwMode="auto">
              <a:xfrm>
                <a:off x="1026" y="2655"/>
                <a:ext cx="373" cy="220"/>
              </a:xfrm>
              <a:custGeom>
                <a:avLst/>
                <a:gdLst>
                  <a:gd name="T0" fmla="*/ 175 w 745"/>
                  <a:gd name="T1" fmla="*/ 71 h 439"/>
                  <a:gd name="T2" fmla="*/ 399 w 745"/>
                  <a:gd name="T3" fmla="*/ 0 h 439"/>
                  <a:gd name="T4" fmla="*/ 675 w 745"/>
                  <a:gd name="T5" fmla="*/ 105 h 439"/>
                  <a:gd name="T6" fmla="*/ 688 w 745"/>
                  <a:gd name="T7" fmla="*/ 162 h 439"/>
                  <a:gd name="T8" fmla="*/ 719 w 745"/>
                  <a:gd name="T9" fmla="*/ 282 h 439"/>
                  <a:gd name="T10" fmla="*/ 745 w 745"/>
                  <a:gd name="T11" fmla="*/ 439 h 439"/>
                  <a:gd name="T12" fmla="*/ 692 w 745"/>
                  <a:gd name="T13" fmla="*/ 418 h 439"/>
                  <a:gd name="T14" fmla="*/ 599 w 745"/>
                  <a:gd name="T15" fmla="*/ 394 h 439"/>
                  <a:gd name="T16" fmla="*/ 470 w 745"/>
                  <a:gd name="T17" fmla="*/ 363 h 439"/>
                  <a:gd name="T18" fmla="*/ 17 w 745"/>
                  <a:gd name="T19" fmla="*/ 434 h 439"/>
                  <a:gd name="T20" fmla="*/ 124 w 745"/>
                  <a:gd name="T21" fmla="*/ 352 h 439"/>
                  <a:gd name="T22" fmla="*/ 434 w 745"/>
                  <a:gd name="T23" fmla="*/ 287 h 439"/>
                  <a:gd name="T24" fmla="*/ 415 w 745"/>
                  <a:gd name="T25" fmla="*/ 266 h 439"/>
                  <a:gd name="T26" fmla="*/ 369 w 745"/>
                  <a:gd name="T27" fmla="*/ 259 h 439"/>
                  <a:gd name="T28" fmla="*/ 171 w 745"/>
                  <a:gd name="T29" fmla="*/ 282 h 439"/>
                  <a:gd name="T30" fmla="*/ 0 w 745"/>
                  <a:gd name="T31" fmla="*/ 293 h 439"/>
                  <a:gd name="T32" fmla="*/ 17 w 745"/>
                  <a:gd name="T33" fmla="*/ 194 h 439"/>
                  <a:gd name="T34" fmla="*/ 51 w 745"/>
                  <a:gd name="T35" fmla="*/ 160 h 439"/>
                  <a:gd name="T36" fmla="*/ 105 w 745"/>
                  <a:gd name="T37" fmla="*/ 118 h 439"/>
                  <a:gd name="T38" fmla="*/ 154 w 745"/>
                  <a:gd name="T39" fmla="*/ 84 h 439"/>
                  <a:gd name="T40" fmla="*/ 175 w 745"/>
                  <a:gd name="T41" fmla="*/ 71 h 439"/>
                  <a:gd name="T42" fmla="*/ 175 w 745"/>
                  <a:gd name="T43" fmla="*/ 71 h 439"/>
                  <a:gd name="T44" fmla="*/ 175 w 745"/>
                  <a:gd name="T45" fmla="*/ 71 h 43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45"/>
                  <a:gd name="T70" fmla="*/ 0 h 439"/>
                  <a:gd name="T71" fmla="*/ 745 w 745"/>
                  <a:gd name="T72" fmla="*/ 439 h 43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45" h="439">
                    <a:moveTo>
                      <a:pt x="175" y="71"/>
                    </a:moveTo>
                    <a:lnTo>
                      <a:pt x="399" y="0"/>
                    </a:lnTo>
                    <a:lnTo>
                      <a:pt x="675" y="105"/>
                    </a:lnTo>
                    <a:lnTo>
                      <a:pt x="688" y="162"/>
                    </a:lnTo>
                    <a:lnTo>
                      <a:pt x="719" y="282"/>
                    </a:lnTo>
                    <a:lnTo>
                      <a:pt x="745" y="439"/>
                    </a:lnTo>
                    <a:lnTo>
                      <a:pt x="692" y="418"/>
                    </a:lnTo>
                    <a:lnTo>
                      <a:pt x="599" y="394"/>
                    </a:lnTo>
                    <a:lnTo>
                      <a:pt x="470" y="363"/>
                    </a:lnTo>
                    <a:lnTo>
                      <a:pt x="17" y="434"/>
                    </a:lnTo>
                    <a:lnTo>
                      <a:pt x="124" y="352"/>
                    </a:lnTo>
                    <a:lnTo>
                      <a:pt x="434" y="287"/>
                    </a:lnTo>
                    <a:lnTo>
                      <a:pt x="415" y="266"/>
                    </a:lnTo>
                    <a:lnTo>
                      <a:pt x="369" y="259"/>
                    </a:lnTo>
                    <a:lnTo>
                      <a:pt x="171" y="282"/>
                    </a:lnTo>
                    <a:lnTo>
                      <a:pt x="0" y="293"/>
                    </a:lnTo>
                    <a:lnTo>
                      <a:pt x="17" y="194"/>
                    </a:lnTo>
                    <a:lnTo>
                      <a:pt x="51" y="160"/>
                    </a:lnTo>
                    <a:lnTo>
                      <a:pt x="105" y="118"/>
                    </a:lnTo>
                    <a:lnTo>
                      <a:pt x="154" y="84"/>
                    </a:lnTo>
                    <a:lnTo>
                      <a:pt x="175" y="71"/>
                    </a:lnTo>
                    <a:close/>
                  </a:path>
                </a:pathLst>
              </a:custGeom>
              <a:solidFill>
                <a:srgbClr val="FFFFFF"/>
              </a:solidFill>
              <a:ln w="9525">
                <a:noFill/>
                <a:round/>
                <a:headEnd/>
                <a:tailEnd/>
              </a:ln>
            </p:spPr>
            <p:txBody>
              <a:bodyPr/>
              <a:lstStyle/>
              <a:p>
                <a:endParaRPr lang="en-US"/>
              </a:p>
            </p:txBody>
          </p:sp>
          <p:sp>
            <p:nvSpPr>
              <p:cNvPr id="27699" name="Freeform 21"/>
              <p:cNvSpPr>
                <a:spLocks/>
              </p:cNvSpPr>
              <p:nvPr/>
            </p:nvSpPr>
            <p:spPr bwMode="auto">
              <a:xfrm>
                <a:off x="946" y="2860"/>
                <a:ext cx="775" cy="955"/>
              </a:xfrm>
              <a:custGeom>
                <a:avLst/>
                <a:gdLst>
                  <a:gd name="T0" fmla="*/ 829 w 1550"/>
                  <a:gd name="T1" fmla="*/ 365 h 1908"/>
                  <a:gd name="T2" fmla="*/ 974 w 1550"/>
                  <a:gd name="T3" fmla="*/ 433 h 1908"/>
                  <a:gd name="T4" fmla="*/ 1145 w 1550"/>
                  <a:gd name="T5" fmla="*/ 528 h 1908"/>
                  <a:gd name="T6" fmla="*/ 1215 w 1550"/>
                  <a:gd name="T7" fmla="*/ 669 h 1908"/>
                  <a:gd name="T8" fmla="*/ 675 w 1550"/>
                  <a:gd name="T9" fmla="*/ 511 h 1908"/>
                  <a:gd name="T10" fmla="*/ 1386 w 1550"/>
                  <a:gd name="T11" fmla="*/ 815 h 1908"/>
                  <a:gd name="T12" fmla="*/ 1421 w 1550"/>
                  <a:gd name="T13" fmla="*/ 1427 h 1908"/>
                  <a:gd name="T14" fmla="*/ 765 w 1550"/>
                  <a:gd name="T15" fmla="*/ 1908 h 1908"/>
                  <a:gd name="T16" fmla="*/ 577 w 1550"/>
                  <a:gd name="T17" fmla="*/ 1270 h 1908"/>
                  <a:gd name="T18" fmla="*/ 365 w 1550"/>
                  <a:gd name="T19" fmla="*/ 787 h 1908"/>
                  <a:gd name="T20" fmla="*/ 525 w 1550"/>
                  <a:gd name="T21" fmla="*/ 1146 h 1908"/>
                  <a:gd name="T22" fmla="*/ 434 w 1550"/>
                  <a:gd name="T23" fmla="*/ 777 h 1908"/>
                  <a:gd name="T24" fmla="*/ 404 w 1550"/>
                  <a:gd name="T25" fmla="*/ 608 h 1908"/>
                  <a:gd name="T26" fmla="*/ 352 w 1550"/>
                  <a:gd name="T27" fmla="*/ 540 h 1908"/>
                  <a:gd name="T28" fmla="*/ 253 w 1550"/>
                  <a:gd name="T29" fmla="*/ 464 h 1908"/>
                  <a:gd name="T30" fmla="*/ 307 w 1550"/>
                  <a:gd name="T31" fmla="*/ 635 h 1908"/>
                  <a:gd name="T32" fmla="*/ 33 w 1550"/>
                  <a:gd name="T33" fmla="*/ 249 h 1908"/>
                  <a:gd name="T34" fmla="*/ 124 w 1550"/>
                  <a:gd name="T35" fmla="*/ 186 h 1908"/>
                  <a:gd name="T36" fmla="*/ 267 w 1550"/>
                  <a:gd name="T37" fmla="*/ 279 h 1908"/>
                  <a:gd name="T38" fmla="*/ 369 w 1550"/>
                  <a:gd name="T39" fmla="*/ 359 h 1908"/>
                  <a:gd name="T40" fmla="*/ 468 w 1550"/>
                  <a:gd name="T41" fmla="*/ 447 h 1908"/>
                  <a:gd name="T42" fmla="*/ 582 w 1550"/>
                  <a:gd name="T43" fmla="*/ 574 h 1908"/>
                  <a:gd name="T44" fmla="*/ 641 w 1550"/>
                  <a:gd name="T45" fmla="*/ 703 h 1908"/>
                  <a:gd name="T46" fmla="*/ 723 w 1550"/>
                  <a:gd name="T47" fmla="*/ 777 h 1908"/>
                  <a:gd name="T48" fmla="*/ 894 w 1550"/>
                  <a:gd name="T49" fmla="*/ 823 h 1908"/>
                  <a:gd name="T50" fmla="*/ 1038 w 1550"/>
                  <a:gd name="T51" fmla="*/ 870 h 1908"/>
                  <a:gd name="T52" fmla="*/ 1227 w 1550"/>
                  <a:gd name="T53" fmla="*/ 922 h 1908"/>
                  <a:gd name="T54" fmla="*/ 1267 w 1550"/>
                  <a:gd name="T55" fmla="*/ 983 h 1908"/>
                  <a:gd name="T56" fmla="*/ 1251 w 1550"/>
                  <a:gd name="T57" fmla="*/ 929 h 1908"/>
                  <a:gd name="T58" fmla="*/ 1134 w 1550"/>
                  <a:gd name="T59" fmla="*/ 876 h 1908"/>
                  <a:gd name="T60" fmla="*/ 194 w 1550"/>
                  <a:gd name="T61" fmla="*/ 141 h 1908"/>
                  <a:gd name="T62" fmla="*/ 0 w 1550"/>
                  <a:gd name="T63" fmla="*/ 17 h 1908"/>
                  <a:gd name="T64" fmla="*/ 135 w 1550"/>
                  <a:gd name="T65" fmla="*/ 0 h 1908"/>
                  <a:gd name="T66" fmla="*/ 135 w 1550"/>
                  <a:gd name="T67" fmla="*/ 0 h 190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50"/>
                  <a:gd name="T103" fmla="*/ 0 h 1908"/>
                  <a:gd name="T104" fmla="*/ 1550 w 1550"/>
                  <a:gd name="T105" fmla="*/ 1908 h 190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50" h="1908">
                    <a:moveTo>
                      <a:pt x="135" y="0"/>
                    </a:moveTo>
                    <a:lnTo>
                      <a:pt x="829" y="365"/>
                    </a:lnTo>
                    <a:lnTo>
                      <a:pt x="873" y="386"/>
                    </a:lnTo>
                    <a:lnTo>
                      <a:pt x="974" y="433"/>
                    </a:lnTo>
                    <a:lnTo>
                      <a:pt x="1080" y="488"/>
                    </a:lnTo>
                    <a:lnTo>
                      <a:pt x="1145" y="528"/>
                    </a:lnTo>
                    <a:lnTo>
                      <a:pt x="1194" y="612"/>
                    </a:lnTo>
                    <a:lnTo>
                      <a:pt x="1215" y="669"/>
                    </a:lnTo>
                    <a:lnTo>
                      <a:pt x="1063" y="640"/>
                    </a:lnTo>
                    <a:lnTo>
                      <a:pt x="675" y="511"/>
                    </a:lnTo>
                    <a:lnTo>
                      <a:pt x="1094" y="728"/>
                    </a:lnTo>
                    <a:lnTo>
                      <a:pt x="1386" y="815"/>
                    </a:lnTo>
                    <a:lnTo>
                      <a:pt x="1550" y="1116"/>
                    </a:lnTo>
                    <a:lnTo>
                      <a:pt x="1421" y="1427"/>
                    </a:lnTo>
                    <a:lnTo>
                      <a:pt x="1111" y="1692"/>
                    </a:lnTo>
                    <a:lnTo>
                      <a:pt x="765" y="1908"/>
                    </a:lnTo>
                    <a:lnTo>
                      <a:pt x="605" y="1868"/>
                    </a:lnTo>
                    <a:lnTo>
                      <a:pt x="577" y="1270"/>
                    </a:lnTo>
                    <a:lnTo>
                      <a:pt x="388" y="1093"/>
                    </a:lnTo>
                    <a:lnTo>
                      <a:pt x="365" y="787"/>
                    </a:lnTo>
                    <a:lnTo>
                      <a:pt x="548" y="1222"/>
                    </a:lnTo>
                    <a:lnTo>
                      <a:pt x="525" y="1146"/>
                    </a:lnTo>
                    <a:lnTo>
                      <a:pt x="480" y="971"/>
                    </a:lnTo>
                    <a:lnTo>
                      <a:pt x="434" y="777"/>
                    </a:lnTo>
                    <a:lnTo>
                      <a:pt x="413" y="646"/>
                    </a:lnTo>
                    <a:lnTo>
                      <a:pt x="404" y="608"/>
                    </a:lnTo>
                    <a:lnTo>
                      <a:pt x="383" y="572"/>
                    </a:lnTo>
                    <a:lnTo>
                      <a:pt x="352" y="540"/>
                    </a:lnTo>
                    <a:lnTo>
                      <a:pt x="318" y="509"/>
                    </a:lnTo>
                    <a:lnTo>
                      <a:pt x="253" y="464"/>
                    </a:lnTo>
                    <a:lnTo>
                      <a:pt x="225" y="447"/>
                    </a:lnTo>
                    <a:lnTo>
                      <a:pt x="307" y="635"/>
                    </a:lnTo>
                    <a:lnTo>
                      <a:pt x="77" y="312"/>
                    </a:lnTo>
                    <a:lnTo>
                      <a:pt x="33" y="249"/>
                    </a:lnTo>
                    <a:lnTo>
                      <a:pt x="19" y="152"/>
                    </a:lnTo>
                    <a:lnTo>
                      <a:pt x="124" y="186"/>
                    </a:lnTo>
                    <a:lnTo>
                      <a:pt x="215" y="243"/>
                    </a:lnTo>
                    <a:lnTo>
                      <a:pt x="267" y="279"/>
                    </a:lnTo>
                    <a:lnTo>
                      <a:pt x="318" y="317"/>
                    </a:lnTo>
                    <a:lnTo>
                      <a:pt x="369" y="359"/>
                    </a:lnTo>
                    <a:lnTo>
                      <a:pt x="421" y="403"/>
                    </a:lnTo>
                    <a:lnTo>
                      <a:pt x="468" y="447"/>
                    </a:lnTo>
                    <a:lnTo>
                      <a:pt x="512" y="490"/>
                    </a:lnTo>
                    <a:lnTo>
                      <a:pt x="582" y="574"/>
                    </a:lnTo>
                    <a:lnTo>
                      <a:pt x="616" y="646"/>
                    </a:lnTo>
                    <a:lnTo>
                      <a:pt x="641" y="703"/>
                    </a:lnTo>
                    <a:lnTo>
                      <a:pt x="677" y="745"/>
                    </a:lnTo>
                    <a:lnTo>
                      <a:pt x="723" y="777"/>
                    </a:lnTo>
                    <a:lnTo>
                      <a:pt x="808" y="806"/>
                    </a:lnTo>
                    <a:lnTo>
                      <a:pt x="894" y="823"/>
                    </a:lnTo>
                    <a:lnTo>
                      <a:pt x="938" y="836"/>
                    </a:lnTo>
                    <a:lnTo>
                      <a:pt x="1038" y="870"/>
                    </a:lnTo>
                    <a:lnTo>
                      <a:pt x="1151" y="905"/>
                    </a:lnTo>
                    <a:lnTo>
                      <a:pt x="1227" y="922"/>
                    </a:lnTo>
                    <a:lnTo>
                      <a:pt x="1257" y="945"/>
                    </a:lnTo>
                    <a:lnTo>
                      <a:pt x="1267" y="983"/>
                    </a:lnTo>
                    <a:lnTo>
                      <a:pt x="1263" y="964"/>
                    </a:lnTo>
                    <a:lnTo>
                      <a:pt x="1251" y="929"/>
                    </a:lnTo>
                    <a:lnTo>
                      <a:pt x="1223" y="905"/>
                    </a:lnTo>
                    <a:lnTo>
                      <a:pt x="1134" y="876"/>
                    </a:lnTo>
                    <a:lnTo>
                      <a:pt x="1004" y="863"/>
                    </a:lnTo>
                    <a:lnTo>
                      <a:pt x="194" y="141"/>
                    </a:lnTo>
                    <a:lnTo>
                      <a:pt x="0" y="53"/>
                    </a:lnTo>
                    <a:lnTo>
                      <a:pt x="0" y="17"/>
                    </a:lnTo>
                    <a:lnTo>
                      <a:pt x="107" y="28"/>
                    </a:lnTo>
                    <a:lnTo>
                      <a:pt x="135" y="0"/>
                    </a:lnTo>
                    <a:close/>
                  </a:path>
                </a:pathLst>
              </a:custGeom>
              <a:solidFill>
                <a:srgbClr val="FFFFFF"/>
              </a:solidFill>
              <a:ln w="9525">
                <a:noFill/>
                <a:round/>
                <a:headEnd/>
                <a:tailEnd/>
              </a:ln>
            </p:spPr>
            <p:txBody>
              <a:bodyPr/>
              <a:lstStyle/>
              <a:p>
                <a:endParaRPr lang="en-US"/>
              </a:p>
            </p:txBody>
          </p:sp>
          <p:sp>
            <p:nvSpPr>
              <p:cNvPr id="27700" name="Freeform 22"/>
              <p:cNvSpPr>
                <a:spLocks/>
              </p:cNvSpPr>
              <p:nvPr/>
            </p:nvSpPr>
            <p:spPr bwMode="auto">
              <a:xfrm>
                <a:off x="1532" y="2697"/>
                <a:ext cx="306" cy="367"/>
              </a:xfrm>
              <a:custGeom>
                <a:avLst/>
                <a:gdLst>
                  <a:gd name="T0" fmla="*/ 60 w 612"/>
                  <a:gd name="T1" fmla="*/ 11 h 734"/>
                  <a:gd name="T2" fmla="*/ 72 w 612"/>
                  <a:gd name="T3" fmla="*/ 135 h 734"/>
                  <a:gd name="T4" fmla="*/ 98 w 612"/>
                  <a:gd name="T5" fmla="*/ 253 h 734"/>
                  <a:gd name="T6" fmla="*/ 121 w 612"/>
                  <a:gd name="T7" fmla="*/ 314 h 734"/>
                  <a:gd name="T8" fmla="*/ 150 w 612"/>
                  <a:gd name="T9" fmla="*/ 372 h 734"/>
                  <a:gd name="T10" fmla="*/ 195 w 612"/>
                  <a:gd name="T11" fmla="*/ 426 h 734"/>
                  <a:gd name="T12" fmla="*/ 260 w 612"/>
                  <a:gd name="T13" fmla="*/ 475 h 734"/>
                  <a:gd name="T14" fmla="*/ 336 w 612"/>
                  <a:gd name="T15" fmla="*/ 521 h 734"/>
                  <a:gd name="T16" fmla="*/ 414 w 612"/>
                  <a:gd name="T17" fmla="*/ 559 h 734"/>
                  <a:gd name="T18" fmla="*/ 553 w 612"/>
                  <a:gd name="T19" fmla="*/ 614 h 734"/>
                  <a:gd name="T20" fmla="*/ 612 w 612"/>
                  <a:gd name="T21" fmla="*/ 633 h 734"/>
                  <a:gd name="T22" fmla="*/ 538 w 612"/>
                  <a:gd name="T23" fmla="*/ 616 h 734"/>
                  <a:gd name="T24" fmla="*/ 410 w 612"/>
                  <a:gd name="T25" fmla="*/ 642 h 734"/>
                  <a:gd name="T26" fmla="*/ 357 w 612"/>
                  <a:gd name="T27" fmla="*/ 682 h 734"/>
                  <a:gd name="T28" fmla="*/ 309 w 612"/>
                  <a:gd name="T29" fmla="*/ 711 h 734"/>
                  <a:gd name="T30" fmla="*/ 260 w 612"/>
                  <a:gd name="T31" fmla="*/ 734 h 734"/>
                  <a:gd name="T32" fmla="*/ 20 w 612"/>
                  <a:gd name="T33" fmla="*/ 372 h 734"/>
                  <a:gd name="T34" fmla="*/ 0 w 612"/>
                  <a:gd name="T35" fmla="*/ 0 h 734"/>
                  <a:gd name="T36" fmla="*/ 60 w 612"/>
                  <a:gd name="T37" fmla="*/ 11 h 734"/>
                  <a:gd name="T38" fmla="*/ 60 w 612"/>
                  <a:gd name="T39" fmla="*/ 11 h 734"/>
                  <a:gd name="T40" fmla="*/ 60 w 612"/>
                  <a:gd name="T41" fmla="*/ 11 h 73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12"/>
                  <a:gd name="T64" fmla="*/ 0 h 734"/>
                  <a:gd name="T65" fmla="*/ 612 w 612"/>
                  <a:gd name="T66" fmla="*/ 734 h 73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12" h="734">
                    <a:moveTo>
                      <a:pt x="60" y="11"/>
                    </a:moveTo>
                    <a:lnTo>
                      <a:pt x="72" y="135"/>
                    </a:lnTo>
                    <a:lnTo>
                      <a:pt x="98" y="253"/>
                    </a:lnTo>
                    <a:lnTo>
                      <a:pt x="121" y="314"/>
                    </a:lnTo>
                    <a:lnTo>
                      <a:pt x="150" y="372"/>
                    </a:lnTo>
                    <a:lnTo>
                      <a:pt x="195" y="426"/>
                    </a:lnTo>
                    <a:lnTo>
                      <a:pt x="260" y="475"/>
                    </a:lnTo>
                    <a:lnTo>
                      <a:pt x="336" y="521"/>
                    </a:lnTo>
                    <a:lnTo>
                      <a:pt x="414" y="559"/>
                    </a:lnTo>
                    <a:lnTo>
                      <a:pt x="553" y="614"/>
                    </a:lnTo>
                    <a:lnTo>
                      <a:pt x="612" y="633"/>
                    </a:lnTo>
                    <a:lnTo>
                      <a:pt x="538" y="616"/>
                    </a:lnTo>
                    <a:lnTo>
                      <a:pt x="410" y="642"/>
                    </a:lnTo>
                    <a:lnTo>
                      <a:pt x="357" y="682"/>
                    </a:lnTo>
                    <a:lnTo>
                      <a:pt x="309" y="711"/>
                    </a:lnTo>
                    <a:lnTo>
                      <a:pt x="260" y="734"/>
                    </a:lnTo>
                    <a:lnTo>
                      <a:pt x="20" y="372"/>
                    </a:lnTo>
                    <a:lnTo>
                      <a:pt x="0" y="0"/>
                    </a:lnTo>
                    <a:lnTo>
                      <a:pt x="60" y="11"/>
                    </a:lnTo>
                    <a:close/>
                  </a:path>
                </a:pathLst>
              </a:custGeom>
              <a:solidFill>
                <a:srgbClr val="BDCAD4"/>
              </a:solidFill>
              <a:ln w="9525">
                <a:noFill/>
                <a:round/>
                <a:headEnd/>
                <a:tailEnd/>
              </a:ln>
            </p:spPr>
            <p:txBody>
              <a:bodyPr/>
              <a:lstStyle/>
              <a:p>
                <a:endParaRPr lang="en-US"/>
              </a:p>
            </p:txBody>
          </p:sp>
          <p:sp>
            <p:nvSpPr>
              <p:cNvPr id="27701" name="Freeform 23"/>
              <p:cNvSpPr>
                <a:spLocks/>
              </p:cNvSpPr>
              <p:nvPr/>
            </p:nvSpPr>
            <p:spPr bwMode="auto">
              <a:xfrm>
                <a:off x="1365" y="2706"/>
                <a:ext cx="819" cy="1053"/>
              </a:xfrm>
              <a:custGeom>
                <a:avLst/>
                <a:gdLst>
                  <a:gd name="T0" fmla="*/ 0 w 1637"/>
                  <a:gd name="T1" fmla="*/ 10 h 2106"/>
                  <a:gd name="T2" fmla="*/ 55 w 1637"/>
                  <a:gd name="T3" fmla="*/ 80 h 2106"/>
                  <a:gd name="T4" fmla="*/ 38 w 1637"/>
                  <a:gd name="T5" fmla="*/ 279 h 2106"/>
                  <a:gd name="T6" fmla="*/ 103 w 1637"/>
                  <a:gd name="T7" fmla="*/ 392 h 2106"/>
                  <a:gd name="T8" fmla="*/ 209 w 1637"/>
                  <a:gd name="T9" fmla="*/ 749 h 2106"/>
                  <a:gd name="T10" fmla="*/ 367 w 1637"/>
                  <a:gd name="T11" fmla="*/ 952 h 2106"/>
                  <a:gd name="T12" fmla="*/ 488 w 1637"/>
                  <a:gd name="T13" fmla="*/ 1167 h 2106"/>
                  <a:gd name="T14" fmla="*/ 517 w 1637"/>
                  <a:gd name="T15" fmla="*/ 1171 h 2106"/>
                  <a:gd name="T16" fmla="*/ 563 w 1637"/>
                  <a:gd name="T17" fmla="*/ 1182 h 2106"/>
                  <a:gd name="T18" fmla="*/ 565 w 1637"/>
                  <a:gd name="T19" fmla="*/ 1294 h 2106"/>
                  <a:gd name="T20" fmla="*/ 601 w 1637"/>
                  <a:gd name="T21" fmla="*/ 1397 h 2106"/>
                  <a:gd name="T22" fmla="*/ 770 w 1637"/>
                  <a:gd name="T23" fmla="*/ 1663 h 2106"/>
                  <a:gd name="T24" fmla="*/ 891 w 1637"/>
                  <a:gd name="T25" fmla="*/ 1851 h 2106"/>
                  <a:gd name="T26" fmla="*/ 1045 w 1637"/>
                  <a:gd name="T27" fmla="*/ 1954 h 2106"/>
                  <a:gd name="T28" fmla="*/ 1152 w 1637"/>
                  <a:gd name="T29" fmla="*/ 2030 h 2106"/>
                  <a:gd name="T30" fmla="*/ 1371 w 1637"/>
                  <a:gd name="T31" fmla="*/ 2106 h 2106"/>
                  <a:gd name="T32" fmla="*/ 1637 w 1637"/>
                  <a:gd name="T33" fmla="*/ 2061 h 2106"/>
                  <a:gd name="T34" fmla="*/ 1570 w 1637"/>
                  <a:gd name="T35" fmla="*/ 1872 h 2106"/>
                  <a:gd name="T36" fmla="*/ 1473 w 1637"/>
                  <a:gd name="T37" fmla="*/ 1851 h 2106"/>
                  <a:gd name="T38" fmla="*/ 1346 w 1637"/>
                  <a:gd name="T39" fmla="*/ 1749 h 2106"/>
                  <a:gd name="T40" fmla="*/ 973 w 1637"/>
                  <a:gd name="T41" fmla="*/ 1167 h 2106"/>
                  <a:gd name="T42" fmla="*/ 694 w 1637"/>
                  <a:gd name="T43" fmla="*/ 791 h 2106"/>
                  <a:gd name="T44" fmla="*/ 412 w 1637"/>
                  <a:gd name="T45" fmla="*/ 413 h 2106"/>
                  <a:gd name="T46" fmla="*/ 315 w 1637"/>
                  <a:gd name="T47" fmla="*/ 304 h 2106"/>
                  <a:gd name="T48" fmla="*/ 188 w 1637"/>
                  <a:gd name="T49" fmla="*/ 183 h 2106"/>
                  <a:gd name="T50" fmla="*/ 142 w 1637"/>
                  <a:gd name="T51" fmla="*/ 76 h 2106"/>
                  <a:gd name="T52" fmla="*/ 45 w 1637"/>
                  <a:gd name="T53" fmla="*/ 0 h 2106"/>
                  <a:gd name="T54" fmla="*/ 0 w 1637"/>
                  <a:gd name="T55" fmla="*/ 10 h 2106"/>
                  <a:gd name="T56" fmla="*/ 0 w 1637"/>
                  <a:gd name="T57" fmla="*/ 10 h 2106"/>
                  <a:gd name="T58" fmla="*/ 0 w 1637"/>
                  <a:gd name="T59" fmla="*/ 10 h 210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637"/>
                  <a:gd name="T91" fmla="*/ 0 h 2106"/>
                  <a:gd name="T92" fmla="*/ 1637 w 1637"/>
                  <a:gd name="T93" fmla="*/ 2106 h 210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637" h="2106">
                    <a:moveTo>
                      <a:pt x="0" y="10"/>
                    </a:moveTo>
                    <a:lnTo>
                      <a:pt x="55" y="80"/>
                    </a:lnTo>
                    <a:lnTo>
                      <a:pt x="38" y="279"/>
                    </a:lnTo>
                    <a:lnTo>
                      <a:pt x="103" y="392"/>
                    </a:lnTo>
                    <a:lnTo>
                      <a:pt x="209" y="749"/>
                    </a:lnTo>
                    <a:lnTo>
                      <a:pt x="367" y="952"/>
                    </a:lnTo>
                    <a:lnTo>
                      <a:pt x="488" y="1167"/>
                    </a:lnTo>
                    <a:lnTo>
                      <a:pt x="517" y="1171"/>
                    </a:lnTo>
                    <a:lnTo>
                      <a:pt x="563" y="1182"/>
                    </a:lnTo>
                    <a:lnTo>
                      <a:pt x="565" y="1294"/>
                    </a:lnTo>
                    <a:lnTo>
                      <a:pt x="601" y="1397"/>
                    </a:lnTo>
                    <a:lnTo>
                      <a:pt x="770" y="1663"/>
                    </a:lnTo>
                    <a:lnTo>
                      <a:pt x="891" y="1851"/>
                    </a:lnTo>
                    <a:lnTo>
                      <a:pt x="1045" y="1954"/>
                    </a:lnTo>
                    <a:lnTo>
                      <a:pt x="1152" y="2030"/>
                    </a:lnTo>
                    <a:lnTo>
                      <a:pt x="1371" y="2106"/>
                    </a:lnTo>
                    <a:lnTo>
                      <a:pt x="1637" y="2061"/>
                    </a:lnTo>
                    <a:lnTo>
                      <a:pt x="1570" y="1872"/>
                    </a:lnTo>
                    <a:lnTo>
                      <a:pt x="1473" y="1851"/>
                    </a:lnTo>
                    <a:lnTo>
                      <a:pt x="1346" y="1749"/>
                    </a:lnTo>
                    <a:lnTo>
                      <a:pt x="973" y="1167"/>
                    </a:lnTo>
                    <a:lnTo>
                      <a:pt x="694" y="791"/>
                    </a:lnTo>
                    <a:lnTo>
                      <a:pt x="412" y="413"/>
                    </a:lnTo>
                    <a:lnTo>
                      <a:pt x="315" y="304"/>
                    </a:lnTo>
                    <a:lnTo>
                      <a:pt x="188" y="183"/>
                    </a:lnTo>
                    <a:lnTo>
                      <a:pt x="142" y="76"/>
                    </a:lnTo>
                    <a:lnTo>
                      <a:pt x="45" y="0"/>
                    </a:lnTo>
                    <a:lnTo>
                      <a:pt x="0" y="10"/>
                    </a:lnTo>
                    <a:close/>
                  </a:path>
                </a:pathLst>
              </a:custGeom>
              <a:solidFill>
                <a:srgbClr val="D90000"/>
              </a:solidFill>
              <a:ln w="9525">
                <a:noFill/>
                <a:round/>
                <a:headEnd/>
                <a:tailEnd/>
              </a:ln>
            </p:spPr>
            <p:txBody>
              <a:bodyPr/>
              <a:lstStyle/>
              <a:p>
                <a:endParaRPr lang="en-US"/>
              </a:p>
            </p:txBody>
          </p:sp>
          <p:sp>
            <p:nvSpPr>
              <p:cNvPr id="27702" name="Freeform 24"/>
              <p:cNvSpPr>
                <a:spLocks/>
              </p:cNvSpPr>
              <p:nvPr/>
            </p:nvSpPr>
            <p:spPr bwMode="auto">
              <a:xfrm>
                <a:off x="1400" y="2752"/>
                <a:ext cx="764" cy="1008"/>
              </a:xfrm>
              <a:custGeom>
                <a:avLst/>
                <a:gdLst>
                  <a:gd name="T0" fmla="*/ 343 w 1529"/>
                  <a:gd name="T1" fmla="*/ 749 h 2015"/>
                  <a:gd name="T2" fmla="*/ 419 w 1529"/>
                  <a:gd name="T3" fmla="*/ 1086 h 2015"/>
                  <a:gd name="T4" fmla="*/ 649 w 1529"/>
                  <a:gd name="T5" fmla="*/ 1363 h 2015"/>
                  <a:gd name="T6" fmla="*/ 787 w 1529"/>
                  <a:gd name="T7" fmla="*/ 1620 h 2015"/>
                  <a:gd name="T8" fmla="*/ 939 w 1529"/>
                  <a:gd name="T9" fmla="*/ 1863 h 2015"/>
                  <a:gd name="T10" fmla="*/ 1137 w 1529"/>
                  <a:gd name="T11" fmla="*/ 1968 h 2015"/>
                  <a:gd name="T12" fmla="*/ 1312 w 1529"/>
                  <a:gd name="T13" fmla="*/ 2015 h 2015"/>
                  <a:gd name="T14" fmla="*/ 1495 w 1529"/>
                  <a:gd name="T15" fmla="*/ 1971 h 2015"/>
                  <a:gd name="T16" fmla="*/ 1529 w 1529"/>
                  <a:gd name="T17" fmla="*/ 1823 h 2015"/>
                  <a:gd name="T18" fmla="*/ 1236 w 1529"/>
                  <a:gd name="T19" fmla="*/ 1789 h 2015"/>
                  <a:gd name="T20" fmla="*/ 1200 w 1529"/>
                  <a:gd name="T21" fmla="*/ 1751 h 2015"/>
                  <a:gd name="T22" fmla="*/ 1162 w 1529"/>
                  <a:gd name="T23" fmla="*/ 1709 h 2015"/>
                  <a:gd name="T24" fmla="*/ 1116 w 1529"/>
                  <a:gd name="T25" fmla="*/ 1660 h 2015"/>
                  <a:gd name="T26" fmla="*/ 1073 w 1529"/>
                  <a:gd name="T27" fmla="*/ 1604 h 2015"/>
                  <a:gd name="T28" fmla="*/ 1033 w 1529"/>
                  <a:gd name="T29" fmla="*/ 1549 h 2015"/>
                  <a:gd name="T30" fmla="*/ 989 w 1529"/>
                  <a:gd name="T31" fmla="*/ 1456 h 2015"/>
                  <a:gd name="T32" fmla="*/ 966 w 1529"/>
                  <a:gd name="T33" fmla="*/ 1380 h 2015"/>
                  <a:gd name="T34" fmla="*/ 943 w 1529"/>
                  <a:gd name="T35" fmla="*/ 1340 h 2015"/>
                  <a:gd name="T36" fmla="*/ 915 w 1529"/>
                  <a:gd name="T37" fmla="*/ 1302 h 2015"/>
                  <a:gd name="T38" fmla="*/ 854 w 1529"/>
                  <a:gd name="T39" fmla="*/ 1232 h 2015"/>
                  <a:gd name="T40" fmla="*/ 797 w 1529"/>
                  <a:gd name="T41" fmla="*/ 1173 h 2015"/>
                  <a:gd name="T42" fmla="*/ 778 w 1529"/>
                  <a:gd name="T43" fmla="*/ 1112 h 2015"/>
                  <a:gd name="T44" fmla="*/ 791 w 1529"/>
                  <a:gd name="T45" fmla="*/ 1034 h 2015"/>
                  <a:gd name="T46" fmla="*/ 784 w 1529"/>
                  <a:gd name="T47" fmla="*/ 964 h 2015"/>
                  <a:gd name="T48" fmla="*/ 755 w 1529"/>
                  <a:gd name="T49" fmla="*/ 937 h 2015"/>
                  <a:gd name="T50" fmla="*/ 702 w 1529"/>
                  <a:gd name="T51" fmla="*/ 922 h 2015"/>
                  <a:gd name="T52" fmla="*/ 495 w 1529"/>
                  <a:gd name="T53" fmla="*/ 857 h 2015"/>
                  <a:gd name="T54" fmla="*/ 420 w 1529"/>
                  <a:gd name="T55" fmla="*/ 818 h 2015"/>
                  <a:gd name="T56" fmla="*/ 179 w 1529"/>
                  <a:gd name="T57" fmla="*/ 620 h 2015"/>
                  <a:gd name="T58" fmla="*/ 211 w 1529"/>
                  <a:gd name="T59" fmla="*/ 645 h 2015"/>
                  <a:gd name="T60" fmla="*/ 295 w 1529"/>
                  <a:gd name="T61" fmla="*/ 700 h 2015"/>
                  <a:gd name="T62" fmla="*/ 348 w 1529"/>
                  <a:gd name="T63" fmla="*/ 734 h 2015"/>
                  <a:gd name="T64" fmla="*/ 403 w 1529"/>
                  <a:gd name="T65" fmla="*/ 766 h 2015"/>
                  <a:gd name="T66" fmla="*/ 510 w 1529"/>
                  <a:gd name="T67" fmla="*/ 818 h 2015"/>
                  <a:gd name="T68" fmla="*/ 561 w 1529"/>
                  <a:gd name="T69" fmla="*/ 818 h 2015"/>
                  <a:gd name="T70" fmla="*/ 548 w 1529"/>
                  <a:gd name="T71" fmla="*/ 772 h 2015"/>
                  <a:gd name="T72" fmla="*/ 512 w 1529"/>
                  <a:gd name="T73" fmla="*/ 717 h 2015"/>
                  <a:gd name="T74" fmla="*/ 489 w 1529"/>
                  <a:gd name="T75" fmla="*/ 688 h 2015"/>
                  <a:gd name="T76" fmla="*/ 291 w 1529"/>
                  <a:gd name="T77" fmla="*/ 426 h 2015"/>
                  <a:gd name="T78" fmla="*/ 276 w 1529"/>
                  <a:gd name="T79" fmla="*/ 397 h 2015"/>
                  <a:gd name="T80" fmla="*/ 238 w 1529"/>
                  <a:gd name="T81" fmla="*/ 327 h 2015"/>
                  <a:gd name="T82" fmla="*/ 192 w 1529"/>
                  <a:gd name="T83" fmla="*/ 247 h 2015"/>
                  <a:gd name="T84" fmla="*/ 154 w 1529"/>
                  <a:gd name="T85" fmla="*/ 185 h 2015"/>
                  <a:gd name="T86" fmla="*/ 109 w 1529"/>
                  <a:gd name="T87" fmla="*/ 61 h 2015"/>
                  <a:gd name="T88" fmla="*/ 86 w 1529"/>
                  <a:gd name="T89" fmla="*/ 10 h 2015"/>
                  <a:gd name="T90" fmla="*/ 55 w 1529"/>
                  <a:gd name="T91" fmla="*/ 0 h 2015"/>
                  <a:gd name="T92" fmla="*/ 8 w 1529"/>
                  <a:gd name="T93" fmla="*/ 90 h 2015"/>
                  <a:gd name="T94" fmla="*/ 0 w 1529"/>
                  <a:gd name="T95" fmla="*/ 158 h 2015"/>
                  <a:gd name="T96" fmla="*/ 145 w 1529"/>
                  <a:gd name="T97" fmla="*/ 511 h 2015"/>
                  <a:gd name="T98" fmla="*/ 343 w 1529"/>
                  <a:gd name="T99" fmla="*/ 749 h 2015"/>
                  <a:gd name="T100" fmla="*/ 343 w 1529"/>
                  <a:gd name="T101" fmla="*/ 749 h 2015"/>
                  <a:gd name="T102" fmla="*/ 343 w 1529"/>
                  <a:gd name="T103" fmla="*/ 749 h 201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529"/>
                  <a:gd name="T157" fmla="*/ 0 h 2015"/>
                  <a:gd name="T158" fmla="*/ 1529 w 1529"/>
                  <a:gd name="T159" fmla="*/ 2015 h 201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529" h="2015">
                    <a:moveTo>
                      <a:pt x="343" y="749"/>
                    </a:moveTo>
                    <a:lnTo>
                      <a:pt x="419" y="1086"/>
                    </a:lnTo>
                    <a:lnTo>
                      <a:pt x="649" y="1363"/>
                    </a:lnTo>
                    <a:lnTo>
                      <a:pt x="787" y="1620"/>
                    </a:lnTo>
                    <a:lnTo>
                      <a:pt x="939" y="1863"/>
                    </a:lnTo>
                    <a:lnTo>
                      <a:pt x="1137" y="1968"/>
                    </a:lnTo>
                    <a:lnTo>
                      <a:pt x="1312" y="2015"/>
                    </a:lnTo>
                    <a:lnTo>
                      <a:pt x="1495" y="1971"/>
                    </a:lnTo>
                    <a:lnTo>
                      <a:pt x="1529" y="1823"/>
                    </a:lnTo>
                    <a:lnTo>
                      <a:pt x="1236" y="1789"/>
                    </a:lnTo>
                    <a:lnTo>
                      <a:pt x="1200" y="1751"/>
                    </a:lnTo>
                    <a:lnTo>
                      <a:pt x="1162" y="1709"/>
                    </a:lnTo>
                    <a:lnTo>
                      <a:pt x="1116" y="1660"/>
                    </a:lnTo>
                    <a:lnTo>
                      <a:pt x="1073" y="1604"/>
                    </a:lnTo>
                    <a:lnTo>
                      <a:pt x="1033" y="1549"/>
                    </a:lnTo>
                    <a:lnTo>
                      <a:pt x="989" y="1456"/>
                    </a:lnTo>
                    <a:lnTo>
                      <a:pt x="966" y="1380"/>
                    </a:lnTo>
                    <a:lnTo>
                      <a:pt x="943" y="1340"/>
                    </a:lnTo>
                    <a:lnTo>
                      <a:pt x="915" y="1302"/>
                    </a:lnTo>
                    <a:lnTo>
                      <a:pt x="854" y="1232"/>
                    </a:lnTo>
                    <a:lnTo>
                      <a:pt x="797" y="1173"/>
                    </a:lnTo>
                    <a:lnTo>
                      <a:pt x="778" y="1112"/>
                    </a:lnTo>
                    <a:lnTo>
                      <a:pt x="791" y="1034"/>
                    </a:lnTo>
                    <a:lnTo>
                      <a:pt x="784" y="964"/>
                    </a:lnTo>
                    <a:lnTo>
                      <a:pt x="755" y="937"/>
                    </a:lnTo>
                    <a:lnTo>
                      <a:pt x="702" y="922"/>
                    </a:lnTo>
                    <a:lnTo>
                      <a:pt x="495" y="857"/>
                    </a:lnTo>
                    <a:lnTo>
                      <a:pt x="420" y="818"/>
                    </a:lnTo>
                    <a:lnTo>
                      <a:pt x="179" y="620"/>
                    </a:lnTo>
                    <a:lnTo>
                      <a:pt x="211" y="645"/>
                    </a:lnTo>
                    <a:lnTo>
                      <a:pt x="295" y="700"/>
                    </a:lnTo>
                    <a:lnTo>
                      <a:pt x="348" y="734"/>
                    </a:lnTo>
                    <a:lnTo>
                      <a:pt x="403" y="766"/>
                    </a:lnTo>
                    <a:lnTo>
                      <a:pt x="510" y="818"/>
                    </a:lnTo>
                    <a:lnTo>
                      <a:pt x="561" y="818"/>
                    </a:lnTo>
                    <a:lnTo>
                      <a:pt x="548" y="772"/>
                    </a:lnTo>
                    <a:lnTo>
                      <a:pt x="512" y="717"/>
                    </a:lnTo>
                    <a:lnTo>
                      <a:pt x="489" y="688"/>
                    </a:lnTo>
                    <a:lnTo>
                      <a:pt x="291" y="426"/>
                    </a:lnTo>
                    <a:lnTo>
                      <a:pt x="276" y="397"/>
                    </a:lnTo>
                    <a:lnTo>
                      <a:pt x="238" y="327"/>
                    </a:lnTo>
                    <a:lnTo>
                      <a:pt x="192" y="247"/>
                    </a:lnTo>
                    <a:lnTo>
                      <a:pt x="154" y="185"/>
                    </a:lnTo>
                    <a:lnTo>
                      <a:pt x="109" y="61"/>
                    </a:lnTo>
                    <a:lnTo>
                      <a:pt x="86" y="10"/>
                    </a:lnTo>
                    <a:lnTo>
                      <a:pt x="55" y="0"/>
                    </a:lnTo>
                    <a:lnTo>
                      <a:pt x="8" y="90"/>
                    </a:lnTo>
                    <a:lnTo>
                      <a:pt x="0" y="158"/>
                    </a:lnTo>
                    <a:lnTo>
                      <a:pt x="145" y="511"/>
                    </a:lnTo>
                    <a:lnTo>
                      <a:pt x="343" y="749"/>
                    </a:lnTo>
                    <a:close/>
                  </a:path>
                </a:pathLst>
              </a:custGeom>
              <a:solidFill>
                <a:srgbClr val="F57575"/>
              </a:solidFill>
              <a:ln w="9525">
                <a:noFill/>
                <a:round/>
                <a:headEnd/>
                <a:tailEnd/>
              </a:ln>
            </p:spPr>
            <p:txBody>
              <a:bodyPr/>
              <a:lstStyle/>
              <a:p>
                <a:endParaRPr lang="en-US"/>
              </a:p>
            </p:txBody>
          </p:sp>
          <p:sp>
            <p:nvSpPr>
              <p:cNvPr id="27703" name="Freeform 25"/>
              <p:cNvSpPr>
                <a:spLocks/>
              </p:cNvSpPr>
              <p:nvPr/>
            </p:nvSpPr>
            <p:spPr bwMode="auto">
              <a:xfrm>
                <a:off x="932" y="2051"/>
                <a:ext cx="531" cy="659"/>
              </a:xfrm>
              <a:custGeom>
                <a:avLst/>
                <a:gdLst>
                  <a:gd name="T0" fmla="*/ 0 w 1063"/>
                  <a:gd name="T1" fmla="*/ 306 h 1320"/>
                  <a:gd name="T2" fmla="*/ 21 w 1063"/>
                  <a:gd name="T3" fmla="*/ 483 h 1320"/>
                  <a:gd name="T4" fmla="*/ 40 w 1063"/>
                  <a:gd name="T5" fmla="*/ 550 h 1320"/>
                  <a:gd name="T6" fmla="*/ 76 w 1063"/>
                  <a:gd name="T7" fmla="*/ 645 h 1320"/>
                  <a:gd name="T8" fmla="*/ 84 w 1063"/>
                  <a:gd name="T9" fmla="*/ 726 h 1320"/>
                  <a:gd name="T10" fmla="*/ 120 w 1063"/>
                  <a:gd name="T11" fmla="*/ 774 h 1320"/>
                  <a:gd name="T12" fmla="*/ 182 w 1063"/>
                  <a:gd name="T13" fmla="*/ 782 h 1320"/>
                  <a:gd name="T14" fmla="*/ 196 w 1063"/>
                  <a:gd name="T15" fmla="*/ 778 h 1320"/>
                  <a:gd name="T16" fmla="*/ 249 w 1063"/>
                  <a:gd name="T17" fmla="*/ 907 h 1320"/>
                  <a:gd name="T18" fmla="*/ 285 w 1063"/>
                  <a:gd name="T19" fmla="*/ 983 h 1320"/>
                  <a:gd name="T20" fmla="*/ 403 w 1063"/>
                  <a:gd name="T21" fmla="*/ 1093 h 1320"/>
                  <a:gd name="T22" fmla="*/ 618 w 1063"/>
                  <a:gd name="T23" fmla="*/ 1217 h 1320"/>
                  <a:gd name="T24" fmla="*/ 874 w 1063"/>
                  <a:gd name="T25" fmla="*/ 1320 h 1320"/>
                  <a:gd name="T26" fmla="*/ 960 w 1063"/>
                  <a:gd name="T27" fmla="*/ 1145 h 1320"/>
                  <a:gd name="T28" fmla="*/ 952 w 1063"/>
                  <a:gd name="T29" fmla="*/ 920 h 1320"/>
                  <a:gd name="T30" fmla="*/ 985 w 1063"/>
                  <a:gd name="T31" fmla="*/ 861 h 1320"/>
                  <a:gd name="T32" fmla="*/ 1013 w 1063"/>
                  <a:gd name="T33" fmla="*/ 806 h 1320"/>
                  <a:gd name="T34" fmla="*/ 1013 w 1063"/>
                  <a:gd name="T35" fmla="*/ 637 h 1320"/>
                  <a:gd name="T36" fmla="*/ 1038 w 1063"/>
                  <a:gd name="T37" fmla="*/ 628 h 1320"/>
                  <a:gd name="T38" fmla="*/ 1063 w 1063"/>
                  <a:gd name="T39" fmla="*/ 582 h 1320"/>
                  <a:gd name="T40" fmla="*/ 1063 w 1063"/>
                  <a:gd name="T41" fmla="*/ 447 h 1320"/>
                  <a:gd name="T42" fmla="*/ 1025 w 1063"/>
                  <a:gd name="T43" fmla="*/ 339 h 1320"/>
                  <a:gd name="T44" fmla="*/ 1009 w 1063"/>
                  <a:gd name="T45" fmla="*/ 299 h 1320"/>
                  <a:gd name="T46" fmla="*/ 977 w 1063"/>
                  <a:gd name="T47" fmla="*/ 209 h 1320"/>
                  <a:gd name="T48" fmla="*/ 939 w 1063"/>
                  <a:gd name="T49" fmla="*/ 116 h 1320"/>
                  <a:gd name="T50" fmla="*/ 912 w 1063"/>
                  <a:gd name="T51" fmla="*/ 63 h 1320"/>
                  <a:gd name="T52" fmla="*/ 871 w 1063"/>
                  <a:gd name="T53" fmla="*/ 42 h 1320"/>
                  <a:gd name="T54" fmla="*/ 797 w 1063"/>
                  <a:gd name="T55" fmla="*/ 21 h 1320"/>
                  <a:gd name="T56" fmla="*/ 629 w 1063"/>
                  <a:gd name="T57" fmla="*/ 2 h 1320"/>
                  <a:gd name="T58" fmla="*/ 346 w 1063"/>
                  <a:gd name="T59" fmla="*/ 0 h 1320"/>
                  <a:gd name="T60" fmla="*/ 165 w 1063"/>
                  <a:gd name="T61" fmla="*/ 52 h 1320"/>
                  <a:gd name="T62" fmla="*/ 131 w 1063"/>
                  <a:gd name="T63" fmla="*/ 107 h 1320"/>
                  <a:gd name="T64" fmla="*/ 105 w 1063"/>
                  <a:gd name="T65" fmla="*/ 149 h 1320"/>
                  <a:gd name="T66" fmla="*/ 76 w 1063"/>
                  <a:gd name="T67" fmla="*/ 192 h 1320"/>
                  <a:gd name="T68" fmla="*/ 23 w 1063"/>
                  <a:gd name="T69" fmla="*/ 270 h 1320"/>
                  <a:gd name="T70" fmla="*/ 0 w 1063"/>
                  <a:gd name="T71" fmla="*/ 306 h 1320"/>
                  <a:gd name="T72" fmla="*/ 0 w 1063"/>
                  <a:gd name="T73" fmla="*/ 306 h 1320"/>
                  <a:gd name="T74" fmla="*/ 0 w 1063"/>
                  <a:gd name="T75" fmla="*/ 306 h 132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063"/>
                  <a:gd name="T115" fmla="*/ 0 h 1320"/>
                  <a:gd name="T116" fmla="*/ 1063 w 1063"/>
                  <a:gd name="T117" fmla="*/ 1320 h 132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063" h="1320">
                    <a:moveTo>
                      <a:pt x="0" y="306"/>
                    </a:moveTo>
                    <a:lnTo>
                      <a:pt x="21" y="483"/>
                    </a:lnTo>
                    <a:lnTo>
                      <a:pt x="40" y="550"/>
                    </a:lnTo>
                    <a:lnTo>
                      <a:pt x="76" y="645"/>
                    </a:lnTo>
                    <a:lnTo>
                      <a:pt x="84" y="726"/>
                    </a:lnTo>
                    <a:lnTo>
                      <a:pt x="120" y="774"/>
                    </a:lnTo>
                    <a:lnTo>
                      <a:pt x="182" y="782"/>
                    </a:lnTo>
                    <a:lnTo>
                      <a:pt x="196" y="778"/>
                    </a:lnTo>
                    <a:lnTo>
                      <a:pt x="249" y="907"/>
                    </a:lnTo>
                    <a:lnTo>
                      <a:pt x="285" y="983"/>
                    </a:lnTo>
                    <a:lnTo>
                      <a:pt x="403" y="1093"/>
                    </a:lnTo>
                    <a:lnTo>
                      <a:pt x="618" y="1217"/>
                    </a:lnTo>
                    <a:lnTo>
                      <a:pt x="874" y="1320"/>
                    </a:lnTo>
                    <a:lnTo>
                      <a:pt x="960" y="1145"/>
                    </a:lnTo>
                    <a:lnTo>
                      <a:pt x="952" y="920"/>
                    </a:lnTo>
                    <a:lnTo>
                      <a:pt x="985" y="861"/>
                    </a:lnTo>
                    <a:lnTo>
                      <a:pt x="1013" y="806"/>
                    </a:lnTo>
                    <a:lnTo>
                      <a:pt x="1013" y="637"/>
                    </a:lnTo>
                    <a:lnTo>
                      <a:pt x="1038" y="628"/>
                    </a:lnTo>
                    <a:lnTo>
                      <a:pt x="1063" y="582"/>
                    </a:lnTo>
                    <a:lnTo>
                      <a:pt x="1063" y="447"/>
                    </a:lnTo>
                    <a:lnTo>
                      <a:pt x="1025" y="339"/>
                    </a:lnTo>
                    <a:lnTo>
                      <a:pt x="1009" y="299"/>
                    </a:lnTo>
                    <a:lnTo>
                      <a:pt x="977" y="209"/>
                    </a:lnTo>
                    <a:lnTo>
                      <a:pt x="939" y="116"/>
                    </a:lnTo>
                    <a:lnTo>
                      <a:pt x="912" y="63"/>
                    </a:lnTo>
                    <a:lnTo>
                      <a:pt x="871" y="42"/>
                    </a:lnTo>
                    <a:lnTo>
                      <a:pt x="797" y="21"/>
                    </a:lnTo>
                    <a:lnTo>
                      <a:pt x="629" y="2"/>
                    </a:lnTo>
                    <a:lnTo>
                      <a:pt x="346" y="0"/>
                    </a:lnTo>
                    <a:lnTo>
                      <a:pt x="165" y="52"/>
                    </a:lnTo>
                    <a:lnTo>
                      <a:pt x="131" y="107"/>
                    </a:lnTo>
                    <a:lnTo>
                      <a:pt x="105" y="149"/>
                    </a:lnTo>
                    <a:lnTo>
                      <a:pt x="76" y="192"/>
                    </a:lnTo>
                    <a:lnTo>
                      <a:pt x="23" y="270"/>
                    </a:lnTo>
                    <a:lnTo>
                      <a:pt x="0" y="306"/>
                    </a:lnTo>
                    <a:close/>
                  </a:path>
                </a:pathLst>
              </a:custGeom>
              <a:solidFill>
                <a:srgbClr val="F59E92"/>
              </a:solidFill>
              <a:ln w="9525">
                <a:noFill/>
                <a:round/>
                <a:headEnd/>
                <a:tailEnd/>
              </a:ln>
            </p:spPr>
            <p:txBody>
              <a:bodyPr/>
              <a:lstStyle/>
              <a:p>
                <a:endParaRPr lang="en-US"/>
              </a:p>
            </p:txBody>
          </p:sp>
          <p:sp>
            <p:nvSpPr>
              <p:cNvPr id="27704" name="Freeform 26"/>
              <p:cNvSpPr>
                <a:spLocks/>
              </p:cNvSpPr>
              <p:nvPr/>
            </p:nvSpPr>
            <p:spPr bwMode="auto">
              <a:xfrm>
                <a:off x="1267" y="2387"/>
                <a:ext cx="83" cy="65"/>
              </a:xfrm>
              <a:custGeom>
                <a:avLst/>
                <a:gdLst>
                  <a:gd name="T0" fmla="*/ 65 w 167"/>
                  <a:gd name="T1" fmla="*/ 0 h 130"/>
                  <a:gd name="T2" fmla="*/ 69 w 167"/>
                  <a:gd name="T3" fmla="*/ 67 h 130"/>
                  <a:gd name="T4" fmla="*/ 29 w 167"/>
                  <a:gd name="T5" fmla="*/ 105 h 130"/>
                  <a:gd name="T6" fmla="*/ 0 w 167"/>
                  <a:gd name="T7" fmla="*/ 130 h 130"/>
                  <a:gd name="T8" fmla="*/ 139 w 167"/>
                  <a:gd name="T9" fmla="*/ 110 h 130"/>
                  <a:gd name="T10" fmla="*/ 167 w 167"/>
                  <a:gd name="T11" fmla="*/ 67 h 130"/>
                  <a:gd name="T12" fmla="*/ 124 w 167"/>
                  <a:gd name="T13" fmla="*/ 21 h 130"/>
                  <a:gd name="T14" fmla="*/ 65 w 167"/>
                  <a:gd name="T15" fmla="*/ 0 h 130"/>
                  <a:gd name="T16" fmla="*/ 65 w 167"/>
                  <a:gd name="T17" fmla="*/ 0 h 130"/>
                  <a:gd name="T18" fmla="*/ 65 w 167"/>
                  <a:gd name="T19" fmla="*/ 0 h 1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7"/>
                  <a:gd name="T31" fmla="*/ 0 h 130"/>
                  <a:gd name="T32" fmla="*/ 167 w 167"/>
                  <a:gd name="T33" fmla="*/ 130 h 13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7" h="130">
                    <a:moveTo>
                      <a:pt x="65" y="0"/>
                    </a:moveTo>
                    <a:lnTo>
                      <a:pt x="69" y="67"/>
                    </a:lnTo>
                    <a:lnTo>
                      <a:pt x="29" y="105"/>
                    </a:lnTo>
                    <a:lnTo>
                      <a:pt x="0" y="130"/>
                    </a:lnTo>
                    <a:lnTo>
                      <a:pt x="139" y="110"/>
                    </a:lnTo>
                    <a:lnTo>
                      <a:pt x="167" y="67"/>
                    </a:lnTo>
                    <a:lnTo>
                      <a:pt x="124" y="21"/>
                    </a:lnTo>
                    <a:lnTo>
                      <a:pt x="65" y="0"/>
                    </a:lnTo>
                    <a:close/>
                  </a:path>
                </a:pathLst>
              </a:custGeom>
              <a:solidFill>
                <a:srgbClr val="FFB5A8"/>
              </a:solidFill>
              <a:ln w="9525">
                <a:noFill/>
                <a:round/>
                <a:headEnd/>
                <a:tailEnd/>
              </a:ln>
            </p:spPr>
            <p:txBody>
              <a:bodyPr/>
              <a:lstStyle/>
              <a:p>
                <a:endParaRPr lang="en-US"/>
              </a:p>
            </p:txBody>
          </p:sp>
          <p:sp>
            <p:nvSpPr>
              <p:cNvPr id="27705" name="Freeform 27"/>
              <p:cNvSpPr>
                <a:spLocks/>
              </p:cNvSpPr>
              <p:nvPr/>
            </p:nvSpPr>
            <p:spPr bwMode="auto">
              <a:xfrm>
                <a:off x="1433" y="2231"/>
                <a:ext cx="23" cy="61"/>
              </a:xfrm>
              <a:custGeom>
                <a:avLst/>
                <a:gdLst>
                  <a:gd name="T0" fmla="*/ 0 w 45"/>
                  <a:gd name="T1" fmla="*/ 0 h 121"/>
                  <a:gd name="T2" fmla="*/ 45 w 45"/>
                  <a:gd name="T3" fmla="*/ 89 h 121"/>
                  <a:gd name="T4" fmla="*/ 26 w 45"/>
                  <a:gd name="T5" fmla="*/ 121 h 121"/>
                  <a:gd name="T6" fmla="*/ 7 w 45"/>
                  <a:gd name="T7" fmla="*/ 64 h 121"/>
                  <a:gd name="T8" fmla="*/ 6 w 45"/>
                  <a:gd name="T9" fmla="*/ 49 h 121"/>
                  <a:gd name="T10" fmla="*/ 0 w 45"/>
                  <a:gd name="T11" fmla="*/ 0 h 121"/>
                  <a:gd name="T12" fmla="*/ 0 w 45"/>
                  <a:gd name="T13" fmla="*/ 0 h 121"/>
                  <a:gd name="T14" fmla="*/ 0 w 45"/>
                  <a:gd name="T15" fmla="*/ 0 h 121"/>
                  <a:gd name="T16" fmla="*/ 0 60000 65536"/>
                  <a:gd name="T17" fmla="*/ 0 60000 65536"/>
                  <a:gd name="T18" fmla="*/ 0 60000 65536"/>
                  <a:gd name="T19" fmla="*/ 0 60000 65536"/>
                  <a:gd name="T20" fmla="*/ 0 60000 65536"/>
                  <a:gd name="T21" fmla="*/ 0 60000 65536"/>
                  <a:gd name="T22" fmla="*/ 0 60000 65536"/>
                  <a:gd name="T23" fmla="*/ 0 60000 65536"/>
                  <a:gd name="T24" fmla="*/ 0 w 45"/>
                  <a:gd name="T25" fmla="*/ 0 h 121"/>
                  <a:gd name="T26" fmla="*/ 45 w 45"/>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5" h="121">
                    <a:moveTo>
                      <a:pt x="0" y="0"/>
                    </a:moveTo>
                    <a:lnTo>
                      <a:pt x="45" y="89"/>
                    </a:lnTo>
                    <a:lnTo>
                      <a:pt x="26" y="121"/>
                    </a:lnTo>
                    <a:lnTo>
                      <a:pt x="7" y="64"/>
                    </a:lnTo>
                    <a:lnTo>
                      <a:pt x="6" y="49"/>
                    </a:lnTo>
                    <a:lnTo>
                      <a:pt x="0" y="0"/>
                    </a:lnTo>
                    <a:close/>
                  </a:path>
                </a:pathLst>
              </a:custGeom>
              <a:solidFill>
                <a:srgbClr val="C7695C"/>
              </a:solidFill>
              <a:ln w="9525">
                <a:noFill/>
                <a:round/>
                <a:headEnd/>
                <a:tailEnd/>
              </a:ln>
            </p:spPr>
            <p:txBody>
              <a:bodyPr/>
              <a:lstStyle/>
              <a:p>
                <a:endParaRPr lang="en-US"/>
              </a:p>
            </p:txBody>
          </p:sp>
          <p:sp>
            <p:nvSpPr>
              <p:cNvPr id="27706" name="Freeform 28"/>
              <p:cNvSpPr>
                <a:spLocks/>
              </p:cNvSpPr>
              <p:nvPr/>
            </p:nvSpPr>
            <p:spPr bwMode="auto">
              <a:xfrm>
                <a:off x="1435" y="2268"/>
                <a:ext cx="32" cy="94"/>
              </a:xfrm>
              <a:custGeom>
                <a:avLst/>
                <a:gdLst>
                  <a:gd name="T0" fmla="*/ 57 w 64"/>
                  <a:gd name="T1" fmla="*/ 0 h 188"/>
                  <a:gd name="T2" fmla="*/ 49 w 64"/>
                  <a:gd name="T3" fmla="*/ 57 h 188"/>
                  <a:gd name="T4" fmla="*/ 22 w 64"/>
                  <a:gd name="T5" fmla="*/ 93 h 188"/>
                  <a:gd name="T6" fmla="*/ 3 w 64"/>
                  <a:gd name="T7" fmla="*/ 85 h 188"/>
                  <a:gd name="T8" fmla="*/ 0 w 64"/>
                  <a:gd name="T9" fmla="*/ 114 h 188"/>
                  <a:gd name="T10" fmla="*/ 34 w 64"/>
                  <a:gd name="T11" fmla="*/ 129 h 188"/>
                  <a:gd name="T12" fmla="*/ 34 w 64"/>
                  <a:gd name="T13" fmla="*/ 150 h 188"/>
                  <a:gd name="T14" fmla="*/ 19 w 64"/>
                  <a:gd name="T15" fmla="*/ 188 h 188"/>
                  <a:gd name="T16" fmla="*/ 49 w 64"/>
                  <a:gd name="T17" fmla="*/ 161 h 188"/>
                  <a:gd name="T18" fmla="*/ 62 w 64"/>
                  <a:gd name="T19" fmla="*/ 106 h 188"/>
                  <a:gd name="T20" fmla="*/ 60 w 64"/>
                  <a:gd name="T21" fmla="*/ 51 h 188"/>
                  <a:gd name="T22" fmla="*/ 64 w 64"/>
                  <a:gd name="T23" fmla="*/ 21 h 188"/>
                  <a:gd name="T24" fmla="*/ 57 w 64"/>
                  <a:gd name="T25" fmla="*/ 0 h 188"/>
                  <a:gd name="T26" fmla="*/ 57 w 64"/>
                  <a:gd name="T27" fmla="*/ 0 h 188"/>
                  <a:gd name="T28" fmla="*/ 57 w 64"/>
                  <a:gd name="T29" fmla="*/ 0 h 18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4"/>
                  <a:gd name="T46" fmla="*/ 0 h 188"/>
                  <a:gd name="T47" fmla="*/ 64 w 64"/>
                  <a:gd name="T48" fmla="*/ 188 h 18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4" h="188">
                    <a:moveTo>
                      <a:pt x="57" y="0"/>
                    </a:moveTo>
                    <a:lnTo>
                      <a:pt x="49" y="57"/>
                    </a:lnTo>
                    <a:lnTo>
                      <a:pt x="22" y="93"/>
                    </a:lnTo>
                    <a:lnTo>
                      <a:pt x="3" y="85"/>
                    </a:lnTo>
                    <a:lnTo>
                      <a:pt x="0" y="114"/>
                    </a:lnTo>
                    <a:lnTo>
                      <a:pt x="34" y="129"/>
                    </a:lnTo>
                    <a:lnTo>
                      <a:pt x="34" y="150"/>
                    </a:lnTo>
                    <a:lnTo>
                      <a:pt x="19" y="188"/>
                    </a:lnTo>
                    <a:lnTo>
                      <a:pt x="49" y="161"/>
                    </a:lnTo>
                    <a:lnTo>
                      <a:pt x="62" y="106"/>
                    </a:lnTo>
                    <a:lnTo>
                      <a:pt x="60" y="51"/>
                    </a:lnTo>
                    <a:lnTo>
                      <a:pt x="64" y="21"/>
                    </a:lnTo>
                    <a:lnTo>
                      <a:pt x="57" y="0"/>
                    </a:lnTo>
                    <a:close/>
                  </a:path>
                </a:pathLst>
              </a:custGeom>
              <a:solidFill>
                <a:srgbClr val="C7695C"/>
              </a:solidFill>
              <a:ln w="9525">
                <a:noFill/>
                <a:round/>
                <a:headEnd/>
                <a:tailEnd/>
              </a:ln>
            </p:spPr>
            <p:txBody>
              <a:bodyPr/>
              <a:lstStyle/>
              <a:p>
                <a:endParaRPr lang="en-US"/>
              </a:p>
            </p:txBody>
          </p:sp>
          <p:sp>
            <p:nvSpPr>
              <p:cNvPr id="27707" name="Freeform 29"/>
              <p:cNvSpPr>
                <a:spLocks/>
              </p:cNvSpPr>
              <p:nvPr/>
            </p:nvSpPr>
            <p:spPr bwMode="auto">
              <a:xfrm>
                <a:off x="1224" y="2601"/>
                <a:ext cx="160" cy="98"/>
              </a:xfrm>
              <a:custGeom>
                <a:avLst/>
                <a:gdLst>
                  <a:gd name="T0" fmla="*/ 49 w 321"/>
                  <a:gd name="T1" fmla="*/ 53 h 196"/>
                  <a:gd name="T2" fmla="*/ 173 w 321"/>
                  <a:gd name="T3" fmla="*/ 27 h 196"/>
                  <a:gd name="T4" fmla="*/ 222 w 321"/>
                  <a:gd name="T5" fmla="*/ 0 h 196"/>
                  <a:gd name="T6" fmla="*/ 271 w 321"/>
                  <a:gd name="T7" fmla="*/ 4 h 196"/>
                  <a:gd name="T8" fmla="*/ 300 w 321"/>
                  <a:gd name="T9" fmla="*/ 57 h 196"/>
                  <a:gd name="T10" fmla="*/ 321 w 321"/>
                  <a:gd name="T11" fmla="*/ 137 h 196"/>
                  <a:gd name="T12" fmla="*/ 306 w 321"/>
                  <a:gd name="T13" fmla="*/ 179 h 196"/>
                  <a:gd name="T14" fmla="*/ 290 w 321"/>
                  <a:gd name="T15" fmla="*/ 196 h 196"/>
                  <a:gd name="T16" fmla="*/ 195 w 321"/>
                  <a:gd name="T17" fmla="*/ 171 h 196"/>
                  <a:gd name="T18" fmla="*/ 55 w 321"/>
                  <a:gd name="T19" fmla="*/ 120 h 196"/>
                  <a:gd name="T20" fmla="*/ 0 w 321"/>
                  <a:gd name="T21" fmla="*/ 85 h 196"/>
                  <a:gd name="T22" fmla="*/ 49 w 321"/>
                  <a:gd name="T23" fmla="*/ 53 h 196"/>
                  <a:gd name="T24" fmla="*/ 49 w 321"/>
                  <a:gd name="T25" fmla="*/ 53 h 196"/>
                  <a:gd name="T26" fmla="*/ 49 w 321"/>
                  <a:gd name="T27" fmla="*/ 53 h 19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21"/>
                  <a:gd name="T43" fmla="*/ 0 h 196"/>
                  <a:gd name="T44" fmla="*/ 321 w 321"/>
                  <a:gd name="T45" fmla="*/ 196 h 19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21" h="196">
                    <a:moveTo>
                      <a:pt x="49" y="53"/>
                    </a:moveTo>
                    <a:lnTo>
                      <a:pt x="173" y="27"/>
                    </a:lnTo>
                    <a:lnTo>
                      <a:pt x="222" y="0"/>
                    </a:lnTo>
                    <a:lnTo>
                      <a:pt x="271" y="4"/>
                    </a:lnTo>
                    <a:lnTo>
                      <a:pt x="300" y="57"/>
                    </a:lnTo>
                    <a:lnTo>
                      <a:pt x="321" y="137"/>
                    </a:lnTo>
                    <a:lnTo>
                      <a:pt x="306" y="179"/>
                    </a:lnTo>
                    <a:lnTo>
                      <a:pt x="290" y="196"/>
                    </a:lnTo>
                    <a:lnTo>
                      <a:pt x="195" y="171"/>
                    </a:lnTo>
                    <a:lnTo>
                      <a:pt x="55" y="120"/>
                    </a:lnTo>
                    <a:lnTo>
                      <a:pt x="0" y="85"/>
                    </a:lnTo>
                    <a:lnTo>
                      <a:pt x="49" y="53"/>
                    </a:lnTo>
                    <a:close/>
                  </a:path>
                </a:pathLst>
              </a:custGeom>
              <a:solidFill>
                <a:srgbClr val="E08477"/>
              </a:solidFill>
              <a:ln w="9525">
                <a:noFill/>
                <a:round/>
                <a:headEnd/>
                <a:tailEnd/>
              </a:ln>
            </p:spPr>
            <p:txBody>
              <a:bodyPr/>
              <a:lstStyle/>
              <a:p>
                <a:endParaRPr lang="en-US"/>
              </a:p>
            </p:txBody>
          </p:sp>
          <p:sp>
            <p:nvSpPr>
              <p:cNvPr id="27708" name="Freeform 30"/>
              <p:cNvSpPr>
                <a:spLocks/>
              </p:cNvSpPr>
              <p:nvPr/>
            </p:nvSpPr>
            <p:spPr bwMode="auto">
              <a:xfrm>
                <a:off x="1269" y="2276"/>
                <a:ext cx="71" cy="35"/>
              </a:xfrm>
              <a:custGeom>
                <a:avLst/>
                <a:gdLst>
                  <a:gd name="T0" fmla="*/ 0 w 141"/>
                  <a:gd name="T1" fmla="*/ 6 h 70"/>
                  <a:gd name="T2" fmla="*/ 87 w 141"/>
                  <a:gd name="T3" fmla="*/ 6 h 70"/>
                  <a:gd name="T4" fmla="*/ 118 w 141"/>
                  <a:gd name="T5" fmla="*/ 0 h 70"/>
                  <a:gd name="T6" fmla="*/ 87 w 141"/>
                  <a:gd name="T7" fmla="*/ 19 h 70"/>
                  <a:gd name="T8" fmla="*/ 141 w 141"/>
                  <a:gd name="T9" fmla="*/ 34 h 70"/>
                  <a:gd name="T10" fmla="*/ 114 w 141"/>
                  <a:gd name="T11" fmla="*/ 49 h 70"/>
                  <a:gd name="T12" fmla="*/ 106 w 141"/>
                  <a:gd name="T13" fmla="*/ 70 h 70"/>
                  <a:gd name="T14" fmla="*/ 68 w 141"/>
                  <a:gd name="T15" fmla="*/ 63 h 70"/>
                  <a:gd name="T16" fmla="*/ 25 w 141"/>
                  <a:gd name="T17" fmla="*/ 47 h 70"/>
                  <a:gd name="T18" fmla="*/ 0 w 141"/>
                  <a:gd name="T19" fmla="*/ 6 h 70"/>
                  <a:gd name="T20" fmla="*/ 0 w 141"/>
                  <a:gd name="T21" fmla="*/ 6 h 70"/>
                  <a:gd name="T22" fmla="*/ 0 w 141"/>
                  <a:gd name="T23" fmla="*/ 6 h 7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1"/>
                  <a:gd name="T37" fmla="*/ 0 h 70"/>
                  <a:gd name="T38" fmla="*/ 141 w 141"/>
                  <a:gd name="T39" fmla="*/ 70 h 7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1" h="70">
                    <a:moveTo>
                      <a:pt x="0" y="6"/>
                    </a:moveTo>
                    <a:lnTo>
                      <a:pt x="87" y="6"/>
                    </a:lnTo>
                    <a:lnTo>
                      <a:pt x="118" y="0"/>
                    </a:lnTo>
                    <a:lnTo>
                      <a:pt x="87" y="19"/>
                    </a:lnTo>
                    <a:lnTo>
                      <a:pt x="141" y="34"/>
                    </a:lnTo>
                    <a:lnTo>
                      <a:pt x="114" y="49"/>
                    </a:lnTo>
                    <a:lnTo>
                      <a:pt x="106" y="70"/>
                    </a:lnTo>
                    <a:lnTo>
                      <a:pt x="68" y="63"/>
                    </a:lnTo>
                    <a:lnTo>
                      <a:pt x="25" y="47"/>
                    </a:lnTo>
                    <a:lnTo>
                      <a:pt x="0" y="6"/>
                    </a:lnTo>
                    <a:close/>
                  </a:path>
                </a:pathLst>
              </a:custGeom>
              <a:solidFill>
                <a:srgbClr val="E08477"/>
              </a:solidFill>
              <a:ln w="9525">
                <a:noFill/>
                <a:round/>
                <a:headEnd/>
                <a:tailEnd/>
              </a:ln>
            </p:spPr>
            <p:txBody>
              <a:bodyPr/>
              <a:lstStyle/>
              <a:p>
                <a:endParaRPr lang="en-US"/>
              </a:p>
            </p:txBody>
          </p:sp>
          <p:sp>
            <p:nvSpPr>
              <p:cNvPr id="27709" name="Freeform 31"/>
              <p:cNvSpPr>
                <a:spLocks/>
              </p:cNvSpPr>
              <p:nvPr/>
            </p:nvSpPr>
            <p:spPr bwMode="auto">
              <a:xfrm>
                <a:off x="1233" y="2601"/>
                <a:ext cx="142" cy="89"/>
              </a:xfrm>
              <a:custGeom>
                <a:avLst/>
                <a:gdLst>
                  <a:gd name="T0" fmla="*/ 182 w 283"/>
                  <a:gd name="T1" fmla="*/ 0 h 179"/>
                  <a:gd name="T2" fmla="*/ 173 w 283"/>
                  <a:gd name="T3" fmla="*/ 76 h 179"/>
                  <a:gd name="T4" fmla="*/ 201 w 283"/>
                  <a:gd name="T5" fmla="*/ 125 h 179"/>
                  <a:gd name="T6" fmla="*/ 241 w 283"/>
                  <a:gd name="T7" fmla="*/ 142 h 179"/>
                  <a:gd name="T8" fmla="*/ 283 w 283"/>
                  <a:gd name="T9" fmla="*/ 110 h 179"/>
                  <a:gd name="T10" fmla="*/ 260 w 283"/>
                  <a:gd name="T11" fmla="*/ 160 h 179"/>
                  <a:gd name="T12" fmla="*/ 226 w 283"/>
                  <a:gd name="T13" fmla="*/ 179 h 179"/>
                  <a:gd name="T14" fmla="*/ 178 w 283"/>
                  <a:gd name="T15" fmla="*/ 148 h 179"/>
                  <a:gd name="T16" fmla="*/ 133 w 283"/>
                  <a:gd name="T17" fmla="*/ 99 h 179"/>
                  <a:gd name="T18" fmla="*/ 133 w 283"/>
                  <a:gd name="T19" fmla="*/ 40 h 179"/>
                  <a:gd name="T20" fmla="*/ 102 w 283"/>
                  <a:gd name="T21" fmla="*/ 65 h 179"/>
                  <a:gd name="T22" fmla="*/ 108 w 283"/>
                  <a:gd name="T23" fmla="*/ 97 h 179"/>
                  <a:gd name="T24" fmla="*/ 125 w 283"/>
                  <a:gd name="T25" fmla="*/ 129 h 179"/>
                  <a:gd name="T26" fmla="*/ 140 w 283"/>
                  <a:gd name="T27" fmla="*/ 146 h 179"/>
                  <a:gd name="T28" fmla="*/ 0 w 283"/>
                  <a:gd name="T29" fmla="*/ 99 h 179"/>
                  <a:gd name="T30" fmla="*/ 68 w 283"/>
                  <a:gd name="T31" fmla="*/ 53 h 179"/>
                  <a:gd name="T32" fmla="*/ 121 w 283"/>
                  <a:gd name="T33" fmla="*/ 32 h 179"/>
                  <a:gd name="T34" fmla="*/ 182 w 283"/>
                  <a:gd name="T35" fmla="*/ 0 h 179"/>
                  <a:gd name="T36" fmla="*/ 182 w 283"/>
                  <a:gd name="T37" fmla="*/ 0 h 179"/>
                  <a:gd name="T38" fmla="*/ 182 w 283"/>
                  <a:gd name="T39" fmla="*/ 0 h 17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83"/>
                  <a:gd name="T61" fmla="*/ 0 h 179"/>
                  <a:gd name="T62" fmla="*/ 283 w 283"/>
                  <a:gd name="T63" fmla="*/ 179 h 17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83" h="179">
                    <a:moveTo>
                      <a:pt x="182" y="0"/>
                    </a:moveTo>
                    <a:lnTo>
                      <a:pt x="173" y="76"/>
                    </a:lnTo>
                    <a:lnTo>
                      <a:pt x="201" y="125"/>
                    </a:lnTo>
                    <a:lnTo>
                      <a:pt x="241" y="142"/>
                    </a:lnTo>
                    <a:lnTo>
                      <a:pt x="283" y="110"/>
                    </a:lnTo>
                    <a:lnTo>
                      <a:pt x="260" y="160"/>
                    </a:lnTo>
                    <a:lnTo>
                      <a:pt x="226" y="179"/>
                    </a:lnTo>
                    <a:lnTo>
                      <a:pt x="178" y="148"/>
                    </a:lnTo>
                    <a:lnTo>
                      <a:pt x="133" y="99"/>
                    </a:lnTo>
                    <a:lnTo>
                      <a:pt x="133" y="40"/>
                    </a:lnTo>
                    <a:lnTo>
                      <a:pt x="102" y="65"/>
                    </a:lnTo>
                    <a:lnTo>
                      <a:pt x="108" y="97"/>
                    </a:lnTo>
                    <a:lnTo>
                      <a:pt x="125" y="129"/>
                    </a:lnTo>
                    <a:lnTo>
                      <a:pt x="140" y="146"/>
                    </a:lnTo>
                    <a:lnTo>
                      <a:pt x="0" y="99"/>
                    </a:lnTo>
                    <a:lnTo>
                      <a:pt x="68" y="53"/>
                    </a:lnTo>
                    <a:lnTo>
                      <a:pt x="121" y="32"/>
                    </a:lnTo>
                    <a:lnTo>
                      <a:pt x="182" y="0"/>
                    </a:lnTo>
                    <a:close/>
                  </a:path>
                </a:pathLst>
              </a:custGeom>
              <a:solidFill>
                <a:srgbClr val="A84A3D"/>
              </a:solidFill>
              <a:ln w="9525">
                <a:noFill/>
                <a:round/>
                <a:headEnd/>
                <a:tailEnd/>
              </a:ln>
            </p:spPr>
            <p:txBody>
              <a:bodyPr/>
              <a:lstStyle/>
              <a:p>
                <a:endParaRPr lang="en-US"/>
              </a:p>
            </p:txBody>
          </p:sp>
          <p:sp>
            <p:nvSpPr>
              <p:cNvPr id="27710" name="Freeform 32"/>
              <p:cNvSpPr>
                <a:spLocks/>
              </p:cNvSpPr>
              <p:nvPr/>
            </p:nvSpPr>
            <p:spPr bwMode="auto">
              <a:xfrm>
                <a:off x="1139" y="2284"/>
                <a:ext cx="44" cy="30"/>
              </a:xfrm>
              <a:custGeom>
                <a:avLst/>
                <a:gdLst>
                  <a:gd name="T0" fmla="*/ 33 w 88"/>
                  <a:gd name="T1" fmla="*/ 0 h 59"/>
                  <a:gd name="T2" fmla="*/ 65 w 88"/>
                  <a:gd name="T3" fmla="*/ 44 h 59"/>
                  <a:gd name="T4" fmla="*/ 48 w 88"/>
                  <a:gd name="T5" fmla="*/ 40 h 59"/>
                  <a:gd name="T6" fmla="*/ 18 w 88"/>
                  <a:gd name="T7" fmla="*/ 47 h 59"/>
                  <a:gd name="T8" fmla="*/ 0 w 88"/>
                  <a:gd name="T9" fmla="*/ 59 h 59"/>
                  <a:gd name="T10" fmla="*/ 44 w 88"/>
                  <a:gd name="T11" fmla="*/ 59 h 59"/>
                  <a:gd name="T12" fmla="*/ 78 w 88"/>
                  <a:gd name="T13" fmla="*/ 57 h 59"/>
                  <a:gd name="T14" fmla="*/ 88 w 88"/>
                  <a:gd name="T15" fmla="*/ 30 h 59"/>
                  <a:gd name="T16" fmla="*/ 54 w 88"/>
                  <a:gd name="T17" fmla="*/ 6 h 59"/>
                  <a:gd name="T18" fmla="*/ 33 w 88"/>
                  <a:gd name="T19" fmla="*/ 0 h 59"/>
                  <a:gd name="T20" fmla="*/ 33 w 88"/>
                  <a:gd name="T21" fmla="*/ 0 h 59"/>
                  <a:gd name="T22" fmla="*/ 33 w 88"/>
                  <a:gd name="T23" fmla="*/ 0 h 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8"/>
                  <a:gd name="T37" fmla="*/ 0 h 59"/>
                  <a:gd name="T38" fmla="*/ 88 w 88"/>
                  <a:gd name="T39" fmla="*/ 59 h 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8" h="59">
                    <a:moveTo>
                      <a:pt x="33" y="0"/>
                    </a:moveTo>
                    <a:lnTo>
                      <a:pt x="65" y="44"/>
                    </a:lnTo>
                    <a:lnTo>
                      <a:pt x="48" y="40"/>
                    </a:lnTo>
                    <a:lnTo>
                      <a:pt x="18" y="47"/>
                    </a:lnTo>
                    <a:lnTo>
                      <a:pt x="0" y="59"/>
                    </a:lnTo>
                    <a:lnTo>
                      <a:pt x="44" y="59"/>
                    </a:lnTo>
                    <a:lnTo>
                      <a:pt x="78" y="57"/>
                    </a:lnTo>
                    <a:lnTo>
                      <a:pt x="88" y="30"/>
                    </a:lnTo>
                    <a:lnTo>
                      <a:pt x="54" y="6"/>
                    </a:lnTo>
                    <a:lnTo>
                      <a:pt x="33" y="0"/>
                    </a:lnTo>
                    <a:close/>
                  </a:path>
                </a:pathLst>
              </a:custGeom>
              <a:solidFill>
                <a:srgbClr val="FFB5A8"/>
              </a:solidFill>
              <a:ln w="9525">
                <a:noFill/>
                <a:round/>
                <a:headEnd/>
                <a:tailEnd/>
              </a:ln>
            </p:spPr>
            <p:txBody>
              <a:bodyPr/>
              <a:lstStyle/>
              <a:p>
                <a:endParaRPr lang="en-US"/>
              </a:p>
            </p:txBody>
          </p:sp>
          <p:sp>
            <p:nvSpPr>
              <p:cNvPr id="27711" name="Freeform 33"/>
              <p:cNvSpPr>
                <a:spLocks/>
              </p:cNvSpPr>
              <p:nvPr/>
            </p:nvSpPr>
            <p:spPr bwMode="auto">
              <a:xfrm>
                <a:off x="1315" y="2087"/>
                <a:ext cx="109" cy="327"/>
              </a:xfrm>
              <a:custGeom>
                <a:avLst/>
                <a:gdLst>
                  <a:gd name="T0" fmla="*/ 91 w 219"/>
                  <a:gd name="T1" fmla="*/ 351 h 653"/>
                  <a:gd name="T2" fmla="*/ 57 w 219"/>
                  <a:gd name="T3" fmla="*/ 393 h 653"/>
                  <a:gd name="T4" fmla="*/ 4 w 219"/>
                  <a:gd name="T5" fmla="*/ 460 h 653"/>
                  <a:gd name="T6" fmla="*/ 0 w 219"/>
                  <a:gd name="T7" fmla="*/ 515 h 653"/>
                  <a:gd name="T8" fmla="*/ 29 w 219"/>
                  <a:gd name="T9" fmla="*/ 557 h 653"/>
                  <a:gd name="T10" fmla="*/ 78 w 219"/>
                  <a:gd name="T11" fmla="*/ 596 h 653"/>
                  <a:gd name="T12" fmla="*/ 110 w 219"/>
                  <a:gd name="T13" fmla="*/ 625 h 653"/>
                  <a:gd name="T14" fmla="*/ 116 w 219"/>
                  <a:gd name="T15" fmla="*/ 640 h 653"/>
                  <a:gd name="T16" fmla="*/ 139 w 219"/>
                  <a:gd name="T17" fmla="*/ 653 h 653"/>
                  <a:gd name="T18" fmla="*/ 204 w 219"/>
                  <a:gd name="T19" fmla="*/ 572 h 653"/>
                  <a:gd name="T20" fmla="*/ 219 w 219"/>
                  <a:gd name="T21" fmla="*/ 395 h 653"/>
                  <a:gd name="T22" fmla="*/ 198 w 219"/>
                  <a:gd name="T23" fmla="*/ 351 h 653"/>
                  <a:gd name="T24" fmla="*/ 171 w 219"/>
                  <a:gd name="T25" fmla="*/ 298 h 653"/>
                  <a:gd name="T26" fmla="*/ 122 w 219"/>
                  <a:gd name="T27" fmla="*/ 209 h 653"/>
                  <a:gd name="T28" fmla="*/ 69 w 219"/>
                  <a:gd name="T29" fmla="*/ 83 h 653"/>
                  <a:gd name="T30" fmla="*/ 55 w 219"/>
                  <a:gd name="T31" fmla="*/ 17 h 653"/>
                  <a:gd name="T32" fmla="*/ 46 w 219"/>
                  <a:gd name="T33" fmla="*/ 0 h 653"/>
                  <a:gd name="T34" fmla="*/ 48 w 219"/>
                  <a:gd name="T35" fmla="*/ 131 h 653"/>
                  <a:gd name="T36" fmla="*/ 36 w 219"/>
                  <a:gd name="T37" fmla="*/ 140 h 653"/>
                  <a:gd name="T38" fmla="*/ 112 w 219"/>
                  <a:gd name="T39" fmla="*/ 239 h 653"/>
                  <a:gd name="T40" fmla="*/ 135 w 219"/>
                  <a:gd name="T41" fmla="*/ 266 h 653"/>
                  <a:gd name="T42" fmla="*/ 160 w 219"/>
                  <a:gd name="T43" fmla="*/ 302 h 653"/>
                  <a:gd name="T44" fmla="*/ 154 w 219"/>
                  <a:gd name="T45" fmla="*/ 330 h 653"/>
                  <a:gd name="T46" fmla="*/ 107 w 219"/>
                  <a:gd name="T47" fmla="*/ 342 h 653"/>
                  <a:gd name="T48" fmla="*/ 150 w 219"/>
                  <a:gd name="T49" fmla="*/ 355 h 653"/>
                  <a:gd name="T50" fmla="*/ 91 w 219"/>
                  <a:gd name="T51" fmla="*/ 351 h 653"/>
                  <a:gd name="T52" fmla="*/ 91 w 219"/>
                  <a:gd name="T53" fmla="*/ 351 h 653"/>
                  <a:gd name="T54" fmla="*/ 91 w 219"/>
                  <a:gd name="T55" fmla="*/ 351 h 65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19"/>
                  <a:gd name="T85" fmla="*/ 0 h 653"/>
                  <a:gd name="T86" fmla="*/ 219 w 219"/>
                  <a:gd name="T87" fmla="*/ 653 h 65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19" h="653">
                    <a:moveTo>
                      <a:pt x="91" y="351"/>
                    </a:moveTo>
                    <a:lnTo>
                      <a:pt x="57" y="393"/>
                    </a:lnTo>
                    <a:lnTo>
                      <a:pt x="4" y="460"/>
                    </a:lnTo>
                    <a:lnTo>
                      <a:pt x="0" y="515"/>
                    </a:lnTo>
                    <a:lnTo>
                      <a:pt x="29" y="557"/>
                    </a:lnTo>
                    <a:lnTo>
                      <a:pt x="78" y="596"/>
                    </a:lnTo>
                    <a:lnTo>
                      <a:pt x="110" y="625"/>
                    </a:lnTo>
                    <a:lnTo>
                      <a:pt x="116" y="640"/>
                    </a:lnTo>
                    <a:lnTo>
                      <a:pt x="139" y="653"/>
                    </a:lnTo>
                    <a:lnTo>
                      <a:pt x="204" y="572"/>
                    </a:lnTo>
                    <a:lnTo>
                      <a:pt x="219" y="395"/>
                    </a:lnTo>
                    <a:lnTo>
                      <a:pt x="198" y="351"/>
                    </a:lnTo>
                    <a:lnTo>
                      <a:pt x="171" y="298"/>
                    </a:lnTo>
                    <a:lnTo>
                      <a:pt x="122" y="209"/>
                    </a:lnTo>
                    <a:lnTo>
                      <a:pt x="69" y="83"/>
                    </a:lnTo>
                    <a:lnTo>
                      <a:pt x="55" y="17"/>
                    </a:lnTo>
                    <a:lnTo>
                      <a:pt x="46" y="0"/>
                    </a:lnTo>
                    <a:lnTo>
                      <a:pt x="48" y="131"/>
                    </a:lnTo>
                    <a:lnTo>
                      <a:pt x="36" y="140"/>
                    </a:lnTo>
                    <a:lnTo>
                      <a:pt x="112" y="239"/>
                    </a:lnTo>
                    <a:lnTo>
                      <a:pt x="135" y="266"/>
                    </a:lnTo>
                    <a:lnTo>
                      <a:pt x="160" y="302"/>
                    </a:lnTo>
                    <a:lnTo>
                      <a:pt x="154" y="330"/>
                    </a:lnTo>
                    <a:lnTo>
                      <a:pt x="107" y="342"/>
                    </a:lnTo>
                    <a:lnTo>
                      <a:pt x="150" y="355"/>
                    </a:lnTo>
                    <a:lnTo>
                      <a:pt x="91" y="351"/>
                    </a:lnTo>
                    <a:close/>
                  </a:path>
                </a:pathLst>
              </a:custGeom>
              <a:solidFill>
                <a:srgbClr val="E08477"/>
              </a:solidFill>
              <a:ln w="9525">
                <a:noFill/>
                <a:round/>
                <a:headEnd/>
                <a:tailEnd/>
              </a:ln>
            </p:spPr>
            <p:txBody>
              <a:bodyPr/>
              <a:lstStyle/>
              <a:p>
                <a:endParaRPr lang="en-US"/>
              </a:p>
            </p:txBody>
          </p:sp>
          <p:sp>
            <p:nvSpPr>
              <p:cNvPr id="27712" name="Freeform 34"/>
              <p:cNvSpPr>
                <a:spLocks/>
              </p:cNvSpPr>
              <p:nvPr/>
            </p:nvSpPr>
            <p:spPr bwMode="auto">
              <a:xfrm>
                <a:off x="1089" y="2291"/>
                <a:ext cx="71" cy="22"/>
              </a:xfrm>
              <a:custGeom>
                <a:avLst/>
                <a:gdLst>
                  <a:gd name="T0" fmla="*/ 2 w 142"/>
                  <a:gd name="T1" fmla="*/ 27 h 44"/>
                  <a:gd name="T2" fmla="*/ 24 w 142"/>
                  <a:gd name="T3" fmla="*/ 14 h 44"/>
                  <a:gd name="T4" fmla="*/ 68 w 142"/>
                  <a:gd name="T5" fmla="*/ 0 h 44"/>
                  <a:gd name="T6" fmla="*/ 131 w 142"/>
                  <a:gd name="T7" fmla="*/ 4 h 44"/>
                  <a:gd name="T8" fmla="*/ 142 w 142"/>
                  <a:gd name="T9" fmla="*/ 27 h 44"/>
                  <a:gd name="T10" fmla="*/ 102 w 142"/>
                  <a:gd name="T11" fmla="*/ 34 h 44"/>
                  <a:gd name="T12" fmla="*/ 57 w 142"/>
                  <a:gd name="T13" fmla="*/ 44 h 44"/>
                  <a:gd name="T14" fmla="*/ 0 w 142"/>
                  <a:gd name="T15" fmla="*/ 40 h 44"/>
                  <a:gd name="T16" fmla="*/ 2 w 142"/>
                  <a:gd name="T17" fmla="*/ 27 h 44"/>
                  <a:gd name="T18" fmla="*/ 2 w 142"/>
                  <a:gd name="T19" fmla="*/ 27 h 44"/>
                  <a:gd name="T20" fmla="*/ 2 w 142"/>
                  <a:gd name="T21" fmla="*/ 27 h 4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2"/>
                  <a:gd name="T34" fmla="*/ 0 h 44"/>
                  <a:gd name="T35" fmla="*/ 142 w 142"/>
                  <a:gd name="T36" fmla="*/ 44 h 4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2" h="44">
                    <a:moveTo>
                      <a:pt x="2" y="27"/>
                    </a:moveTo>
                    <a:lnTo>
                      <a:pt x="24" y="14"/>
                    </a:lnTo>
                    <a:lnTo>
                      <a:pt x="68" y="0"/>
                    </a:lnTo>
                    <a:lnTo>
                      <a:pt x="131" y="4"/>
                    </a:lnTo>
                    <a:lnTo>
                      <a:pt x="142" y="27"/>
                    </a:lnTo>
                    <a:lnTo>
                      <a:pt x="102" y="34"/>
                    </a:lnTo>
                    <a:lnTo>
                      <a:pt x="57" y="44"/>
                    </a:lnTo>
                    <a:lnTo>
                      <a:pt x="0" y="40"/>
                    </a:lnTo>
                    <a:lnTo>
                      <a:pt x="2" y="27"/>
                    </a:lnTo>
                    <a:close/>
                  </a:path>
                </a:pathLst>
              </a:custGeom>
              <a:solidFill>
                <a:srgbClr val="FFD6C9"/>
              </a:solidFill>
              <a:ln w="9525">
                <a:noFill/>
                <a:round/>
                <a:headEnd/>
                <a:tailEnd/>
              </a:ln>
            </p:spPr>
            <p:txBody>
              <a:bodyPr/>
              <a:lstStyle/>
              <a:p>
                <a:endParaRPr lang="en-US"/>
              </a:p>
            </p:txBody>
          </p:sp>
          <p:sp>
            <p:nvSpPr>
              <p:cNvPr id="27713" name="Freeform 35"/>
              <p:cNvSpPr>
                <a:spLocks/>
              </p:cNvSpPr>
              <p:nvPr/>
            </p:nvSpPr>
            <p:spPr bwMode="auto">
              <a:xfrm>
                <a:off x="1089" y="2297"/>
                <a:ext cx="25" cy="17"/>
              </a:xfrm>
              <a:custGeom>
                <a:avLst/>
                <a:gdLst>
                  <a:gd name="T0" fmla="*/ 34 w 49"/>
                  <a:gd name="T1" fmla="*/ 0 h 34"/>
                  <a:gd name="T2" fmla="*/ 28 w 49"/>
                  <a:gd name="T3" fmla="*/ 19 h 34"/>
                  <a:gd name="T4" fmla="*/ 49 w 49"/>
                  <a:gd name="T5" fmla="*/ 30 h 34"/>
                  <a:gd name="T6" fmla="*/ 7 w 49"/>
                  <a:gd name="T7" fmla="*/ 34 h 34"/>
                  <a:gd name="T8" fmla="*/ 0 w 49"/>
                  <a:gd name="T9" fmla="*/ 22 h 34"/>
                  <a:gd name="T10" fmla="*/ 34 w 49"/>
                  <a:gd name="T11" fmla="*/ 0 h 34"/>
                  <a:gd name="T12" fmla="*/ 34 w 49"/>
                  <a:gd name="T13" fmla="*/ 0 h 34"/>
                  <a:gd name="T14" fmla="*/ 34 w 49"/>
                  <a:gd name="T15" fmla="*/ 0 h 34"/>
                  <a:gd name="T16" fmla="*/ 0 60000 65536"/>
                  <a:gd name="T17" fmla="*/ 0 60000 65536"/>
                  <a:gd name="T18" fmla="*/ 0 60000 65536"/>
                  <a:gd name="T19" fmla="*/ 0 60000 65536"/>
                  <a:gd name="T20" fmla="*/ 0 60000 65536"/>
                  <a:gd name="T21" fmla="*/ 0 60000 65536"/>
                  <a:gd name="T22" fmla="*/ 0 60000 65536"/>
                  <a:gd name="T23" fmla="*/ 0 60000 65536"/>
                  <a:gd name="T24" fmla="*/ 0 w 49"/>
                  <a:gd name="T25" fmla="*/ 0 h 34"/>
                  <a:gd name="T26" fmla="*/ 49 w 49"/>
                  <a:gd name="T27" fmla="*/ 34 h 3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9" h="34">
                    <a:moveTo>
                      <a:pt x="34" y="0"/>
                    </a:moveTo>
                    <a:lnTo>
                      <a:pt x="28" y="19"/>
                    </a:lnTo>
                    <a:lnTo>
                      <a:pt x="49" y="30"/>
                    </a:lnTo>
                    <a:lnTo>
                      <a:pt x="7" y="34"/>
                    </a:lnTo>
                    <a:lnTo>
                      <a:pt x="0" y="22"/>
                    </a:lnTo>
                    <a:lnTo>
                      <a:pt x="34" y="0"/>
                    </a:lnTo>
                    <a:close/>
                  </a:path>
                </a:pathLst>
              </a:custGeom>
              <a:solidFill>
                <a:srgbClr val="A84A3D"/>
              </a:solidFill>
              <a:ln w="9525">
                <a:noFill/>
                <a:round/>
                <a:headEnd/>
                <a:tailEnd/>
              </a:ln>
            </p:spPr>
            <p:txBody>
              <a:bodyPr/>
              <a:lstStyle/>
              <a:p>
                <a:endParaRPr lang="en-US"/>
              </a:p>
            </p:txBody>
          </p:sp>
          <p:sp>
            <p:nvSpPr>
              <p:cNvPr id="27714" name="Freeform 36"/>
              <p:cNvSpPr>
                <a:spLocks/>
              </p:cNvSpPr>
              <p:nvPr/>
            </p:nvSpPr>
            <p:spPr bwMode="auto">
              <a:xfrm>
                <a:off x="1268" y="2218"/>
                <a:ext cx="50" cy="53"/>
              </a:xfrm>
              <a:custGeom>
                <a:avLst/>
                <a:gdLst>
                  <a:gd name="T0" fmla="*/ 91 w 99"/>
                  <a:gd name="T1" fmla="*/ 0 h 106"/>
                  <a:gd name="T2" fmla="*/ 82 w 99"/>
                  <a:gd name="T3" fmla="*/ 42 h 106"/>
                  <a:gd name="T4" fmla="*/ 99 w 99"/>
                  <a:gd name="T5" fmla="*/ 76 h 106"/>
                  <a:gd name="T6" fmla="*/ 42 w 99"/>
                  <a:gd name="T7" fmla="*/ 89 h 106"/>
                  <a:gd name="T8" fmla="*/ 15 w 99"/>
                  <a:gd name="T9" fmla="*/ 106 h 106"/>
                  <a:gd name="T10" fmla="*/ 0 w 99"/>
                  <a:gd name="T11" fmla="*/ 30 h 106"/>
                  <a:gd name="T12" fmla="*/ 49 w 99"/>
                  <a:gd name="T13" fmla="*/ 13 h 106"/>
                  <a:gd name="T14" fmla="*/ 91 w 99"/>
                  <a:gd name="T15" fmla="*/ 0 h 106"/>
                  <a:gd name="T16" fmla="*/ 91 w 99"/>
                  <a:gd name="T17" fmla="*/ 0 h 106"/>
                  <a:gd name="T18" fmla="*/ 91 w 99"/>
                  <a:gd name="T19" fmla="*/ 0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9"/>
                  <a:gd name="T31" fmla="*/ 0 h 106"/>
                  <a:gd name="T32" fmla="*/ 99 w 99"/>
                  <a:gd name="T33" fmla="*/ 106 h 10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9" h="106">
                    <a:moveTo>
                      <a:pt x="91" y="0"/>
                    </a:moveTo>
                    <a:lnTo>
                      <a:pt x="82" y="42"/>
                    </a:lnTo>
                    <a:lnTo>
                      <a:pt x="99" y="76"/>
                    </a:lnTo>
                    <a:lnTo>
                      <a:pt x="42" y="89"/>
                    </a:lnTo>
                    <a:lnTo>
                      <a:pt x="15" y="106"/>
                    </a:lnTo>
                    <a:lnTo>
                      <a:pt x="0" y="30"/>
                    </a:lnTo>
                    <a:lnTo>
                      <a:pt x="49" y="13"/>
                    </a:lnTo>
                    <a:lnTo>
                      <a:pt x="91" y="0"/>
                    </a:lnTo>
                    <a:close/>
                  </a:path>
                </a:pathLst>
              </a:custGeom>
              <a:solidFill>
                <a:srgbClr val="E08477"/>
              </a:solidFill>
              <a:ln w="9525">
                <a:noFill/>
                <a:round/>
                <a:headEnd/>
                <a:tailEnd/>
              </a:ln>
            </p:spPr>
            <p:txBody>
              <a:bodyPr/>
              <a:lstStyle/>
              <a:p>
                <a:endParaRPr lang="en-US"/>
              </a:p>
            </p:txBody>
          </p:sp>
          <p:sp>
            <p:nvSpPr>
              <p:cNvPr id="27715" name="Freeform 37"/>
              <p:cNvSpPr>
                <a:spLocks/>
              </p:cNvSpPr>
              <p:nvPr/>
            </p:nvSpPr>
            <p:spPr bwMode="auto">
              <a:xfrm>
                <a:off x="1244" y="2221"/>
                <a:ext cx="69" cy="64"/>
              </a:xfrm>
              <a:custGeom>
                <a:avLst/>
                <a:gdLst>
                  <a:gd name="T0" fmla="*/ 34 w 138"/>
                  <a:gd name="T1" fmla="*/ 22 h 129"/>
                  <a:gd name="T2" fmla="*/ 0 w 138"/>
                  <a:gd name="T3" fmla="*/ 47 h 129"/>
                  <a:gd name="T4" fmla="*/ 3 w 138"/>
                  <a:gd name="T5" fmla="*/ 110 h 129"/>
                  <a:gd name="T6" fmla="*/ 57 w 138"/>
                  <a:gd name="T7" fmla="*/ 129 h 129"/>
                  <a:gd name="T8" fmla="*/ 91 w 138"/>
                  <a:gd name="T9" fmla="*/ 76 h 129"/>
                  <a:gd name="T10" fmla="*/ 138 w 138"/>
                  <a:gd name="T11" fmla="*/ 66 h 129"/>
                  <a:gd name="T12" fmla="*/ 91 w 138"/>
                  <a:gd name="T13" fmla="*/ 47 h 129"/>
                  <a:gd name="T14" fmla="*/ 131 w 138"/>
                  <a:gd name="T15" fmla="*/ 0 h 129"/>
                  <a:gd name="T16" fmla="*/ 34 w 138"/>
                  <a:gd name="T17" fmla="*/ 22 h 129"/>
                  <a:gd name="T18" fmla="*/ 34 w 138"/>
                  <a:gd name="T19" fmla="*/ 22 h 129"/>
                  <a:gd name="T20" fmla="*/ 34 w 138"/>
                  <a:gd name="T21" fmla="*/ 22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38"/>
                  <a:gd name="T34" fmla="*/ 0 h 129"/>
                  <a:gd name="T35" fmla="*/ 138 w 138"/>
                  <a:gd name="T36" fmla="*/ 129 h 12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38" h="129">
                    <a:moveTo>
                      <a:pt x="34" y="22"/>
                    </a:moveTo>
                    <a:lnTo>
                      <a:pt x="0" y="47"/>
                    </a:lnTo>
                    <a:lnTo>
                      <a:pt x="3" y="110"/>
                    </a:lnTo>
                    <a:lnTo>
                      <a:pt x="57" y="129"/>
                    </a:lnTo>
                    <a:lnTo>
                      <a:pt x="91" y="76"/>
                    </a:lnTo>
                    <a:lnTo>
                      <a:pt x="138" y="66"/>
                    </a:lnTo>
                    <a:lnTo>
                      <a:pt x="91" y="47"/>
                    </a:lnTo>
                    <a:lnTo>
                      <a:pt x="131" y="0"/>
                    </a:lnTo>
                    <a:lnTo>
                      <a:pt x="34" y="22"/>
                    </a:lnTo>
                    <a:close/>
                  </a:path>
                </a:pathLst>
              </a:custGeom>
              <a:solidFill>
                <a:srgbClr val="C7695C"/>
              </a:solidFill>
              <a:ln w="9525">
                <a:noFill/>
                <a:round/>
                <a:headEnd/>
                <a:tailEnd/>
              </a:ln>
            </p:spPr>
            <p:txBody>
              <a:bodyPr/>
              <a:lstStyle/>
              <a:p>
                <a:endParaRPr lang="en-US"/>
              </a:p>
            </p:txBody>
          </p:sp>
          <p:sp>
            <p:nvSpPr>
              <p:cNvPr id="27716" name="Freeform 38"/>
              <p:cNvSpPr>
                <a:spLocks/>
              </p:cNvSpPr>
              <p:nvPr/>
            </p:nvSpPr>
            <p:spPr bwMode="auto">
              <a:xfrm>
                <a:off x="1306" y="2332"/>
                <a:ext cx="71" cy="120"/>
              </a:xfrm>
              <a:custGeom>
                <a:avLst/>
                <a:gdLst>
                  <a:gd name="T0" fmla="*/ 0 w 141"/>
                  <a:gd name="T1" fmla="*/ 19 h 240"/>
                  <a:gd name="T2" fmla="*/ 15 w 141"/>
                  <a:gd name="T3" fmla="*/ 82 h 240"/>
                  <a:gd name="T4" fmla="*/ 61 w 141"/>
                  <a:gd name="T5" fmla="*/ 118 h 240"/>
                  <a:gd name="T6" fmla="*/ 95 w 141"/>
                  <a:gd name="T7" fmla="*/ 139 h 240"/>
                  <a:gd name="T8" fmla="*/ 99 w 141"/>
                  <a:gd name="T9" fmla="*/ 156 h 240"/>
                  <a:gd name="T10" fmla="*/ 87 w 141"/>
                  <a:gd name="T11" fmla="*/ 203 h 240"/>
                  <a:gd name="T12" fmla="*/ 74 w 141"/>
                  <a:gd name="T13" fmla="*/ 240 h 240"/>
                  <a:gd name="T14" fmla="*/ 116 w 141"/>
                  <a:gd name="T15" fmla="*/ 224 h 240"/>
                  <a:gd name="T16" fmla="*/ 141 w 141"/>
                  <a:gd name="T17" fmla="*/ 152 h 240"/>
                  <a:gd name="T18" fmla="*/ 129 w 141"/>
                  <a:gd name="T19" fmla="*/ 99 h 240"/>
                  <a:gd name="T20" fmla="*/ 87 w 141"/>
                  <a:gd name="T21" fmla="*/ 76 h 240"/>
                  <a:gd name="T22" fmla="*/ 44 w 141"/>
                  <a:gd name="T23" fmla="*/ 34 h 240"/>
                  <a:gd name="T24" fmla="*/ 19 w 141"/>
                  <a:gd name="T25" fmla="*/ 0 h 240"/>
                  <a:gd name="T26" fmla="*/ 0 w 141"/>
                  <a:gd name="T27" fmla="*/ 19 h 240"/>
                  <a:gd name="T28" fmla="*/ 0 w 141"/>
                  <a:gd name="T29" fmla="*/ 19 h 240"/>
                  <a:gd name="T30" fmla="*/ 0 w 141"/>
                  <a:gd name="T31" fmla="*/ 19 h 24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1"/>
                  <a:gd name="T49" fmla="*/ 0 h 240"/>
                  <a:gd name="T50" fmla="*/ 141 w 141"/>
                  <a:gd name="T51" fmla="*/ 240 h 24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1" h="240">
                    <a:moveTo>
                      <a:pt x="0" y="19"/>
                    </a:moveTo>
                    <a:lnTo>
                      <a:pt x="15" y="82"/>
                    </a:lnTo>
                    <a:lnTo>
                      <a:pt x="61" y="118"/>
                    </a:lnTo>
                    <a:lnTo>
                      <a:pt x="95" y="139"/>
                    </a:lnTo>
                    <a:lnTo>
                      <a:pt x="99" y="156"/>
                    </a:lnTo>
                    <a:lnTo>
                      <a:pt x="87" y="203"/>
                    </a:lnTo>
                    <a:lnTo>
                      <a:pt x="74" y="240"/>
                    </a:lnTo>
                    <a:lnTo>
                      <a:pt x="116" y="224"/>
                    </a:lnTo>
                    <a:lnTo>
                      <a:pt x="141" y="152"/>
                    </a:lnTo>
                    <a:lnTo>
                      <a:pt x="129" y="99"/>
                    </a:lnTo>
                    <a:lnTo>
                      <a:pt x="87" y="76"/>
                    </a:lnTo>
                    <a:lnTo>
                      <a:pt x="44" y="34"/>
                    </a:lnTo>
                    <a:lnTo>
                      <a:pt x="19" y="0"/>
                    </a:lnTo>
                    <a:lnTo>
                      <a:pt x="0" y="19"/>
                    </a:lnTo>
                    <a:close/>
                  </a:path>
                </a:pathLst>
              </a:custGeom>
              <a:solidFill>
                <a:srgbClr val="E08477"/>
              </a:solidFill>
              <a:ln w="9525">
                <a:noFill/>
                <a:round/>
                <a:headEnd/>
                <a:tailEnd/>
              </a:ln>
            </p:spPr>
            <p:txBody>
              <a:bodyPr/>
              <a:lstStyle/>
              <a:p>
                <a:endParaRPr lang="en-US"/>
              </a:p>
            </p:txBody>
          </p:sp>
          <p:sp>
            <p:nvSpPr>
              <p:cNvPr id="27717" name="Freeform 39"/>
              <p:cNvSpPr>
                <a:spLocks/>
              </p:cNvSpPr>
              <p:nvPr/>
            </p:nvSpPr>
            <p:spPr bwMode="auto">
              <a:xfrm>
                <a:off x="1249" y="2320"/>
                <a:ext cx="62" cy="91"/>
              </a:xfrm>
              <a:custGeom>
                <a:avLst/>
                <a:gdLst>
                  <a:gd name="T0" fmla="*/ 13 w 126"/>
                  <a:gd name="T1" fmla="*/ 55 h 183"/>
                  <a:gd name="T2" fmla="*/ 27 w 126"/>
                  <a:gd name="T3" fmla="*/ 97 h 183"/>
                  <a:gd name="T4" fmla="*/ 91 w 126"/>
                  <a:gd name="T5" fmla="*/ 114 h 183"/>
                  <a:gd name="T6" fmla="*/ 95 w 126"/>
                  <a:gd name="T7" fmla="*/ 152 h 183"/>
                  <a:gd name="T8" fmla="*/ 78 w 126"/>
                  <a:gd name="T9" fmla="*/ 183 h 183"/>
                  <a:gd name="T10" fmla="*/ 105 w 126"/>
                  <a:gd name="T11" fmla="*/ 169 h 183"/>
                  <a:gd name="T12" fmla="*/ 126 w 126"/>
                  <a:gd name="T13" fmla="*/ 147 h 183"/>
                  <a:gd name="T14" fmla="*/ 105 w 126"/>
                  <a:gd name="T15" fmla="*/ 111 h 183"/>
                  <a:gd name="T16" fmla="*/ 76 w 126"/>
                  <a:gd name="T17" fmla="*/ 90 h 183"/>
                  <a:gd name="T18" fmla="*/ 30 w 126"/>
                  <a:gd name="T19" fmla="*/ 48 h 183"/>
                  <a:gd name="T20" fmla="*/ 0 w 126"/>
                  <a:gd name="T21" fmla="*/ 0 h 183"/>
                  <a:gd name="T22" fmla="*/ 13 w 126"/>
                  <a:gd name="T23" fmla="*/ 55 h 183"/>
                  <a:gd name="T24" fmla="*/ 13 w 126"/>
                  <a:gd name="T25" fmla="*/ 55 h 183"/>
                  <a:gd name="T26" fmla="*/ 13 w 126"/>
                  <a:gd name="T27" fmla="*/ 55 h 18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6"/>
                  <a:gd name="T43" fmla="*/ 0 h 183"/>
                  <a:gd name="T44" fmla="*/ 126 w 126"/>
                  <a:gd name="T45" fmla="*/ 183 h 18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6" h="183">
                    <a:moveTo>
                      <a:pt x="13" y="55"/>
                    </a:moveTo>
                    <a:lnTo>
                      <a:pt x="27" y="97"/>
                    </a:lnTo>
                    <a:lnTo>
                      <a:pt x="91" y="114"/>
                    </a:lnTo>
                    <a:lnTo>
                      <a:pt x="95" y="152"/>
                    </a:lnTo>
                    <a:lnTo>
                      <a:pt x="78" y="183"/>
                    </a:lnTo>
                    <a:lnTo>
                      <a:pt x="105" y="169"/>
                    </a:lnTo>
                    <a:lnTo>
                      <a:pt x="126" y="147"/>
                    </a:lnTo>
                    <a:lnTo>
                      <a:pt x="105" y="111"/>
                    </a:lnTo>
                    <a:lnTo>
                      <a:pt x="76" y="90"/>
                    </a:lnTo>
                    <a:lnTo>
                      <a:pt x="30" y="48"/>
                    </a:lnTo>
                    <a:lnTo>
                      <a:pt x="0" y="0"/>
                    </a:lnTo>
                    <a:lnTo>
                      <a:pt x="13" y="55"/>
                    </a:lnTo>
                    <a:close/>
                  </a:path>
                </a:pathLst>
              </a:custGeom>
              <a:solidFill>
                <a:srgbClr val="C7695C"/>
              </a:solidFill>
              <a:ln w="9525">
                <a:noFill/>
                <a:round/>
                <a:headEnd/>
                <a:tailEnd/>
              </a:ln>
            </p:spPr>
            <p:txBody>
              <a:bodyPr/>
              <a:lstStyle/>
              <a:p>
                <a:endParaRPr lang="en-US"/>
              </a:p>
            </p:txBody>
          </p:sp>
          <p:sp>
            <p:nvSpPr>
              <p:cNvPr id="27718" name="Freeform 40"/>
              <p:cNvSpPr>
                <a:spLocks/>
              </p:cNvSpPr>
              <p:nvPr/>
            </p:nvSpPr>
            <p:spPr bwMode="auto">
              <a:xfrm>
                <a:off x="1138" y="2425"/>
                <a:ext cx="101" cy="46"/>
              </a:xfrm>
              <a:custGeom>
                <a:avLst/>
                <a:gdLst>
                  <a:gd name="T0" fmla="*/ 189 w 202"/>
                  <a:gd name="T1" fmla="*/ 4 h 92"/>
                  <a:gd name="T2" fmla="*/ 170 w 202"/>
                  <a:gd name="T3" fmla="*/ 48 h 92"/>
                  <a:gd name="T4" fmla="*/ 202 w 202"/>
                  <a:gd name="T5" fmla="*/ 76 h 92"/>
                  <a:gd name="T6" fmla="*/ 39 w 202"/>
                  <a:gd name="T7" fmla="*/ 92 h 92"/>
                  <a:gd name="T8" fmla="*/ 12 w 202"/>
                  <a:gd name="T9" fmla="*/ 86 h 92"/>
                  <a:gd name="T10" fmla="*/ 0 w 202"/>
                  <a:gd name="T11" fmla="*/ 27 h 92"/>
                  <a:gd name="T12" fmla="*/ 40 w 202"/>
                  <a:gd name="T13" fmla="*/ 0 h 92"/>
                  <a:gd name="T14" fmla="*/ 118 w 202"/>
                  <a:gd name="T15" fmla="*/ 10 h 92"/>
                  <a:gd name="T16" fmla="*/ 189 w 202"/>
                  <a:gd name="T17" fmla="*/ 4 h 92"/>
                  <a:gd name="T18" fmla="*/ 189 w 202"/>
                  <a:gd name="T19" fmla="*/ 4 h 92"/>
                  <a:gd name="T20" fmla="*/ 189 w 202"/>
                  <a:gd name="T21" fmla="*/ 4 h 9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02"/>
                  <a:gd name="T34" fmla="*/ 0 h 92"/>
                  <a:gd name="T35" fmla="*/ 202 w 202"/>
                  <a:gd name="T36" fmla="*/ 92 h 9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02" h="92">
                    <a:moveTo>
                      <a:pt x="189" y="4"/>
                    </a:moveTo>
                    <a:lnTo>
                      <a:pt x="170" y="48"/>
                    </a:lnTo>
                    <a:lnTo>
                      <a:pt x="202" y="76"/>
                    </a:lnTo>
                    <a:lnTo>
                      <a:pt x="39" y="92"/>
                    </a:lnTo>
                    <a:lnTo>
                      <a:pt x="12" y="86"/>
                    </a:lnTo>
                    <a:lnTo>
                      <a:pt x="0" y="27"/>
                    </a:lnTo>
                    <a:lnTo>
                      <a:pt x="40" y="0"/>
                    </a:lnTo>
                    <a:lnTo>
                      <a:pt x="118" y="10"/>
                    </a:lnTo>
                    <a:lnTo>
                      <a:pt x="189" y="4"/>
                    </a:lnTo>
                    <a:close/>
                  </a:path>
                </a:pathLst>
              </a:custGeom>
              <a:solidFill>
                <a:srgbClr val="E08477"/>
              </a:solidFill>
              <a:ln w="9525">
                <a:noFill/>
                <a:round/>
                <a:headEnd/>
                <a:tailEnd/>
              </a:ln>
            </p:spPr>
            <p:txBody>
              <a:bodyPr/>
              <a:lstStyle/>
              <a:p>
                <a:endParaRPr lang="en-US"/>
              </a:p>
            </p:txBody>
          </p:sp>
          <p:sp>
            <p:nvSpPr>
              <p:cNvPr id="27719" name="Freeform 41"/>
              <p:cNvSpPr>
                <a:spLocks/>
              </p:cNvSpPr>
              <p:nvPr/>
            </p:nvSpPr>
            <p:spPr bwMode="auto">
              <a:xfrm>
                <a:off x="1074" y="2055"/>
                <a:ext cx="226" cy="192"/>
              </a:xfrm>
              <a:custGeom>
                <a:avLst/>
                <a:gdLst>
                  <a:gd name="T0" fmla="*/ 48 w 453"/>
                  <a:gd name="T1" fmla="*/ 26 h 384"/>
                  <a:gd name="T2" fmla="*/ 217 w 453"/>
                  <a:gd name="T3" fmla="*/ 0 h 384"/>
                  <a:gd name="T4" fmla="*/ 390 w 453"/>
                  <a:gd name="T5" fmla="*/ 19 h 384"/>
                  <a:gd name="T6" fmla="*/ 428 w 453"/>
                  <a:gd name="T7" fmla="*/ 34 h 384"/>
                  <a:gd name="T8" fmla="*/ 453 w 453"/>
                  <a:gd name="T9" fmla="*/ 106 h 384"/>
                  <a:gd name="T10" fmla="*/ 449 w 453"/>
                  <a:gd name="T11" fmla="*/ 304 h 384"/>
                  <a:gd name="T12" fmla="*/ 384 w 453"/>
                  <a:gd name="T13" fmla="*/ 342 h 384"/>
                  <a:gd name="T14" fmla="*/ 354 w 453"/>
                  <a:gd name="T15" fmla="*/ 359 h 384"/>
                  <a:gd name="T16" fmla="*/ 274 w 453"/>
                  <a:gd name="T17" fmla="*/ 363 h 384"/>
                  <a:gd name="T18" fmla="*/ 69 w 453"/>
                  <a:gd name="T19" fmla="*/ 384 h 384"/>
                  <a:gd name="T20" fmla="*/ 0 w 453"/>
                  <a:gd name="T21" fmla="*/ 376 h 384"/>
                  <a:gd name="T22" fmla="*/ 4 w 453"/>
                  <a:gd name="T23" fmla="*/ 207 h 384"/>
                  <a:gd name="T24" fmla="*/ 48 w 453"/>
                  <a:gd name="T25" fmla="*/ 26 h 384"/>
                  <a:gd name="T26" fmla="*/ 48 w 453"/>
                  <a:gd name="T27" fmla="*/ 26 h 384"/>
                  <a:gd name="T28" fmla="*/ 48 w 453"/>
                  <a:gd name="T29" fmla="*/ 26 h 38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53"/>
                  <a:gd name="T46" fmla="*/ 0 h 384"/>
                  <a:gd name="T47" fmla="*/ 453 w 453"/>
                  <a:gd name="T48" fmla="*/ 384 h 38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53" h="384">
                    <a:moveTo>
                      <a:pt x="48" y="26"/>
                    </a:moveTo>
                    <a:lnTo>
                      <a:pt x="217" y="0"/>
                    </a:lnTo>
                    <a:lnTo>
                      <a:pt x="390" y="19"/>
                    </a:lnTo>
                    <a:lnTo>
                      <a:pt x="428" y="34"/>
                    </a:lnTo>
                    <a:lnTo>
                      <a:pt x="453" y="106"/>
                    </a:lnTo>
                    <a:lnTo>
                      <a:pt x="449" y="304"/>
                    </a:lnTo>
                    <a:lnTo>
                      <a:pt x="384" y="342"/>
                    </a:lnTo>
                    <a:lnTo>
                      <a:pt x="354" y="359"/>
                    </a:lnTo>
                    <a:lnTo>
                      <a:pt x="274" y="363"/>
                    </a:lnTo>
                    <a:lnTo>
                      <a:pt x="69" y="384"/>
                    </a:lnTo>
                    <a:lnTo>
                      <a:pt x="0" y="376"/>
                    </a:lnTo>
                    <a:lnTo>
                      <a:pt x="4" y="207"/>
                    </a:lnTo>
                    <a:lnTo>
                      <a:pt x="48" y="26"/>
                    </a:lnTo>
                    <a:close/>
                  </a:path>
                </a:pathLst>
              </a:custGeom>
              <a:solidFill>
                <a:srgbClr val="F59E92"/>
              </a:solidFill>
              <a:ln w="9525">
                <a:noFill/>
                <a:round/>
                <a:headEnd/>
                <a:tailEnd/>
              </a:ln>
            </p:spPr>
            <p:txBody>
              <a:bodyPr/>
              <a:lstStyle/>
              <a:p>
                <a:endParaRPr lang="en-US"/>
              </a:p>
            </p:txBody>
          </p:sp>
          <p:sp>
            <p:nvSpPr>
              <p:cNvPr id="27720" name="Freeform 42"/>
              <p:cNvSpPr>
                <a:spLocks/>
              </p:cNvSpPr>
              <p:nvPr/>
            </p:nvSpPr>
            <p:spPr bwMode="auto">
              <a:xfrm>
                <a:off x="1192" y="2057"/>
                <a:ext cx="172" cy="172"/>
              </a:xfrm>
              <a:custGeom>
                <a:avLst/>
                <a:gdLst>
                  <a:gd name="T0" fmla="*/ 44 w 344"/>
                  <a:gd name="T1" fmla="*/ 3 h 344"/>
                  <a:gd name="T2" fmla="*/ 0 w 344"/>
                  <a:gd name="T3" fmla="*/ 59 h 344"/>
                  <a:gd name="T4" fmla="*/ 13 w 344"/>
                  <a:gd name="T5" fmla="*/ 123 h 344"/>
                  <a:gd name="T6" fmla="*/ 55 w 344"/>
                  <a:gd name="T7" fmla="*/ 171 h 344"/>
                  <a:gd name="T8" fmla="*/ 116 w 344"/>
                  <a:gd name="T9" fmla="*/ 224 h 344"/>
                  <a:gd name="T10" fmla="*/ 91 w 344"/>
                  <a:gd name="T11" fmla="*/ 258 h 344"/>
                  <a:gd name="T12" fmla="*/ 66 w 344"/>
                  <a:gd name="T13" fmla="*/ 292 h 344"/>
                  <a:gd name="T14" fmla="*/ 84 w 344"/>
                  <a:gd name="T15" fmla="*/ 344 h 344"/>
                  <a:gd name="T16" fmla="*/ 163 w 344"/>
                  <a:gd name="T17" fmla="*/ 336 h 344"/>
                  <a:gd name="T18" fmla="*/ 255 w 344"/>
                  <a:gd name="T19" fmla="*/ 279 h 344"/>
                  <a:gd name="T20" fmla="*/ 344 w 344"/>
                  <a:gd name="T21" fmla="*/ 283 h 344"/>
                  <a:gd name="T22" fmla="*/ 247 w 344"/>
                  <a:gd name="T23" fmla="*/ 188 h 344"/>
                  <a:gd name="T24" fmla="*/ 287 w 344"/>
                  <a:gd name="T25" fmla="*/ 152 h 344"/>
                  <a:gd name="T26" fmla="*/ 295 w 344"/>
                  <a:gd name="T27" fmla="*/ 108 h 344"/>
                  <a:gd name="T28" fmla="*/ 279 w 344"/>
                  <a:gd name="T29" fmla="*/ 76 h 344"/>
                  <a:gd name="T30" fmla="*/ 243 w 344"/>
                  <a:gd name="T31" fmla="*/ 30 h 344"/>
                  <a:gd name="T32" fmla="*/ 199 w 344"/>
                  <a:gd name="T33" fmla="*/ 0 h 344"/>
                  <a:gd name="T34" fmla="*/ 44 w 344"/>
                  <a:gd name="T35" fmla="*/ 3 h 344"/>
                  <a:gd name="T36" fmla="*/ 44 w 344"/>
                  <a:gd name="T37" fmla="*/ 3 h 344"/>
                  <a:gd name="T38" fmla="*/ 44 w 344"/>
                  <a:gd name="T39" fmla="*/ 3 h 3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44"/>
                  <a:gd name="T61" fmla="*/ 0 h 344"/>
                  <a:gd name="T62" fmla="*/ 344 w 344"/>
                  <a:gd name="T63" fmla="*/ 344 h 34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44" h="344">
                    <a:moveTo>
                      <a:pt x="44" y="3"/>
                    </a:moveTo>
                    <a:lnTo>
                      <a:pt x="0" y="59"/>
                    </a:lnTo>
                    <a:lnTo>
                      <a:pt x="13" y="123"/>
                    </a:lnTo>
                    <a:lnTo>
                      <a:pt x="55" y="171"/>
                    </a:lnTo>
                    <a:lnTo>
                      <a:pt x="116" y="224"/>
                    </a:lnTo>
                    <a:lnTo>
                      <a:pt x="91" y="258"/>
                    </a:lnTo>
                    <a:lnTo>
                      <a:pt x="66" y="292"/>
                    </a:lnTo>
                    <a:lnTo>
                      <a:pt x="84" y="344"/>
                    </a:lnTo>
                    <a:lnTo>
                      <a:pt x="163" y="336"/>
                    </a:lnTo>
                    <a:lnTo>
                      <a:pt x="255" y="279"/>
                    </a:lnTo>
                    <a:lnTo>
                      <a:pt x="344" y="283"/>
                    </a:lnTo>
                    <a:lnTo>
                      <a:pt x="247" y="188"/>
                    </a:lnTo>
                    <a:lnTo>
                      <a:pt x="287" y="152"/>
                    </a:lnTo>
                    <a:lnTo>
                      <a:pt x="295" y="108"/>
                    </a:lnTo>
                    <a:lnTo>
                      <a:pt x="279" y="76"/>
                    </a:lnTo>
                    <a:lnTo>
                      <a:pt x="243" y="30"/>
                    </a:lnTo>
                    <a:lnTo>
                      <a:pt x="199" y="0"/>
                    </a:lnTo>
                    <a:lnTo>
                      <a:pt x="44" y="3"/>
                    </a:lnTo>
                    <a:close/>
                  </a:path>
                </a:pathLst>
              </a:custGeom>
              <a:solidFill>
                <a:srgbClr val="FFB5A8"/>
              </a:solidFill>
              <a:ln w="9525">
                <a:noFill/>
                <a:round/>
                <a:headEnd/>
                <a:tailEnd/>
              </a:ln>
            </p:spPr>
            <p:txBody>
              <a:bodyPr/>
              <a:lstStyle/>
              <a:p>
                <a:endParaRPr lang="en-US"/>
              </a:p>
            </p:txBody>
          </p:sp>
          <p:sp>
            <p:nvSpPr>
              <p:cNvPr id="27721" name="Freeform 43"/>
              <p:cNvSpPr>
                <a:spLocks/>
              </p:cNvSpPr>
              <p:nvPr/>
            </p:nvSpPr>
            <p:spPr bwMode="auto">
              <a:xfrm>
                <a:off x="1136" y="2419"/>
                <a:ext cx="49" cy="55"/>
              </a:xfrm>
              <a:custGeom>
                <a:avLst/>
                <a:gdLst>
                  <a:gd name="T0" fmla="*/ 57 w 97"/>
                  <a:gd name="T1" fmla="*/ 0 h 108"/>
                  <a:gd name="T2" fmla="*/ 11 w 97"/>
                  <a:gd name="T3" fmla="*/ 25 h 108"/>
                  <a:gd name="T4" fmla="*/ 0 w 97"/>
                  <a:gd name="T5" fmla="*/ 85 h 108"/>
                  <a:gd name="T6" fmla="*/ 47 w 97"/>
                  <a:gd name="T7" fmla="*/ 108 h 108"/>
                  <a:gd name="T8" fmla="*/ 97 w 97"/>
                  <a:gd name="T9" fmla="*/ 95 h 108"/>
                  <a:gd name="T10" fmla="*/ 59 w 97"/>
                  <a:gd name="T11" fmla="*/ 68 h 108"/>
                  <a:gd name="T12" fmla="*/ 66 w 97"/>
                  <a:gd name="T13" fmla="*/ 25 h 108"/>
                  <a:gd name="T14" fmla="*/ 57 w 97"/>
                  <a:gd name="T15" fmla="*/ 0 h 108"/>
                  <a:gd name="T16" fmla="*/ 57 w 97"/>
                  <a:gd name="T17" fmla="*/ 0 h 108"/>
                  <a:gd name="T18" fmla="*/ 57 w 97"/>
                  <a:gd name="T19" fmla="*/ 0 h 10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7"/>
                  <a:gd name="T31" fmla="*/ 0 h 108"/>
                  <a:gd name="T32" fmla="*/ 97 w 97"/>
                  <a:gd name="T33" fmla="*/ 108 h 10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7" h="108">
                    <a:moveTo>
                      <a:pt x="57" y="0"/>
                    </a:moveTo>
                    <a:lnTo>
                      <a:pt x="11" y="25"/>
                    </a:lnTo>
                    <a:lnTo>
                      <a:pt x="0" y="85"/>
                    </a:lnTo>
                    <a:lnTo>
                      <a:pt x="47" y="108"/>
                    </a:lnTo>
                    <a:lnTo>
                      <a:pt x="97" y="95"/>
                    </a:lnTo>
                    <a:lnTo>
                      <a:pt x="59" y="68"/>
                    </a:lnTo>
                    <a:lnTo>
                      <a:pt x="66" y="25"/>
                    </a:lnTo>
                    <a:lnTo>
                      <a:pt x="57" y="0"/>
                    </a:lnTo>
                    <a:close/>
                  </a:path>
                </a:pathLst>
              </a:custGeom>
              <a:solidFill>
                <a:srgbClr val="C7695C"/>
              </a:solidFill>
              <a:ln w="9525">
                <a:noFill/>
                <a:round/>
                <a:headEnd/>
                <a:tailEnd/>
              </a:ln>
            </p:spPr>
            <p:txBody>
              <a:bodyPr/>
              <a:lstStyle/>
              <a:p>
                <a:endParaRPr lang="en-US"/>
              </a:p>
            </p:txBody>
          </p:sp>
          <p:sp>
            <p:nvSpPr>
              <p:cNvPr id="27722" name="Freeform 44"/>
              <p:cNvSpPr>
                <a:spLocks/>
              </p:cNvSpPr>
              <p:nvPr/>
            </p:nvSpPr>
            <p:spPr bwMode="auto">
              <a:xfrm>
                <a:off x="1043" y="2049"/>
                <a:ext cx="154" cy="137"/>
              </a:xfrm>
              <a:custGeom>
                <a:avLst/>
                <a:gdLst>
                  <a:gd name="T0" fmla="*/ 122 w 308"/>
                  <a:gd name="T1" fmla="*/ 24 h 273"/>
                  <a:gd name="T2" fmla="*/ 73 w 308"/>
                  <a:gd name="T3" fmla="*/ 57 h 273"/>
                  <a:gd name="T4" fmla="*/ 17 w 308"/>
                  <a:gd name="T5" fmla="*/ 119 h 273"/>
                  <a:gd name="T6" fmla="*/ 0 w 308"/>
                  <a:gd name="T7" fmla="*/ 169 h 273"/>
                  <a:gd name="T8" fmla="*/ 16 w 308"/>
                  <a:gd name="T9" fmla="*/ 195 h 273"/>
                  <a:gd name="T10" fmla="*/ 69 w 308"/>
                  <a:gd name="T11" fmla="*/ 231 h 273"/>
                  <a:gd name="T12" fmla="*/ 143 w 308"/>
                  <a:gd name="T13" fmla="*/ 264 h 273"/>
                  <a:gd name="T14" fmla="*/ 204 w 308"/>
                  <a:gd name="T15" fmla="*/ 273 h 273"/>
                  <a:gd name="T16" fmla="*/ 289 w 308"/>
                  <a:gd name="T17" fmla="*/ 247 h 273"/>
                  <a:gd name="T18" fmla="*/ 308 w 308"/>
                  <a:gd name="T19" fmla="*/ 195 h 273"/>
                  <a:gd name="T20" fmla="*/ 299 w 308"/>
                  <a:gd name="T21" fmla="*/ 155 h 273"/>
                  <a:gd name="T22" fmla="*/ 274 w 308"/>
                  <a:gd name="T23" fmla="*/ 108 h 273"/>
                  <a:gd name="T24" fmla="*/ 282 w 308"/>
                  <a:gd name="T25" fmla="*/ 28 h 273"/>
                  <a:gd name="T26" fmla="*/ 206 w 308"/>
                  <a:gd name="T27" fmla="*/ 0 h 273"/>
                  <a:gd name="T28" fmla="*/ 122 w 308"/>
                  <a:gd name="T29" fmla="*/ 24 h 273"/>
                  <a:gd name="T30" fmla="*/ 122 w 308"/>
                  <a:gd name="T31" fmla="*/ 24 h 273"/>
                  <a:gd name="T32" fmla="*/ 122 w 308"/>
                  <a:gd name="T33" fmla="*/ 24 h 27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08"/>
                  <a:gd name="T52" fmla="*/ 0 h 273"/>
                  <a:gd name="T53" fmla="*/ 308 w 308"/>
                  <a:gd name="T54" fmla="*/ 273 h 27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08" h="273">
                    <a:moveTo>
                      <a:pt x="122" y="24"/>
                    </a:moveTo>
                    <a:lnTo>
                      <a:pt x="73" y="57"/>
                    </a:lnTo>
                    <a:lnTo>
                      <a:pt x="17" y="119"/>
                    </a:lnTo>
                    <a:lnTo>
                      <a:pt x="0" y="169"/>
                    </a:lnTo>
                    <a:lnTo>
                      <a:pt x="16" y="195"/>
                    </a:lnTo>
                    <a:lnTo>
                      <a:pt x="69" y="231"/>
                    </a:lnTo>
                    <a:lnTo>
                      <a:pt x="143" y="264"/>
                    </a:lnTo>
                    <a:lnTo>
                      <a:pt x="204" y="273"/>
                    </a:lnTo>
                    <a:lnTo>
                      <a:pt x="289" y="247"/>
                    </a:lnTo>
                    <a:lnTo>
                      <a:pt x="308" y="195"/>
                    </a:lnTo>
                    <a:lnTo>
                      <a:pt x="299" y="155"/>
                    </a:lnTo>
                    <a:lnTo>
                      <a:pt x="274" y="108"/>
                    </a:lnTo>
                    <a:lnTo>
                      <a:pt x="282" y="28"/>
                    </a:lnTo>
                    <a:lnTo>
                      <a:pt x="206" y="0"/>
                    </a:lnTo>
                    <a:lnTo>
                      <a:pt x="122" y="24"/>
                    </a:lnTo>
                    <a:close/>
                  </a:path>
                </a:pathLst>
              </a:custGeom>
              <a:solidFill>
                <a:srgbClr val="FFB5A8"/>
              </a:solidFill>
              <a:ln w="9525">
                <a:noFill/>
                <a:round/>
                <a:headEnd/>
                <a:tailEnd/>
              </a:ln>
            </p:spPr>
            <p:txBody>
              <a:bodyPr/>
              <a:lstStyle/>
              <a:p>
                <a:endParaRPr lang="en-US"/>
              </a:p>
            </p:txBody>
          </p:sp>
          <p:sp>
            <p:nvSpPr>
              <p:cNvPr id="27723" name="Freeform 45"/>
              <p:cNvSpPr>
                <a:spLocks/>
              </p:cNvSpPr>
              <p:nvPr/>
            </p:nvSpPr>
            <p:spPr bwMode="auto">
              <a:xfrm>
                <a:off x="1057" y="2184"/>
                <a:ext cx="149" cy="60"/>
              </a:xfrm>
              <a:custGeom>
                <a:avLst/>
                <a:gdLst>
                  <a:gd name="T0" fmla="*/ 0 w 296"/>
                  <a:gd name="T1" fmla="*/ 116 h 120"/>
                  <a:gd name="T2" fmla="*/ 15 w 296"/>
                  <a:gd name="T3" fmla="*/ 94 h 120"/>
                  <a:gd name="T4" fmla="*/ 53 w 296"/>
                  <a:gd name="T5" fmla="*/ 59 h 120"/>
                  <a:gd name="T6" fmla="*/ 103 w 296"/>
                  <a:gd name="T7" fmla="*/ 25 h 120"/>
                  <a:gd name="T8" fmla="*/ 148 w 296"/>
                  <a:gd name="T9" fmla="*/ 8 h 120"/>
                  <a:gd name="T10" fmla="*/ 236 w 296"/>
                  <a:gd name="T11" fmla="*/ 0 h 120"/>
                  <a:gd name="T12" fmla="*/ 289 w 296"/>
                  <a:gd name="T13" fmla="*/ 23 h 120"/>
                  <a:gd name="T14" fmla="*/ 296 w 296"/>
                  <a:gd name="T15" fmla="*/ 107 h 120"/>
                  <a:gd name="T16" fmla="*/ 224 w 296"/>
                  <a:gd name="T17" fmla="*/ 120 h 120"/>
                  <a:gd name="T18" fmla="*/ 93 w 296"/>
                  <a:gd name="T19" fmla="*/ 120 h 120"/>
                  <a:gd name="T20" fmla="*/ 0 w 296"/>
                  <a:gd name="T21" fmla="*/ 116 h 120"/>
                  <a:gd name="T22" fmla="*/ 0 w 296"/>
                  <a:gd name="T23" fmla="*/ 116 h 120"/>
                  <a:gd name="T24" fmla="*/ 0 w 296"/>
                  <a:gd name="T25" fmla="*/ 116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6"/>
                  <a:gd name="T40" fmla="*/ 0 h 120"/>
                  <a:gd name="T41" fmla="*/ 296 w 296"/>
                  <a:gd name="T42" fmla="*/ 120 h 1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6" h="120">
                    <a:moveTo>
                      <a:pt x="0" y="116"/>
                    </a:moveTo>
                    <a:lnTo>
                      <a:pt x="15" y="94"/>
                    </a:lnTo>
                    <a:lnTo>
                      <a:pt x="53" y="59"/>
                    </a:lnTo>
                    <a:lnTo>
                      <a:pt x="103" y="25"/>
                    </a:lnTo>
                    <a:lnTo>
                      <a:pt x="148" y="8"/>
                    </a:lnTo>
                    <a:lnTo>
                      <a:pt x="236" y="0"/>
                    </a:lnTo>
                    <a:lnTo>
                      <a:pt x="289" y="23"/>
                    </a:lnTo>
                    <a:lnTo>
                      <a:pt x="296" y="107"/>
                    </a:lnTo>
                    <a:lnTo>
                      <a:pt x="224" y="120"/>
                    </a:lnTo>
                    <a:lnTo>
                      <a:pt x="93" y="120"/>
                    </a:lnTo>
                    <a:lnTo>
                      <a:pt x="0" y="116"/>
                    </a:lnTo>
                    <a:close/>
                  </a:path>
                </a:pathLst>
              </a:custGeom>
              <a:solidFill>
                <a:srgbClr val="FFB5A8"/>
              </a:solidFill>
              <a:ln w="9525">
                <a:noFill/>
                <a:round/>
                <a:headEnd/>
                <a:tailEnd/>
              </a:ln>
            </p:spPr>
            <p:txBody>
              <a:bodyPr/>
              <a:lstStyle/>
              <a:p>
                <a:endParaRPr lang="en-US"/>
              </a:p>
            </p:txBody>
          </p:sp>
          <p:sp>
            <p:nvSpPr>
              <p:cNvPr id="27724" name="Freeform 46"/>
              <p:cNvSpPr>
                <a:spLocks/>
              </p:cNvSpPr>
              <p:nvPr/>
            </p:nvSpPr>
            <p:spPr bwMode="auto">
              <a:xfrm>
                <a:off x="1068" y="2057"/>
                <a:ext cx="65" cy="175"/>
              </a:xfrm>
              <a:custGeom>
                <a:avLst/>
                <a:gdLst>
                  <a:gd name="T0" fmla="*/ 131 w 131"/>
                  <a:gd name="T1" fmla="*/ 55 h 349"/>
                  <a:gd name="T2" fmla="*/ 93 w 131"/>
                  <a:gd name="T3" fmla="*/ 91 h 349"/>
                  <a:gd name="T4" fmla="*/ 53 w 131"/>
                  <a:gd name="T5" fmla="*/ 159 h 349"/>
                  <a:gd name="T6" fmla="*/ 59 w 131"/>
                  <a:gd name="T7" fmla="*/ 287 h 349"/>
                  <a:gd name="T8" fmla="*/ 47 w 131"/>
                  <a:gd name="T9" fmla="*/ 323 h 349"/>
                  <a:gd name="T10" fmla="*/ 36 w 131"/>
                  <a:gd name="T11" fmla="*/ 344 h 349"/>
                  <a:gd name="T12" fmla="*/ 21 w 131"/>
                  <a:gd name="T13" fmla="*/ 349 h 349"/>
                  <a:gd name="T14" fmla="*/ 0 w 131"/>
                  <a:gd name="T15" fmla="*/ 264 h 349"/>
                  <a:gd name="T16" fmla="*/ 0 w 131"/>
                  <a:gd name="T17" fmla="*/ 175 h 349"/>
                  <a:gd name="T18" fmla="*/ 11 w 131"/>
                  <a:gd name="T19" fmla="*/ 62 h 349"/>
                  <a:gd name="T20" fmla="*/ 64 w 131"/>
                  <a:gd name="T21" fmla="*/ 17 h 349"/>
                  <a:gd name="T22" fmla="*/ 91 w 131"/>
                  <a:gd name="T23" fmla="*/ 0 h 349"/>
                  <a:gd name="T24" fmla="*/ 131 w 131"/>
                  <a:gd name="T25" fmla="*/ 55 h 349"/>
                  <a:gd name="T26" fmla="*/ 131 w 131"/>
                  <a:gd name="T27" fmla="*/ 55 h 349"/>
                  <a:gd name="T28" fmla="*/ 131 w 131"/>
                  <a:gd name="T29" fmla="*/ 55 h 34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31"/>
                  <a:gd name="T46" fmla="*/ 0 h 349"/>
                  <a:gd name="T47" fmla="*/ 131 w 131"/>
                  <a:gd name="T48" fmla="*/ 349 h 349"/>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31" h="349">
                    <a:moveTo>
                      <a:pt x="131" y="55"/>
                    </a:moveTo>
                    <a:lnTo>
                      <a:pt x="93" y="91"/>
                    </a:lnTo>
                    <a:lnTo>
                      <a:pt x="53" y="159"/>
                    </a:lnTo>
                    <a:lnTo>
                      <a:pt x="59" y="287"/>
                    </a:lnTo>
                    <a:lnTo>
                      <a:pt x="47" y="323"/>
                    </a:lnTo>
                    <a:lnTo>
                      <a:pt x="36" y="344"/>
                    </a:lnTo>
                    <a:lnTo>
                      <a:pt x="21" y="349"/>
                    </a:lnTo>
                    <a:lnTo>
                      <a:pt x="0" y="264"/>
                    </a:lnTo>
                    <a:lnTo>
                      <a:pt x="0" y="175"/>
                    </a:lnTo>
                    <a:lnTo>
                      <a:pt x="11" y="62"/>
                    </a:lnTo>
                    <a:lnTo>
                      <a:pt x="64" y="17"/>
                    </a:lnTo>
                    <a:lnTo>
                      <a:pt x="91" y="0"/>
                    </a:lnTo>
                    <a:lnTo>
                      <a:pt x="131" y="55"/>
                    </a:lnTo>
                    <a:close/>
                  </a:path>
                </a:pathLst>
              </a:custGeom>
              <a:solidFill>
                <a:srgbClr val="E08477"/>
              </a:solidFill>
              <a:ln w="9525">
                <a:noFill/>
                <a:round/>
                <a:headEnd/>
                <a:tailEnd/>
              </a:ln>
            </p:spPr>
            <p:txBody>
              <a:bodyPr/>
              <a:lstStyle/>
              <a:p>
                <a:endParaRPr lang="en-US"/>
              </a:p>
            </p:txBody>
          </p:sp>
          <p:sp>
            <p:nvSpPr>
              <p:cNvPr id="27725" name="Freeform 47"/>
              <p:cNvSpPr>
                <a:spLocks/>
              </p:cNvSpPr>
              <p:nvPr/>
            </p:nvSpPr>
            <p:spPr bwMode="auto">
              <a:xfrm>
                <a:off x="1274" y="2258"/>
                <a:ext cx="76" cy="22"/>
              </a:xfrm>
              <a:custGeom>
                <a:avLst/>
                <a:gdLst>
                  <a:gd name="T0" fmla="*/ 0 w 152"/>
                  <a:gd name="T1" fmla="*/ 43 h 43"/>
                  <a:gd name="T2" fmla="*/ 23 w 152"/>
                  <a:gd name="T3" fmla="*/ 9 h 43"/>
                  <a:gd name="T4" fmla="*/ 67 w 152"/>
                  <a:gd name="T5" fmla="*/ 0 h 43"/>
                  <a:gd name="T6" fmla="*/ 135 w 152"/>
                  <a:gd name="T7" fmla="*/ 0 h 43"/>
                  <a:gd name="T8" fmla="*/ 152 w 152"/>
                  <a:gd name="T9" fmla="*/ 5 h 43"/>
                  <a:gd name="T10" fmla="*/ 137 w 152"/>
                  <a:gd name="T11" fmla="*/ 21 h 43"/>
                  <a:gd name="T12" fmla="*/ 92 w 152"/>
                  <a:gd name="T13" fmla="*/ 38 h 43"/>
                  <a:gd name="T14" fmla="*/ 12 w 152"/>
                  <a:gd name="T15" fmla="*/ 43 h 43"/>
                  <a:gd name="T16" fmla="*/ 0 w 152"/>
                  <a:gd name="T17" fmla="*/ 43 h 43"/>
                  <a:gd name="T18" fmla="*/ 0 w 152"/>
                  <a:gd name="T19" fmla="*/ 43 h 43"/>
                  <a:gd name="T20" fmla="*/ 0 w 152"/>
                  <a:gd name="T21" fmla="*/ 43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52"/>
                  <a:gd name="T34" fmla="*/ 0 h 43"/>
                  <a:gd name="T35" fmla="*/ 152 w 152"/>
                  <a:gd name="T36" fmla="*/ 43 h 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52" h="43">
                    <a:moveTo>
                      <a:pt x="0" y="43"/>
                    </a:moveTo>
                    <a:lnTo>
                      <a:pt x="23" y="9"/>
                    </a:lnTo>
                    <a:lnTo>
                      <a:pt x="67" y="0"/>
                    </a:lnTo>
                    <a:lnTo>
                      <a:pt x="135" y="0"/>
                    </a:lnTo>
                    <a:lnTo>
                      <a:pt x="152" y="5"/>
                    </a:lnTo>
                    <a:lnTo>
                      <a:pt x="137" y="21"/>
                    </a:lnTo>
                    <a:lnTo>
                      <a:pt x="92" y="38"/>
                    </a:lnTo>
                    <a:lnTo>
                      <a:pt x="12" y="43"/>
                    </a:lnTo>
                    <a:lnTo>
                      <a:pt x="0" y="43"/>
                    </a:lnTo>
                    <a:close/>
                  </a:path>
                </a:pathLst>
              </a:custGeom>
              <a:solidFill>
                <a:srgbClr val="FFD6C9"/>
              </a:solidFill>
              <a:ln w="9525">
                <a:noFill/>
                <a:round/>
                <a:headEnd/>
                <a:tailEnd/>
              </a:ln>
            </p:spPr>
            <p:txBody>
              <a:bodyPr/>
              <a:lstStyle/>
              <a:p>
                <a:endParaRPr lang="en-US"/>
              </a:p>
            </p:txBody>
          </p:sp>
          <p:sp>
            <p:nvSpPr>
              <p:cNvPr id="27726" name="Freeform 48"/>
              <p:cNvSpPr>
                <a:spLocks/>
              </p:cNvSpPr>
              <p:nvPr/>
            </p:nvSpPr>
            <p:spPr bwMode="auto">
              <a:xfrm>
                <a:off x="1034" y="2303"/>
                <a:ext cx="132" cy="133"/>
              </a:xfrm>
              <a:custGeom>
                <a:avLst/>
                <a:gdLst>
                  <a:gd name="T0" fmla="*/ 21 w 265"/>
                  <a:gd name="T1" fmla="*/ 0 h 264"/>
                  <a:gd name="T2" fmla="*/ 0 w 265"/>
                  <a:gd name="T3" fmla="*/ 93 h 264"/>
                  <a:gd name="T4" fmla="*/ 17 w 265"/>
                  <a:gd name="T5" fmla="*/ 146 h 264"/>
                  <a:gd name="T6" fmla="*/ 42 w 265"/>
                  <a:gd name="T7" fmla="*/ 213 h 264"/>
                  <a:gd name="T8" fmla="*/ 86 w 265"/>
                  <a:gd name="T9" fmla="*/ 247 h 264"/>
                  <a:gd name="T10" fmla="*/ 135 w 265"/>
                  <a:gd name="T11" fmla="*/ 264 h 264"/>
                  <a:gd name="T12" fmla="*/ 200 w 265"/>
                  <a:gd name="T13" fmla="*/ 257 h 264"/>
                  <a:gd name="T14" fmla="*/ 265 w 265"/>
                  <a:gd name="T15" fmla="*/ 201 h 264"/>
                  <a:gd name="T16" fmla="*/ 238 w 265"/>
                  <a:gd name="T17" fmla="*/ 131 h 264"/>
                  <a:gd name="T18" fmla="*/ 209 w 265"/>
                  <a:gd name="T19" fmla="*/ 63 h 264"/>
                  <a:gd name="T20" fmla="*/ 92 w 265"/>
                  <a:gd name="T21" fmla="*/ 28 h 264"/>
                  <a:gd name="T22" fmla="*/ 21 w 265"/>
                  <a:gd name="T23" fmla="*/ 0 h 264"/>
                  <a:gd name="T24" fmla="*/ 21 w 265"/>
                  <a:gd name="T25" fmla="*/ 0 h 264"/>
                  <a:gd name="T26" fmla="*/ 21 w 265"/>
                  <a:gd name="T27" fmla="*/ 0 h 2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65"/>
                  <a:gd name="T43" fmla="*/ 0 h 264"/>
                  <a:gd name="T44" fmla="*/ 265 w 265"/>
                  <a:gd name="T45" fmla="*/ 264 h 26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65" h="264">
                    <a:moveTo>
                      <a:pt x="21" y="0"/>
                    </a:moveTo>
                    <a:lnTo>
                      <a:pt x="0" y="93"/>
                    </a:lnTo>
                    <a:lnTo>
                      <a:pt x="17" y="146"/>
                    </a:lnTo>
                    <a:lnTo>
                      <a:pt x="42" y="213"/>
                    </a:lnTo>
                    <a:lnTo>
                      <a:pt x="86" y="247"/>
                    </a:lnTo>
                    <a:lnTo>
                      <a:pt x="135" y="264"/>
                    </a:lnTo>
                    <a:lnTo>
                      <a:pt x="200" y="257"/>
                    </a:lnTo>
                    <a:lnTo>
                      <a:pt x="265" y="201"/>
                    </a:lnTo>
                    <a:lnTo>
                      <a:pt x="238" y="131"/>
                    </a:lnTo>
                    <a:lnTo>
                      <a:pt x="209" y="63"/>
                    </a:lnTo>
                    <a:lnTo>
                      <a:pt x="92" y="28"/>
                    </a:lnTo>
                    <a:lnTo>
                      <a:pt x="21" y="0"/>
                    </a:lnTo>
                    <a:close/>
                  </a:path>
                </a:pathLst>
              </a:custGeom>
              <a:solidFill>
                <a:srgbClr val="E08477"/>
              </a:solidFill>
              <a:ln w="9525">
                <a:noFill/>
                <a:round/>
                <a:headEnd/>
                <a:tailEnd/>
              </a:ln>
            </p:spPr>
            <p:txBody>
              <a:bodyPr/>
              <a:lstStyle/>
              <a:p>
                <a:endParaRPr lang="en-US"/>
              </a:p>
            </p:txBody>
          </p:sp>
          <p:sp>
            <p:nvSpPr>
              <p:cNvPr id="27727" name="Freeform 49"/>
              <p:cNvSpPr>
                <a:spLocks/>
              </p:cNvSpPr>
              <p:nvPr/>
            </p:nvSpPr>
            <p:spPr bwMode="auto">
              <a:xfrm>
                <a:off x="1168" y="2359"/>
                <a:ext cx="72" cy="74"/>
              </a:xfrm>
              <a:custGeom>
                <a:avLst/>
                <a:gdLst>
                  <a:gd name="T0" fmla="*/ 78 w 145"/>
                  <a:gd name="T1" fmla="*/ 0 h 148"/>
                  <a:gd name="T2" fmla="*/ 92 w 145"/>
                  <a:gd name="T3" fmla="*/ 95 h 148"/>
                  <a:gd name="T4" fmla="*/ 124 w 145"/>
                  <a:gd name="T5" fmla="*/ 126 h 148"/>
                  <a:gd name="T6" fmla="*/ 145 w 145"/>
                  <a:gd name="T7" fmla="*/ 137 h 148"/>
                  <a:gd name="T8" fmla="*/ 80 w 145"/>
                  <a:gd name="T9" fmla="*/ 148 h 148"/>
                  <a:gd name="T10" fmla="*/ 10 w 145"/>
                  <a:gd name="T11" fmla="*/ 139 h 148"/>
                  <a:gd name="T12" fmla="*/ 0 w 145"/>
                  <a:gd name="T13" fmla="*/ 84 h 148"/>
                  <a:gd name="T14" fmla="*/ 21 w 145"/>
                  <a:gd name="T15" fmla="*/ 42 h 148"/>
                  <a:gd name="T16" fmla="*/ 52 w 145"/>
                  <a:gd name="T17" fmla="*/ 25 h 148"/>
                  <a:gd name="T18" fmla="*/ 78 w 145"/>
                  <a:gd name="T19" fmla="*/ 0 h 148"/>
                  <a:gd name="T20" fmla="*/ 78 w 145"/>
                  <a:gd name="T21" fmla="*/ 0 h 148"/>
                  <a:gd name="T22" fmla="*/ 78 w 145"/>
                  <a:gd name="T23" fmla="*/ 0 h 14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5"/>
                  <a:gd name="T37" fmla="*/ 0 h 148"/>
                  <a:gd name="T38" fmla="*/ 145 w 145"/>
                  <a:gd name="T39" fmla="*/ 148 h 14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5" h="148">
                    <a:moveTo>
                      <a:pt x="78" y="0"/>
                    </a:moveTo>
                    <a:lnTo>
                      <a:pt x="92" y="95"/>
                    </a:lnTo>
                    <a:lnTo>
                      <a:pt x="124" y="126"/>
                    </a:lnTo>
                    <a:lnTo>
                      <a:pt x="145" y="137"/>
                    </a:lnTo>
                    <a:lnTo>
                      <a:pt x="80" y="148"/>
                    </a:lnTo>
                    <a:lnTo>
                      <a:pt x="10" y="139"/>
                    </a:lnTo>
                    <a:lnTo>
                      <a:pt x="0" y="84"/>
                    </a:lnTo>
                    <a:lnTo>
                      <a:pt x="21" y="42"/>
                    </a:lnTo>
                    <a:lnTo>
                      <a:pt x="52" y="25"/>
                    </a:lnTo>
                    <a:lnTo>
                      <a:pt x="78" y="0"/>
                    </a:lnTo>
                    <a:close/>
                  </a:path>
                </a:pathLst>
              </a:custGeom>
              <a:solidFill>
                <a:srgbClr val="A84A3D"/>
              </a:solidFill>
              <a:ln w="9525">
                <a:noFill/>
                <a:round/>
                <a:headEnd/>
                <a:tailEnd/>
              </a:ln>
            </p:spPr>
            <p:txBody>
              <a:bodyPr/>
              <a:lstStyle/>
              <a:p>
                <a:endParaRPr lang="en-US"/>
              </a:p>
            </p:txBody>
          </p:sp>
          <p:sp>
            <p:nvSpPr>
              <p:cNvPr id="27728" name="Freeform 50"/>
              <p:cNvSpPr>
                <a:spLocks/>
              </p:cNvSpPr>
              <p:nvPr/>
            </p:nvSpPr>
            <p:spPr bwMode="auto">
              <a:xfrm>
                <a:off x="1077" y="2303"/>
                <a:ext cx="77" cy="30"/>
              </a:xfrm>
              <a:custGeom>
                <a:avLst/>
                <a:gdLst>
                  <a:gd name="T0" fmla="*/ 9 w 154"/>
                  <a:gd name="T1" fmla="*/ 0 h 59"/>
                  <a:gd name="T2" fmla="*/ 17 w 154"/>
                  <a:gd name="T3" fmla="*/ 13 h 59"/>
                  <a:gd name="T4" fmla="*/ 47 w 154"/>
                  <a:gd name="T5" fmla="*/ 27 h 59"/>
                  <a:gd name="T6" fmla="*/ 129 w 154"/>
                  <a:gd name="T7" fmla="*/ 25 h 59"/>
                  <a:gd name="T8" fmla="*/ 154 w 154"/>
                  <a:gd name="T9" fmla="*/ 11 h 59"/>
                  <a:gd name="T10" fmla="*/ 102 w 154"/>
                  <a:gd name="T11" fmla="*/ 53 h 59"/>
                  <a:gd name="T12" fmla="*/ 40 w 154"/>
                  <a:gd name="T13" fmla="*/ 59 h 59"/>
                  <a:gd name="T14" fmla="*/ 21 w 154"/>
                  <a:gd name="T15" fmla="*/ 38 h 59"/>
                  <a:gd name="T16" fmla="*/ 0 w 154"/>
                  <a:gd name="T17" fmla="*/ 19 h 59"/>
                  <a:gd name="T18" fmla="*/ 9 w 154"/>
                  <a:gd name="T19" fmla="*/ 0 h 59"/>
                  <a:gd name="T20" fmla="*/ 9 w 154"/>
                  <a:gd name="T21" fmla="*/ 0 h 59"/>
                  <a:gd name="T22" fmla="*/ 9 w 154"/>
                  <a:gd name="T23" fmla="*/ 0 h 5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4"/>
                  <a:gd name="T37" fmla="*/ 0 h 59"/>
                  <a:gd name="T38" fmla="*/ 154 w 154"/>
                  <a:gd name="T39" fmla="*/ 59 h 5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4" h="59">
                    <a:moveTo>
                      <a:pt x="9" y="0"/>
                    </a:moveTo>
                    <a:lnTo>
                      <a:pt x="17" y="13"/>
                    </a:lnTo>
                    <a:lnTo>
                      <a:pt x="47" y="27"/>
                    </a:lnTo>
                    <a:lnTo>
                      <a:pt x="129" y="25"/>
                    </a:lnTo>
                    <a:lnTo>
                      <a:pt x="154" y="11"/>
                    </a:lnTo>
                    <a:lnTo>
                      <a:pt x="102" y="53"/>
                    </a:lnTo>
                    <a:lnTo>
                      <a:pt x="40" y="59"/>
                    </a:lnTo>
                    <a:lnTo>
                      <a:pt x="21" y="38"/>
                    </a:lnTo>
                    <a:lnTo>
                      <a:pt x="0" y="19"/>
                    </a:lnTo>
                    <a:lnTo>
                      <a:pt x="9" y="0"/>
                    </a:lnTo>
                    <a:close/>
                  </a:path>
                </a:pathLst>
              </a:custGeom>
              <a:solidFill>
                <a:srgbClr val="A84A3D"/>
              </a:solidFill>
              <a:ln w="9525">
                <a:noFill/>
                <a:round/>
                <a:headEnd/>
                <a:tailEnd/>
              </a:ln>
            </p:spPr>
            <p:txBody>
              <a:bodyPr/>
              <a:lstStyle/>
              <a:p>
                <a:endParaRPr lang="en-US"/>
              </a:p>
            </p:txBody>
          </p:sp>
          <p:sp>
            <p:nvSpPr>
              <p:cNvPr id="27729" name="Freeform 51"/>
              <p:cNvSpPr>
                <a:spLocks/>
              </p:cNvSpPr>
              <p:nvPr/>
            </p:nvSpPr>
            <p:spPr bwMode="auto">
              <a:xfrm>
                <a:off x="1010" y="2054"/>
                <a:ext cx="320" cy="561"/>
              </a:xfrm>
              <a:custGeom>
                <a:avLst/>
                <a:gdLst>
                  <a:gd name="T0" fmla="*/ 388 w 641"/>
                  <a:gd name="T1" fmla="*/ 17 h 1121"/>
                  <a:gd name="T2" fmla="*/ 281 w 641"/>
                  <a:gd name="T3" fmla="*/ 47 h 1121"/>
                  <a:gd name="T4" fmla="*/ 158 w 641"/>
                  <a:gd name="T5" fmla="*/ 112 h 1121"/>
                  <a:gd name="T6" fmla="*/ 141 w 641"/>
                  <a:gd name="T7" fmla="*/ 220 h 1121"/>
                  <a:gd name="T8" fmla="*/ 150 w 641"/>
                  <a:gd name="T9" fmla="*/ 308 h 1121"/>
                  <a:gd name="T10" fmla="*/ 148 w 641"/>
                  <a:gd name="T11" fmla="*/ 346 h 1121"/>
                  <a:gd name="T12" fmla="*/ 133 w 641"/>
                  <a:gd name="T13" fmla="*/ 378 h 1121"/>
                  <a:gd name="T14" fmla="*/ 165 w 641"/>
                  <a:gd name="T15" fmla="*/ 397 h 1121"/>
                  <a:gd name="T16" fmla="*/ 207 w 641"/>
                  <a:gd name="T17" fmla="*/ 409 h 1121"/>
                  <a:gd name="T18" fmla="*/ 177 w 641"/>
                  <a:gd name="T19" fmla="*/ 426 h 1121"/>
                  <a:gd name="T20" fmla="*/ 137 w 641"/>
                  <a:gd name="T21" fmla="*/ 452 h 1121"/>
                  <a:gd name="T22" fmla="*/ 142 w 641"/>
                  <a:gd name="T23" fmla="*/ 471 h 1121"/>
                  <a:gd name="T24" fmla="*/ 156 w 641"/>
                  <a:gd name="T25" fmla="*/ 483 h 1121"/>
                  <a:gd name="T26" fmla="*/ 141 w 641"/>
                  <a:gd name="T27" fmla="*/ 530 h 1121"/>
                  <a:gd name="T28" fmla="*/ 85 w 641"/>
                  <a:gd name="T29" fmla="*/ 540 h 1121"/>
                  <a:gd name="T30" fmla="*/ 91 w 641"/>
                  <a:gd name="T31" fmla="*/ 578 h 1121"/>
                  <a:gd name="T32" fmla="*/ 106 w 641"/>
                  <a:gd name="T33" fmla="*/ 633 h 1121"/>
                  <a:gd name="T34" fmla="*/ 127 w 641"/>
                  <a:gd name="T35" fmla="*/ 694 h 1121"/>
                  <a:gd name="T36" fmla="*/ 158 w 641"/>
                  <a:gd name="T37" fmla="*/ 720 h 1121"/>
                  <a:gd name="T38" fmla="*/ 224 w 641"/>
                  <a:gd name="T39" fmla="*/ 728 h 1121"/>
                  <a:gd name="T40" fmla="*/ 268 w 641"/>
                  <a:gd name="T41" fmla="*/ 728 h 1121"/>
                  <a:gd name="T42" fmla="*/ 302 w 641"/>
                  <a:gd name="T43" fmla="*/ 707 h 1121"/>
                  <a:gd name="T44" fmla="*/ 285 w 641"/>
                  <a:gd name="T45" fmla="*/ 736 h 1121"/>
                  <a:gd name="T46" fmla="*/ 266 w 641"/>
                  <a:gd name="T47" fmla="*/ 758 h 1121"/>
                  <a:gd name="T48" fmla="*/ 243 w 641"/>
                  <a:gd name="T49" fmla="*/ 774 h 1121"/>
                  <a:gd name="T50" fmla="*/ 203 w 641"/>
                  <a:gd name="T51" fmla="*/ 770 h 1121"/>
                  <a:gd name="T52" fmla="*/ 173 w 641"/>
                  <a:gd name="T53" fmla="*/ 804 h 1121"/>
                  <a:gd name="T54" fmla="*/ 196 w 641"/>
                  <a:gd name="T55" fmla="*/ 863 h 1121"/>
                  <a:gd name="T56" fmla="*/ 226 w 641"/>
                  <a:gd name="T57" fmla="*/ 899 h 1121"/>
                  <a:gd name="T58" fmla="*/ 289 w 641"/>
                  <a:gd name="T59" fmla="*/ 958 h 1121"/>
                  <a:gd name="T60" fmla="*/ 258 w 641"/>
                  <a:gd name="T61" fmla="*/ 863 h 1121"/>
                  <a:gd name="T62" fmla="*/ 293 w 641"/>
                  <a:gd name="T63" fmla="*/ 905 h 1121"/>
                  <a:gd name="T64" fmla="*/ 321 w 641"/>
                  <a:gd name="T65" fmla="*/ 937 h 1121"/>
                  <a:gd name="T66" fmla="*/ 342 w 641"/>
                  <a:gd name="T67" fmla="*/ 954 h 1121"/>
                  <a:gd name="T68" fmla="*/ 363 w 641"/>
                  <a:gd name="T69" fmla="*/ 1005 h 1121"/>
                  <a:gd name="T70" fmla="*/ 391 w 641"/>
                  <a:gd name="T71" fmla="*/ 1063 h 1121"/>
                  <a:gd name="T72" fmla="*/ 445 w 641"/>
                  <a:gd name="T73" fmla="*/ 1087 h 1121"/>
                  <a:gd name="T74" fmla="*/ 641 w 641"/>
                  <a:gd name="T75" fmla="*/ 1091 h 1121"/>
                  <a:gd name="T76" fmla="*/ 578 w 641"/>
                  <a:gd name="T77" fmla="*/ 1121 h 1121"/>
                  <a:gd name="T78" fmla="*/ 340 w 641"/>
                  <a:gd name="T79" fmla="*/ 1091 h 1121"/>
                  <a:gd name="T80" fmla="*/ 123 w 641"/>
                  <a:gd name="T81" fmla="*/ 929 h 1121"/>
                  <a:gd name="T82" fmla="*/ 0 w 641"/>
                  <a:gd name="T83" fmla="*/ 629 h 1121"/>
                  <a:gd name="T84" fmla="*/ 32 w 641"/>
                  <a:gd name="T85" fmla="*/ 222 h 1121"/>
                  <a:gd name="T86" fmla="*/ 51 w 641"/>
                  <a:gd name="T87" fmla="*/ 143 h 1121"/>
                  <a:gd name="T88" fmla="*/ 83 w 641"/>
                  <a:gd name="T89" fmla="*/ 53 h 1121"/>
                  <a:gd name="T90" fmla="*/ 207 w 641"/>
                  <a:gd name="T91" fmla="*/ 23 h 1121"/>
                  <a:gd name="T92" fmla="*/ 323 w 641"/>
                  <a:gd name="T93" fmla="*/ 0 h 1121"/>
                  <a:gd name="T94" fmla="*/ 388 w 641"/>
                  <a:gd name="T95" fmla="*/ 17 h 1121"/>
                  <a:gd name="T96" fmla="*/ 388 w 641"/>
                  <a:gd name="T97" fmla="*/ 17 h 1121"/>
                  <a:gd name="T98" fmla="*/ 388 w 641"/>
                  <a:gd name="T99" fmla="*/ 17 h 1121"/>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1"/>
                  <a:gd name="T151" fmla="*/ 0 h 1121"/>
                  <a:gd name="T152" fmla="*/ 641 w 641"/>
                  <a:gd name="T153" fmla="*/ 1121 h 1121"/>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1" h="1121">
                    <a:moveTo>
                      <a:pt x="388" y="17"/>
                    </a:moveTo>
                    <a:lnTo>
                      <a:pt x="281" y="47"/>
                    </a:lnTo>
                    <a:lnTo>
                      <a:pt x="158" y="112"/>
                    </a:lnTo>
                    <a:lnTo>
                      <a:pt x="141" y="220"/>
                    </a:lnTo>
                    <a:lnTo>
                      <a:pt x="150" y="308"/>
                    </a:lnTo>
                    <a:lnTo>
                      <a:pt x="148" y="346"/>
                    </a:lnTo>
                    <a:lnTo>
                      <a:pt x="133" y="378"/>
                    </a:lnTo>
                    <a:lnTo>
                      <a:pt x="165" y="397"/>
                    </a:lnTo>
                    <a:lnTo>
                      <a:pt x="207" y="409"/>
                    </a:lnTo>
                    <a:lnTo>
                      <a:pt x="177" y="426"/>
                    </a:lnTo>
                    <a:lnTo>
                      <a:pt x="137" y="452"/>
                    </a:lnTo>
                    <a:lnTo>
                      <a:pt x="142" y="471"/>
                    </a:lnTo>
                    <a:lnTo>
                      <a:pt x="156" y="483"/>
                    </a:lnTo>
                    <a:lnTo>
                      <a:pt x="141" y="530"/>
                    </a:lnTo>
                    <a:lnTo>
                      <a:pt x="85" y="540"/>
                    </a:lnTo>
                    <a:lnTo>
                      <a:pt x="91" y="578"/>
                    </a:lnTo>
                    <a:lnTo>
                      <a:pt x="106" y="633"/>
                    </a:lnTo>
                    <a:lnTo>
                      <a:pt x="127" y="694"/>
                    </a:lnTo>
                    <a:lnTo>
                      <a:pt x="158" y="720"/>
                    </a:lnTo>
                    <a:lnTo>
                      <a:pt x="224" y="728"/>
                    </a:lnTo>
                    <a:lnTo>
                      <a:pt x="268" y="728"/>
                    </a:lnTo>
                    <a:lnTo>
                      <a:pt x="302" y="707"/>
                    </a:lnTo>
                    <a:lnTo>
                      <a:pt x="285" y="736"/>
                    </a:lnTo>
                    <a:lnTo>
                      <a:pt x="266" y="758"/>
                    </a:lnTo>
                    <a:lnTo>
                      <a:pt x="243" y="774"/>
                    </a:lnTo>
                    <a:lnTo>
                      <a:pt x="203" y="770"/>
                    </a:lnTo>
                    <a:lnTo>
                      <a:pt x="173" y="804"/>
                    </a:lnTo>
                    <a:lnTo>
                      <a:pt x="196" y="863"/>
                    </a:lnTo>
                    <a:lnTo>
                      <a:pt x="226" y="899"/>
                    </a:lnTo>
                    <a:lnTo>
                      <a:pt x="289" y="958"/>
                    </a:lnTo>
                    <a:lnTo>
                      <a:pt x="258" y="863"/>
                    </a:lnTo>
                    <a:lnTo>
                      <a:pt x="293" y="905"/>
                    </a:lnTo>
                    <a:lnTo>
                      <a:pt x="321" y="937"/>
                    </a:lnTo>
                    <a:lnTo>
                      <a:pt x="342" y="954"/>
                    </a:lnTo>
                    <a:lnTo>
                      <a:pt x="363" y="1005"/>
                    </a:lnTo>
                    <a:lnTo>
                      <a:pt x="391" y="1063"/>
                    </a:lnTo>
                    <a:lnTo>
                      <a:pt x="445" y="1087"/>
                    </a:lnTo>
                    <a:lnTo>
                      <a:pt x="641" y="1091"/>
                    </a:lnTo>
                    <a:lnTo>
                      <a:pt x="578" y="1121"/>
                    </a:lnTo>
                    <a:lnTo>
                      <a:pt x="340" y="1091"/>
                    </a:lnTo>
                    <a:lnTo>
                      <a:pt x="123" y="929"/>
                    </a:lnTo>
                    <a:lnTo>
                      <a:pt x="0" y="629"/>
                    </a:lnTo>
                    <a:lnTo>
                      <a:pt x="32" y="222"/>
                    </a:lnTo>
                    <a:lnTo>
                      <a:pt x="51" y="143"/>
                    </a:lnTo>
                    <a:lnTo>
                      <a:pt x="83" y="53"/>
                    </a:lnTo>
                    <a:lnTo>
                      <a:pt x="207" y="23"/>
                    </a:lnTo>
                    <a:lnTo>
                      <a:pt x="323" y="0"/>
                    </a:lnTo>
                    <a:lnTo>
                      <a:pt x="388" y="17"/>
                    </a:lnTo>
                    <a:close/>
                  </a:path>
                </a:pathLst>
              </a:custGeom>
              <a:solidFill>
                <a:srgbClr val="C7695C"/>
              </a:solidFill>
              <a:ln w="9525">
                <a:noFill/>
                <a:round/>
                <a:headEnd/>
                <a:tailEnd/>
              </a:ln>
            </p:spPr>
            <p:txBody>
              <a:bodyPr/>
              <a:lstStyle/>
              <a:p>
                <a:endParaRPr lang="en-US"/>
              </a:p>
            </p:txBody>
          </p:sp>
          <p:sp>
            <p:nvSpPr>
              <p:cNvPr id="27730" name="Freeform 52"/>
              <p:cNvSpPr>
                <a:spLocks/>
              </p:cNvSpPr>
              <p:nvPr/>
            </p:nvSpPr>
            <p:spPr bwMode="auto">
              <a:xfrm>
                <a:off x="1153" y="2449"/>
                <a:ext cx="190" cy="79"/>
              </a:xfrm>
              <a:custGeom>
                <a:avLst/>
                <a:gdLst>
                  <a:gd name="T0" fmla="*/ 0 w 378"/>
                  <a:gd name="T1" fmla="*/ 42 h 158"/>
                  <a:gd name="T2" fmla="*/ 17 w 378"/>
                  <a:gd name="T3" fmla="*/ 57 h 158"/>
                  <a:gd name="T4" fmla="*/ 42 w 378"/>
                  <a:gd name="T5" fmla="*/ 80 h 158"/>
                  <a:gd name="T6" fmla="*/ 59 w 378"/>
                  <a:gd name="T7" fmla="*/ 101 h 158"/>
                  <a:gd name="T8" fmla="*/ 80 w 378"/>
                  <a:gd name="T9" fmla="*/ 120 h 158"/>
                  <a:gd name="T10" fmla="*/ 144 w 378"/>
                  <a:gd name="T11" fmla="*/ 140 h 158"/>
                  <a:gd name="T12" fmla="*/ 200 w 378"/>
                  <a:gd name="T13" fmla="*/ 158 h 158"/>
                  <a:gd name="T14" fmla="*/ 270 w 378"/>
                  <a:gd name="T15" fmla="*/ 148 h 158"/>
                  <a:gd name="T16" fmla="*/ 308 w 378"/>
                  <a:gd name="T17" fmla="*/ 104 h 158"/>
                  <a:gd name="T18" fmla="*/ 357 w 378"/>
                  <a:gd name="T19" fmla="*/ 40 h 158"/>
                  <a:gd name="T20" fmla="*/ 378 w 378"/>
                  <a:gd name="T21" fmla="*/ 0 h 158"/>
                  <a:gd name="T22" fmla="*/ 350 w 378"/>
                  <a:gd name="T23" fmla="*/ 23 h 158"/>
                  <a:gd name="T24" fmla="*/ 329 w 378"/>
                  <a:gd name="T25" fmla="*/ 47 h 158"/>
                  <a:gd name="T26" fmla="*/ 279 w 378"/>
                  <a:gd name="T27" fmla="*/ 72 h 158"/>
                  <a:gd name="T28" fmla="*/ 220 w 378"/>
                  <a:gd name="T29" fmla="*/ 101 h 158"/>
                  <a:gd name="T30" fmla="*/ 175 w 378"/>
                  <a:gd name="T31" fmla="*/ 99 h 158"/>
                  <a:gd name="T32" fmla="*/ 123 w 378"/>
                  <a:gd name="T33" fmla="*/ 95 h 158"/>
                  <a:gd name="T34" fmla="*/ 72 w 378"/>
                  <a:gd name="T35" fmla="*/ 76 h 158"/>
                  <a:gd name="T36" fmla="*/ 15 w 378"/>
                  <a:gd name="T37" fmla="*/ 47 h 158"/>
                  <a:gd name="T38" fmla="*/ 0 w 378"/>
                  <a:gd name="T39" fmla="*/ 42 h 158"/>
                  <a:gd name="T40" fmla="*/ 0 w 378"/>
                  <a:gd name="T41" fmla="*/ 42 h 158"/>
                  <a:gd name="T42" fmla="*/ 0 w 378"/>
                  <a:gd name="T43" fmla="*/ 42 h 15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78"/>
                  <a:gd name="T67" fmla="*/ 0 h 158"/>
                  <a:gd name="T68" fmla="*/ 378 w 378"/>
                  <a:gd name="T69" fmla="*/ 158 h 158"/>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78" h="158">
                    <a:moveTo>
                      <a:pt x="0" y="42"/>
                    </a:moveTo>
                    <a:lnTo>
                      <a:pt x="17" y="57"/>
                    </a:lnTo>
                    <a:lnTo>
                      <a:pt x="42" y="80"/>
                    </a:lnTo>
                    <a:lnTo>
                      <a:pt x="59" y="101"/>
                    </a:lnTo>
                    <a:lnTo>
                      <a:pt x="80" y="120"/>
                    </a:lnTo>
                    <a:lnTo>
                      <a:pt x="144" y="140"/>
                    </a:lnTo>
                    <a:lnTo>
                      <a:pt x="200" y="158"/>
                    </a:lnTo>
                    <a:lnTo>
                      <a:pt x="270" y="148"/>
                    </a:lnTo>
                    <a:lnTo>
                      <a:pt x="308" y="104"/>
                    </a:lnTo>
                    <a:lnTo>
                      <a:pt x="357" y="40"/>
                    </a:lnTo>
                    <a:lnTo>
                      <a:pt x="378" y="0"/>
                    </a:lnTo>
                    <a:lnTo>
                      <a:pt x="350" y="23"/>
                    </a:lnTo>
                    <a:lnTo>
                      <a:pt x="329" y="47"/>
                    </a:lnTo>
                    <a:lnTo>
                      <a:pt x="279" y="72"/>
                    </a:lnTo>
                    <a:lnTo>
                      <a:pt x="220" y="101"/>
                    </a:lnTo>
                    <a:lnTo>
                      <a:pt x="175" y="99"/>
                    </a:lnTo>
                    <a:lnTo>
                      <a:pt x="123" y="95"/>
                    </a:lnTo>
                    <a:lnTo>
                      <a:pt x="72" y="76"/>
                    </a:lnTo>
                    <a:lnTo>
                      <a:pt x="15" y="47"/>
                    </a:lnTo>
                    <a:lnTo>
                      <a:pt x="0" y="42"/>
                    </a:lnTo>
                    <a:close/>
                  </a:path>
                </a:pathLst>
              </a:custGeom>
              <a:solidFill>
                <a:srgbClr val="D90000"/>
              </a:solidFill>
              <a:ln w="9525">
                <a:noFill/>
                <a:round/>
                <a:headEnd/>
                <a:tailEnd/>
              </a:ln>
            </p:spPr>
            <p:txBody>
              <a:bodyPr/>
              <a:lstStyle/>
              <a:p>
                <a:endParaRPr lang="en-US"/>
              </a:p>
            </p:txBody>
          </p:sp>
          <p:sp>
            <p:nvSpPr>
              <p:cNvPr id="27731" name="Freeform 53"/>
              <p:cNvSpPr>
                <a:spLocks/>
              </p:cNvSpPr>
              <p:nvPr/>
            </p:nvSpPr>
            <p:spPr bwMode="auto">
              <a:xfrm>
                <a:off x="1158" y="2473"/>
                <a:ext cx="86" cy="48"/>
              </a:xfrm>
              <a:custGeom>
                <a:avLst/>
                <a:gdLst>
                  <a:gd name="T0" fmla="*/ 0 w 172"/>
                  <a:gd name="T1" fmla="*/ 0 h 97"/>
                  <a:gd name="T2" fmla="*/ 73 w 172"/>
                  <a:gd name="T3" fmla="*/ 35 h 97"/>
                  <a:gd name="T4" fmla="*/ 97 w 172"/>
                  <a:gd name="T5" fmla="*/ 40 h 97"/>
                  <a:gd name="T6" fmla="*/ 172 w 172"/>
                  <a:gd name="T7" fmla="*/ 54 h 97"/>
                  <a:gd name="T8" fmla="*/ 128 w 172"/>
                  <a:gd name="T9" fmla="*/ 69 h 97"/>
                  <a:gd name="T10" fmla="*/ 147 w 172"/>
                  <a:gd name="T11" fmla="*/ 97 h 97"/>
                  <a:gd name="T12" fmla="*/ 67 w 172"/>
                  <a:gd name="T13" fmla="*/ 71 h 97"/>
                  <a:gd name="T14" fmla="*/ 0 w 172"/>
                  <a:gd name="T15" fmla="*/ 0 h 97"/>
                  <a:gd name="T16" fmla="*/ 0 w 172"/>
                  <a:gd name="T17" fmla="*/ 0 h 97"/>
                  <a:gd name="T18" fmla="*/ 0 w 172"/>
                  <a:gd name="T19" fmla="*/ 0 h 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72"/>
                  <a:gd name="T31" fmla="*/ 0 h 97"/>
                  <a:gd name="T32" fmla="*/ 172 w 172"/>
                  <a:gd name="T33" fmla="*/ 97 h 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72" h="97">
                    <a:moveTo>
                      <a:pt x="0" y="0"/>
                    </a:moveTo>
                    <a:lnTo>
                      <a:pt x="73" y="35"/>
                    </a:lnTo>
                    <a:lnTo>
                      <a:pt x="97" y="40"/>
                    </a:lnTo>
                    <a:lnTo>
                      <a:pt x="172" y="54"/>
                    </a:lnTo>
                    <a:lnTo>
                      <a:pt x="128" y="69"/>
                    </a:lnTo>
                    <a:lnTo>
                      <a:pt x="147" y="97"/>
                    </a:lnTo>
                    <a:lnTo>
                      <a:pt x="67" y="71"/>
                    </a:lnTo>
                    <a:lnTo>
                      <a:pt x="0" y="0"/>
                    </a:lnTo>
                    <a:close/>
                  </a:path>
                </a:pathLst>
              </a:custGeom>
              <a:solidFill>
                <a:srgbClr val="A84A3D"/>
              </a:solidFill>
              <a:ln w="9525">
                <a:noFill/>
                <a:round/>
                <a:headEnd/>
                <a:tailEnd/>
              </a:ln>
            </p:spPr>
            <p:txBody>
              <a:bodyPr/>
              <a:lstStyle/>
              <a:p>
                <a:endParaRPr lang="en-US"/>
              </a:p>
            </p:txBody>
          </p:sp>
          <p:sp>
            <p:nvSpPr>
              <p:cNvPr id="27732" name="Freeform 54"/>
              <p:cNvSpPr>
                <a:spLocks/>
              </p:cNvSpPr>
              <p:nvPr/>
            </p:nvSpPr>
            <p:spPr bwMode="auto">
              <a:xfrm>
                <a:off x="1218" y="2482"/>
                <a:ext cx="98" cy="39"/>
              </a:xfrm>
              <a:custGeom>
                <a:avLst/>
                <a:gdLst>
                  <a:gd name="T0" fmla="*/ 145 w 196"/>
                  <a:gd name="T1" fmla="*/ 21 h 78"/>
                  <a:gd name="T2" fmla="*/ 169 w 196"/>
                  <a:gd name="T3" fmla="*/ 10 h 78"/>
                  <a:gd name="T4" fmla="*/ 196 w 196"/>
                  <a:gd name="T5" fmla="*/ 0 h 78"/>
                  <a:gd name="T6" fmla="*/ 187 w 196"/>
                  <a:gd name="T7" fmla="*/ 31 h 78"/>
                  <a:gd name="T8" fmla="*/ 173 w 196"/>
                  <a:gd name="T9" fmla="*/ 46 h 78"/>
                  <a:gd name="T10" fmla="*/ 150 w 196"/>
                  <a:gd name="T11" fmla="*/ 65 h 78"/>
                  <a:gd name="T12" fmla="*/ 101 w 196"/>
                  <a:gd name="T13" fmla="*/ 76 h 78"/>
                  <a:gd name="T14" fmla="*/ 86 w 196"/>
                  <a:gd name="T15" fmla="*/ 73 h 78"/>
                  <a:gd name="T16" fmla="*/ 65 w 196"/>
                  <a:gd name="T17" fmla="*/ 78 h 78"/>
                  <a:gd name="T18" fmla="*/ 0 w 196"/>
                  <a:gd name="T19" fmla="*/ 63 h 78"/>
                  <a:gd name="T20" fmla="*/ 33 w 196"/>
                  <a:gd name="T21" fmla="*/ 40 h 78"/>
                  <a:gd name="T22" fmla="*/ 84 w 196"/>
                  <a:gd name="T23" fmla="*/ 44 h 78"/>
                  <a:gd name="T24" fmla="*/ 91 w 196"/>
                  <a:gd name="T25" fmla="*/ 48 h 78"/>
                  <a:gd name="T26" fmla="*/ 105 w 196"/>
                  <a:gd name="T27" fmla="*/ 38 h 78"/>
                  <a:gd name="T28" fmla="*/ 131 w 196"/>
                  <a:gd name="T29" fmla="*/ 23 h 78"/>
                  <a:gd name="T30" fmla="*/ 145 w 196"/>
                  <a:gd name="T31" fmla="*/ 21 h 78"/>
                  <a:gd name="T32" fmla="*/ 145 w 196"/>
                  <a:gd name="T33" fmla="*/ 21 h 78"/>
                  <a:gd name="T34" fmla="*/ 145 w 196"/>
                  <a:gd name="T35" fmla="*/ 21 h 7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6"/>
                  <a:gd name="T55" fmla="*/ 0 h 78"/>
                  <a:gd name="T56" fmla="*/ 196 w 196"/>
                  <a:gd name="T57" fmla="*/ 78 h 7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6" h="78">
                    <a:moveTo>
                      <a:pt x="145" y="21"/>
                    </a:moveTo>
                    <a:lnTo>
                      <a:pt x="169" y="10"/>
                    </a:lnTo>
                    <a:lnTo>
                      <a:pt x="196" y="0"/>
                    </a:lnTo>
                    <a:lnTo>
                      <a:pt x="187" y="31"/>
                    </a:lnTo>
                    <a:lnTo>
                      <a:pt x="173" y="46"/>
                    </a:lnTo>
                    <a:lnTo>
                      <a:pt x="150" y="65"/>
                    </a:lnTo>
                    <a:lnTo>
                      <a:pt x="101" y="76"/>
                    </a:lnTo>
                    <a:lnTo>
                      <a:pt x="86" y="73"/>
                    </a:lnTo>
                    <a:lnTo>
                      <a:pt x="65" y="78"/>
                    </a:lnTo>
                    <a:lnTo>
                      <a:pt x="0" y="63"/>
                    </a:lnTo>
                    <a:lnTo>
                      <a:pt x="33" y="40"/>
                    </a:lnTo>
                    <a:lnTo>
                      <a:pt x="84" y="44"/>
                    </a:lnTo>
                    <a:lnTo>
                      <a:pt x="91" y="48"/>
                    </a:lnTo>
                    <a:lnTo>
                      <a:pt x="105" y="38"/>
                    </a:lnTo>
                    <a:lnTo>
                      <a:pt x="131" y="23"/>
                    </a:lnTo>
                    <a:lnTo>
                      <a:pt x="145" y="21"/>
                    </a:lnTo>
                    <a:close/>
                  </a:path>
                </a:pathLst>
              </a:custGeom>
              <a:solidFill>
                <a:srgbClr val="F57575"/>
              </a:solidFill>
              <a:ln w="9525">
                <a:noFill/>
                <a:round/>
                <a:headEnd/>
                <a:tailEnd/>
              </a:ln>
            </p:spPr>
            <p:txBody>
              <a:bodyPr/>
              <a:lstStyle/>
              <a:p>
                <a:endParaRPr lang="en-US"/>
              </a:p>
            </p:txBody>
          </p:sp>
          <p:sp>
            <p:nvSpPr>
              <p:cNvPr id="27733" name="Freeform 55"/>
              <p:cNvSpPr>
                <a:spLocks/>
              </p:cNvSpPr>
              <p:nvPr/>
            </p:nvSpPr>
            <p:spPr bwMode="auto">
              <a:xfrm>
                <a:off x="1153" y="2443"/>
                <a:ext cx="194" cy="32"/>
              </a:xfrm>
              <a:custGeom>
                <a:avLst/>
                <a:gdLst>
                  <a:gd name="T0" fmla="*/ 0 w 390"/>
                  <a:gd name="T1" fmla="*/ 50 h 63"/>
                  <a:gd name="T2" fmla="*/ 173 w 390"/>
                  <a:gd name="T3" fmla="*/ 42 h 63"/>
                  <a:gd name="T4" fmla="*/ 209 w 390"/>
                  <a:gd name="T5" fmla="*/ 37 h 63"/>
                  <a:gd name="T6" fmla="*/ 236 w 390"/>
                  <a:gd name="T7" fmla="*/ 29 h 63"/>
                  <a:gd name="T8" fmla="*/ 361 w 390"/>
                  <a:gd name="T9" fmla="*/ 10 h 63"/>
                  <a:gd name="T10" fmla="*/ 390 w 390"/>
                  <a:gd name="T11" fmla="*/ 0 h 63"/>
                  <a:gd name="T12" fmla="*/ 378 w 390"/>
                  <a:gd name="T13" fmla="*/ 12 h 63"/>
                  <a:gd name="T14" fmla="*/ 283 w 390"/>
                  <a:gd name="T15" fmla="*/ 40 h 63"/>
                  <a:gd name="T16" fmla="*/ 240 w 390"/>
                  <a:gd name="T17" fmla="*/ 44 h 63"/>
                  <a:gd name="T18" fmla="*/ 196 w 390"/>
                  <a:gd name="T19" fmla="*/ 52 h 63"/>
                  <a:gd name="T20" fmla="*/ 146 w 390"/>
                  <a:gd name="T21" fmla="*/ 57 h 63"/>
                  <a:gd name="T22" fmla="*/ 59 w 390"/>
                  <a:gd name="T23" fmla="*/ 63 h 63"/>
                  <a:gd name="T24" fmla="*/ 21 w 390"/>
                  <a:gd name="T25" fmla="*/ 63 h 63"/>
                  <a:gd name="T26" fmla="*/ 0 w 390"/>
                  <a:gd name="T27" fmla="*/ 50 h 63"/>
                  <a:gd name="T28" fmla="*/ 0 w 390"/>
                  <a:gd name="T29" fmla="*/ 50 h 63"/>
                  <a:gd name="T30" fmla="*/ 0 w 390"/>
                  <a:gd name="T31" fmla="*/ 50 h 6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90"/>
                  <a:gd name="T49" fmla="*/ 0 h 63"/>
                  <a:gd name="T50" fmla="*/ 390 w 390"/>
                  <a:gd name="T51" fmla="*/ 63 h 6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90" h="63">
                    <a:moveTo>
                      <a:pt x="0" y="50"/>
                    </a:moveTo>
                    <a:lnTo>
                      <a:pt x="173" y="42"/>
                    </a:lnTo>
                    <a:lnTo>
                      <a:pt x="209" y="37"/>
                    </a:lnTo>
                    <a:lnTo>
                      <a:pt x="236" y="29"/>
                    </a:lnTo>
                    <a:lnTo>
                      <a:pt x="361" y="10"/>
                    </a:lnTo>
                    <a:lnTo>
                      <a:pt x="390" y="0"/>
                    </a:lnTo>
                    <a:lnTo>
                      <a:pt x="378" y="12"/>
                    </a:lnTo>
                    <a:lnTo>
                      <a:pt x="283" y="40"/>
                    </a:lnTo>
                    <a:lnTo>
                      <a:pt x="240" y="44"/>
                    </a:lnTo>
                    <a:lnTo>
                      <a:pt x="196" y="52"/>
                    </a:lnTo>
                    <a:lnTo>
                      <a:pt x="146" y="57"/>
                    </a:lnTo>
                    <a:lnTo>
                      <a:pt x="59" y="63"/>
                    </a:lnTo>
                    <a:lnTo>
                      <a:pt x="21" y="63"/>
                    </a:lnTo>
                    <a:lnTo>
                      <a:pt x="0" y="50"/>
                    </a:lnTo>
                    <a:close/>
                  </a:path>
                </a:pathLst>
              </a:custGeom>
              <a:solidFill>
                <a:srgbClr val="F57575"/>
              </a:solidFill>
              <a:ln w="9525">
                <a:noFill/>
                <a:round/>
                <a:headEnd/>
                <a:tailEnd/>
              </a:ln>
            </p:spPr>
            <p:txBody>
              <a:bodyPr/>
              <a:lstStyle/>
              <a:p>
                <a:endParaRPr lang="en-US"/>
              </a:p>
            </p:txBody>
          </p:sp>
          <p:sp>
            <p:nvSpPr>
              <p:cNvPr id="27734" name="Freeform 56"/>
              <p:cNvSpPr>
                <a:spLocks/>
              </p:cNvSpPr>
              <p:nvPr/>
            </p:nvSpPr>
            <p:spPr bwMode="auto">
              <a:xfrm>
                <a:off x="1176" y="2452"/>
                <a:ext cx="160" cy="46"/>
              </a:xfrm>
              <a:custGeom>
                <a:avLst/>
                <a:gdLst>
                  <a:gd name="T0" fmla="*/ 0 w 319"/>
                  <a:gd name="T1" fmla="*/ 47 h 93"/>
                  <a:gd name="T2" fmla="*/ 87 w 319"/>
                  <a:gd name="T3" fmla="*/ 43 h 93"/>
                  <a:gd name="T4" fmla="*/ 135 w 319"/>
                  <a:gd name="T5" fmla="*/ 36 h 93"/>
                  <a:gd name="T6" fmla="*/ 231 w 319"/>
                  <a:gd name="T7" fmla="*/ 22 h 93"/>
                  <a:gd name="T8" fmla="*/ 319 w 319"/>
                  <a:gd name="T9" fmla="*/ 0 h 93"/>
                  <a:gd name="T10" fmla="*/ 289 w 319"/>
                  <a:gd name="T11" fmla="*/ 36 h 93"/>
                  <a:gd name="T12" fmla="*/ 249 w 319"/>
                  <a:gd name="T13" fmla="*/ 62 h 93"/>
                  <a:gd name="T14" fmla="*/ 211 w 319"/>
                  <a:gd name="T15" fmla="*/ 76 h 93"/>
                  <a:gd name="T16" fmla="*/ 176 w 319"/>
                  <a:gd name="T17" fmla="*/ 93 h 93"/>
                  <a:gd name="T18" fmla="*/ 106 w 319"/>
                  <a:gd name="T19" fmla="*/ 91 h 93"/>
                  <a:gd name="T20" fmla="*/ 62 w 319"/>
                  <a:gd name="T21" fmla="*/ 83 h 93"/>
                  <a:gd name="T22" fmla="*/ 20 w 319"/>
                  <a:gd name="T23" fmla="*/ 64 h 93"/>
                  <a:gd name="T24" fmla="*/ 0 w 319"/>
                  <a:gd name="T25" fmla="*/ 47 h 93"/>
                  <a:gd name="T26" fmla="*/ 0 w 319"/>
                  <a:gd name="T27" fmla="*/ 47 h 93"/>
                  <a:gd name="T28" fmla="*/ 0 w 319"/>
                  <a:gd name="T29" fmla="*/ 47 h 9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19"/>
                  <a:gd name="T46" fmla="*/ 0 h 93"/>
                  <a:gd name="T47" fmla="*/ 319 w 319"/>
                  <a:gd name="T48" fmla="*/ 93 h 9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19" h="93">
                    <a:moveTo>
                      <a:pt x="0" y="47"/>
                    </a:moveTo>
                    <a:lnTo>
                      <a:pt x="87" y="43"/>
                    </a:lnTo>
                    <a:lnTo>
                      <a:pt x="135" y="36"/>
                    </a:lnTo>
                    <a:lnTo>
                      <a:pt x="231" y="22"/>
                    </a:lnTo>
                    <a:lnTo>
                      <a:pt x="319" y="0"/>
                    </a:lnTo>
                    <a:lnTo>
                      <a:pt x="289" y="36"/>
                    </a:lnTo>
                    <a:lnTo>
                      <a:pt x="249" y="62"/>
                    </a:lnTo>
                    <a:lnTo>
                      <a:pt x="211" y="76"/>
                    </a:lnTo>
                    <a:lnTo>
                      <a:pt x="176" y="93"/>
                    </a:lnTo>
                    <a:lnTo>
                      <a:pt x="106" y="91"/>
                    </a:lnTo>
                    <a:lnTo>
                      <a:pt x="62" y="83"/>
                    </a:lnTo>
                    <a:lnTo>
                      <a:pt x="20" y="64"/>
                    </a:lnTo>
                    <a:lnTo>
                      <a:pt x="0" y="47"/>
                    </a:lnTo>
                    <a:close/>
                  </a:path>
                </a:pathLst>
              </a:custGeom>
              <a:solidFill>
                <a:srgbClr val="FFF2E5"/>
              </a:solidFill>
              <a:ln w="9525">
                <a:noFill/>
                <a:round/>
                <a:headEnd/>
                <a:tailEnd/>
              </a:ln>
            </p:spPr>
            <p:txBody>
              <a:bodyPr/>
              <a:lstStyle/>
              <a:p>
                <a:endParaRPr lang="en-US"/>
              </a:p>
            </p:txBody>
          </p:sp>
          <p:sp>
            <p:nvSpPr>
              <p:cNvPr id="27735" name="Freeform 57"/>
              <p:cNvSpPr>
                <a:spLocks/>
              </p:cNvSpPr>
              <p:nvPr/>
            </p:nvSpPr>
            <p:spPr bwMode="auto">
              <a:xfrm>
                <a:off x="1188" y="2470"/>
                <a:ext cx="57" cy="22"/>
              </a:xfrm>
              <a:custGeom>
                <a:avLst/>
                <a:gdLst>
                  <a:gd name="T0" fmla="*/ 114 w 114"/>
                  <a:gd name="T1" fmla="*/ 0 h 43"/>
                  <a:gd name="T2" fmla="*/ 99 w 114"/>
                  <a:gd name="T3" fmla="*/ 19 h 43"/>
                  <a:gd name="T4" fmla="*/ 99 w 114"/>
                  <a:gd name="T5" fmla="*/ 22 h 43"/>
                  <a:gd name="T6" fmla="*/ 80 w 114"/>
                  <a:gd name="T7" fmla="*/ 15 h 43"/>
                  <a:gd name="T8" fmla="*/ 59 w 114"/>
                  <a:gd name="T9" fmla="*/ 26 h 43"/>
                  <a:gd name="T10" fmla="*/ 44 w 114"/>
                  <a:gd name="T11" fmla="*/ 19 h 43"/>
                  <a:gd name="T12" fmla="*/ 35 w 114"/>
                  <a:gd name="T13" fmla="*/ 43 h 43"/>
                  <a:gd name="T14" fmla="*/ 0 w 114"/>
                  <a:gd name="T15" fmla="*/ 32 h 43"/>
                  <a:gd name="T16" fmla="*/ 6 w 114"/>
                  <a:gd name="T17" fmla="*/ 9 h 43"/>
                  <a:gd name="T18" fmla="*/ 82 w 114"/>
                  <a:gd name="T19" fmla="*/ 5 h 43"/>
                  <a:gd name="T20" fmla="*/ 114 w 114"/>
                  <a:gd name="T21" fmla="*/ 0 h 43"/>
                  <a:gd name="T22" fmla="*/ 114 w 114"/>
                  <a:gd name="T23" fmla="*/ 0 h 43"/>
                  <a:gd name="T24" fmla="*/ 114 w 114"/>
                  <a:gd name="T25" fmla="*/ 0 h 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4"/>
                  <a:gd name="T40" fmla="*/ 0 h 43"/>
                  <a:gd name="T41" fmla="*/ 114 w 114"/>
                  <a:gd name="T42" fmla="*/ 43 h 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4" h="43">
                    <a:moveTo>
                      <a:pt x="114" y="0"/>
                    </a:moveTo>
                    <a:lnTo>
                      <a:pt x="99" y="19"/>
                    </a:lnTo>
                    <a:lnTo>
                      <a:pt x="99" y="22"/>
                    </a:lnTo>
                    <a:lnTo>
                      <a:pt x="80" y="15"/>
                    </a:lnTo>
                    <a:lnTo>
                      <a:pt x="59" y="26"/>
                    </a:lnTo>
                    <a:lnTo>
                      <a:pt x="44" y="19"/>
                    </a:lnTo>
                    <a:lnTo>
                      <a:pt x="35" y="43"/>
                    </a:lnTo>
                    <a:lnTo>
                      <a:pt x="0" y="32"/>
                    </a:lnTo>
                    <a:lnTo>
                      <a:pt x="6" y="9"/>
                    </a:lnTo>
                    <a:lnTo>
                      <a:pt x="82" y="5"/>
                    </a:lnTo>
                    <a:lnTo>
                      <a:pt x="114" y="0"/>
                    </a:lnTo>
                    <a:close/>
                  </a:path>
                </a:pathLst>
              </a:custGeom>
              <a:solidFill>
                <a:srgbClr val="999999"/>
              </a:solidFill>
              <a:ln w="9525">
                <a:noFill/>
                <a:round/>
                <a:headEnd/>
                <a:tailEnd/>
              </a:ln>
            </p:spPr>
            <p:txBody>
              <a:bodyPr/>
              <a:lstStyle/>
              <a:p>
                <a:endParaRPr lang="en-US"/>
              </a:p>
            </p:txBody>
          </p:sp>
          <p:sp>
            <p:nvSpPr>
              <p:cNvPr id="27736" name="Freeform 58"/>
              <p:cNvSpPr>
                <a:spLocks/>
              </p:cNvSpPr>
              <p:nvPr/>
            </p:nvSpPr>
            <p:spPr bwMode="auto">
              <a:xfrm>
                <a:off x="1438" y="3551"/>
                <a:ext cx="353" cy="284"/>
              </a:xfrm>
              <a:custGeom>
                <a:avLst/>
                <a:gdLst>
                  <a:gd name="T0" fmla="*/ 63 w 708"/>
                  <a:gd name="T1" fmla="*/ 566 h 566"/>
                  <a:gd name="T2" fmla="*/ 132 w 708"/>
                  <a:gd name="T3" fmla="*/ 515 h 566"/>
                  <a:gd name="T4" fmla="*/ 204 w 708"/>
                  <a:gd name="T5" fmla="*/ 462 h 566"/>
                  <a:gd name="T6" fmla="*/ 287 w 708"/>
                  <a:gd name="T7" fmla="*/ 401 h 566"/>
                  <a:gd name="T8" fmla="*/ 373 w 708"/>
                  <a:gd name="T9" fmla="*/ 338 h 566"/>
                  <a:gd name="T10" fmla="*/ 451 w 708"/>
                  <a:gd name="T11" fmla="*/ 283 h 566"/>
                  <a:gd name="T12" fmla="*/ 510 w 708"/>
                  <a:gd name="T13" fmla="*/ 241 h 566"/>
                  <a:gd name="T14" fmla="*/ 540 w 708"/>
                  <a:gd name="T15" fmla="*/ 222 h 566"/>
                  <a:gd name="T16" fmla="*/ 639 w 708"/>
                  <a:gd name="T17" fmla="*/ 173 h 566"/>
                  <a:gd name="T18" fmla="*/ 708 w 708"/>
                  <a:gd name="T19" fmla="*/ 137 h 566"/>
                  <a:gd name="T20" fmla="*/ 618 w 708"/>
                  <a:gd name="T21" fmla="*/ 0 h 566"/>
                  <a:gd name="T22" fmla="*/ 396 w 708"/>
                  <a:gd name="T23" fmla="*/ 139 h 566"/>
                  <a:gd name="T24" fmla="*/ 128 w 708"/>
                  <a:gd name="T25" fmla="*/ 331 h 566"/>
                  <a:gd name="T26" fmla="*/ 0 w 708"/>
                  <a:gd name="T27" fmla="*/ 426 h 566"/>
                  <a:gd name="T28" fmla="*/ 63 w 708"/>
                  <a:gd name="T29" fmla="*/ 566 h 566"/>
                  <a:gd name="T30" fmla="*/ 63 w 708"/>
                  <a:gd name="T31" fmla="*/ 566 h 566"/>
                  <a:gd name="T32" fmla="*/ 63 w 708"/>
                  <a:gd name="T33" fmla="*/ 566 h 56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08"/>
                  <a:gd name="T52" fmla="*/ 0 h 566"/>
                  <a:gd name="T53" fmla="*/ 708 w 708"/>
                  <a:gd name="T54" fmla="*/ 566 h 56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08" h="566">
                    <a:moveTo>
                      <a:pt x="63" y="566"/>
                    </a:moveTo>
                    <a:lnTo>
                      <a:pt x="132" y="515"/>
                    </a:lnTo>
                    <a:lnTo>
                      <a:pt x="204" y="462"/>
                    </a:lnTo>
                    <a:lnTo>
                      <a:pt x="287" y="401"/>
                    </a:lnTo>
                    <a:lnTo>
                      <a:pt x="373" y="338"/>
                    </a:lnTo>
                    <a:lnTo>
                      <a:pt x="451" y="283"/>
                    </a:lnTo>
                    <a:lnTo>
                      <a:pt x="510" y="241"/>
                    </a:lnTo>
                    <a:lnTo>
                      <a:pt x="540" y="222"/>
                    </a:lnTo>
                    <a:lnTo>
                      <a:pt x="639" y="173"/>
                    </a:lnTo>
                    <a:lnTo>
                      <a:pt x="708" y="137"/>
                    </a:lnTo>
                    <a:lnTo>
                      <a:pt x="618" y="0"/>
                    </a:lnTo>
                    <a:lnTo>
                      <a:pt x="396" y="139"/>
                    </a:lnTo>
                    <a:lnTo>
                      <a:pt x="128" y="331"/>
                    </a:lnTo>
                    <a:lnTo>
                      <a:pt x="0" y="426"/>
                    </a:lnTo>
                    <a:lnTo>
                      <a:pt x="63" y="566"/>
                    </a:lnTo>
                    <a:close/>
                  </a:path>
                </a:pathLst>
              </a:custGeom>
              <a:solidFill>
                <a:srgbClr val="002433"/>
              </a:solidFill>
              <a:ln w="9525">
                <a:noFill/>
                <a:round/>
                <a:headEnd/>
                <a:tailEnd/>
              </a:ln>
            </p:spPr>
            <p:txBody>
              <a:bodyPr/>
              <a:lstStyle/>
              <a:p>
                <a:endParaRPr lang="en-US"/>
              </a:p>
            </p:txBody>
          </p:sp>
          <p:sp>
            <p:nvSpPr>
              <p:cNvPr id="27737" name="Freeform 59"/>
              <p:cNvSpPr>
                <a:spLocks/>
              </p:cNvSpPr>
              <p:nvPr/>
            </p:nvSpPr>
            <p:spPr bwMode="auto">
              <a:xfrm>
                <a:off x="1536" y="3645"/>
                <a:ext cx="151" cy="104"/>
              </a:xfrm>
              <a:custGeom>
                <a:avLst/>
                <a:gdLst>
                  <a:gd name="T0" fmla="*/ 143 w 302"/>
                  <a:gd name="T1" fmla="*/ 2 h 209"/>
                  <a:gd name="T2" fmla="*/ 76 w 302"/>
                  <a:gd name="T3" fmla="*/ 34 h 209"/>
                  <a:gd name="T4" fmla="*/ 0 w 302"/>
                  <a:gd name="T5" fmla="*/ 76 h 209"/>
                  <a:gd name="T6" fmla="*/ 4 w 302"/>
                  <a:gd name="T7" fmla="*/ 120 h 209"/>
                  <a:gd name="T8" fmla="*/ 15 w 302"/>
                  <a:gd name="T9" fmla="*/ 152 h 209"/>
                  <a:gd name="T10" fmla="*/ 59 w 302"/>
                  <a:gd name="T11" fmla="*/ 209 h 209"/>
                  <a:gd name="T12" fmla="*/ 186 w 302"/>
                  <a:gd name="T13" fmla="*/ 145 h 209"/>
                  <a:gd name="T14" fmla="*/ 302 w 302"/>
                  <a:gd name="T15" fmla="*/ 67 h 209"/>
                  <a:gd name="T16" fmla="*/ 287 w 302"/>
                  <a:gd name="T17" fmla="*/ 49 h 209"/>
                  <a:gd name="T18" fmla="*/ 263 w 302"/>
                  <a:gd name="T19" fmla="*/ 21 h 209"/>
                  <a:gd name="T20" fmla="*/ 200 w 302"/>
                  <a:gd name="T21" fmla="*/ 0 h 209"/>
                  <a:gd name="T22" fmla="*/ 143 w 302"/>
                  <a:gd name="T23" fmla="*/ 2 h 209"/>
                  <a:gd name="T24" fmla="*/ 143 w 302"/>
                  <a:gd name="T25" fmla="*/ 2 h 209"/>
                  <a:gd name="T26" fmla="*/ 143 w 302"/>
                  <a:gd name="T27" fmla="*/ 2 h 2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02"/>
                  <a:gd name="T43" fmla="*/ 0 h 209"/>
                  <a:gd name="T44" fmla="*/ 302 w 302"/>
                  <a:gd name="T45" fmla="*/ 209 h 20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02" h="209">
                    <a:moveTo>
                      <a:pt x="143" y="2"/>
                    </a:moveTo>
                    <a:lnTo>
                      <a:pt x="76" y="34"/>
                    </a:lnTo>
                    <a:lnTo>
                      <a:pt x="0" y="76"/>
                    </a:lnTo>
                    <a:lnTo>
                      <a:pt x="4" y="120"/>
                    </a:lnTo>
                    <a:lnTo>
                      <a:pt x="15" y="152"/>
                    </a:lnTo>
                    <a:lnTo>
                      <a:pt x="59" y="209"/>
                    </a:lnTo>
                    <a:lnTo>
                      <a:pt x="186" y="145"/>
                    </a:lnTo>
                    <a:lnTo>
                      <a:pt x="302" y="67"/>
                    </a:lnTo>
                    <a:lnTo>
                      <a:pt x="287" y="49"/>
                    </a:lnTo>
                    <a:lnTo>
                      <a:pt x="263" y="21"/>
                    </a:lnTo>
                    <a:lnTo>
                      <a:pt x="200" y="0"/>
                    </a:lnTo>
                    <a:lnTo>
                      <a:pt x="143" y="2"/>
                    </a:lnTo>
                    <a:close/>
                  </a:path>
                </a:pathLst>
              </a:custGeom>
              <a:solidFill>
                <a:srgbClr val="1C404F"/>
              </a:solidFill>
              <a:ln w="9525">
                <a:noFill/>
                <a:round/>
                <a:headEnd/>
                <a:tailEnd/>
              </a:ln>
            </p:spPr>
            <p:txBody>
              <a:bodyPr/>
              <a:lstStyle/>
              <a:p>
                <a:endParaRPr lang="en-US"/>
              </a:p>
            </p:txBody>
          </p:sp>
          <p:sp>
            <p:nvSpPr>
              <p:cNvPr id="27738" name="Freeform 60"/>
              <p:cNvSpPr>
                <a:spLocks/>
              </p:cNvSpPr>
              <p:nvPr/>
            </p:nvSpPr>
            <p:spPr bwMode="auto">
              <a:xfrm>
                <a:off x="1535" y="3640"/>
                <a:ext cx="118" cy="104"/>
              </a:xfrm>
              <a:custGeom>
                <a:avLst/>
                <a:gdLst>
                  <a:gd name="T0" fmla="*/ 168 w 236"/>
                  <a:gd name="T1" fmla="*/ 0 h 209"/>
                  <a:gd name="T2" fmla="*/ 114 w 236"/>
                  <a:gd name="T3" fmla="*/ 20 h 209"/>
                  <a:gd name="T4" fmla="*/ 50 w 236"/>
                  <a:gd name="T5" fmla="*/ 58 h 209"/>
                  <a:gd name="T6" fmla="*/ 19 w 236"/>
                  <a:gd name="T7" fmla="*/ 106 h 209"/>
                  <a:gd name="T8" fmla="*/ 0 w 236"/>
                  <a:gd name="T9" fmla="*/ 136 h 209"/>
                  <a:gd name="T10" fmla="*/ 73 w 236"/>
                  <a:gd name="T11" fmla="*/ 209 h 209"/>
                  <a:gd name="T12" fmla="*/ 236 w 236"/>
                  <a:gd name="T13" fmla="*/ 121 h 209"/>
                  <a:gd name="T14" fmla="*/ 236 w 236"/>
                  <a:gd name="T15" fmla="*/ 87 h 209"/>
                  <a:gd name="T16" fmla="*/ 225 w 236"/>
                  <a:gd name="T17" fmla="*/ 62 h 209"/>
                  <a:gd name="T18" fmla="*/ 202 w 236"/>
                  <a:gd name="T19" fmla="*/ 32 h 209"/>
                  <a:gd name="T20" fmla="*/ 168 w 236"/>
                  <a:gd name="T21" fmla="*/ 0 h 209"/>
                  <a:gd name="T22" fmla="*/ 168 w 236"/>
                  <a:gd name="T23" fmla="*/ 0 h 209"/>
                  <a:gd name="T24" fmla="*/ 168 w 236"/>
                  <a:gd name="T25" fmla="*/ 0 h 2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36"/>
                  <a:gd name="T40" fmla="*/ 0 h 209"/>
                  <a:gd name="T41" fmla="*/ 236 w 236"/>
                  <a:gd name="T42" fmla="*/ 209 h 20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36" h="209">
                    <a:moveTo>
                      <a:pt x="168" y="0"/>
                    </a:moveTo>
                    <a:lnTo>
                      <a:pt x="114" y="20"/>
                    </a:lnTo>
                    <a:lnTo>
                      <a:pt x="50" y="58"/>
                    </a:lnTo>
                    <a:lnTo>
                      <a:pt x="19" y="106"/>
                    </a:lnTo>
                    <a:lnTo>
                      <a:pt x="0" y="136"/>
                    </a:lnTo>
                    <a:lnTo>
                      <a:pt x="73" y="209"/>
                    </a:lnTo>
                    <a:lnTo>
                      <a:pt x="236" y="121"/>
                    </a:lnTo>
                    <a:lnTo>
                      <a:pt x="236" y="87"/>
                    </a:lnTo>
                    <a:lnTo>
                      <a:pt x="225" y="62"/>
                    </a:lnTo>
                    <a:lnTo>
                      <a:pt x="202" y="32"/>
                    </a:lnTo>
                    <a:lnTo>
                      <a:pt x="168" y="0"/>
                    </a:lnTo>
                    <a:close/>
                  </a:path>
                </a:pathLst>
              </a:custGeom>
              <a:solidFill>
                <a:srgbClr val="4A687A"/>
              </a:solidFill>
              <a:ln w="9525">
                <a:noFill/>
                <a:round/>
                <a:headEnd/>
                <a:tailEnd/>
              </a:ln>
            </p:spPr>
            <p:txBody>
              <a:bodyPr/>
              <a:lstStyle/>
              <a:p>
                <a:endParaRPr lang="en-US"/>
              </a:p>
            </p:txBody>
          </p:sp>
          <p:sp>
            <p:nvSpPr>
              <p:cNvPr id="27739" name="Freeform 61"/>
              <p:cNvSpPr>
                <a:spLocks/>
              </p:cNvSpPr>
              <p:nvPr/>
            </p:nvSpPr>
            <p:spPr bwMode="auto">
              <a:xfrm>
                <a:off x="1343" y="3778"/>
                <a:ext cx="241" cy="260"/>
              </a:xfrm>
              <a:custGeom>
                <a:avLst/>
                <a:gdLst>
                  <a:gd name="T0" fmla="*/ 112 w 483"/>
                  <a:gd name="T1" fmla="*/ 0 h 521"/>
                  <a:gd name="T2" fmla="*/ 135 w 483"/>
                  <a:gd name="T3" fmla="*/ 116 h 521"/>
                  <a:gd name="T4" fmla="*/ 181 w 483"/>
                  <a:gd name="T5" fmla="*/ 173 h 521"/>
                  <a:gd name="T6" fmla="*/ 206 w 483"/>
                  <a:gd name="T7" fmla="*/ 200 h 521"/>
                  <a:gd name="T8" fmla="*/ 245 w 483"/>
                  <a:gd name="T9" fmla="*/ 169 h 521"/>
                  <a:gd name="T10" fmla="*/ 312 w 483"/>
                  <a:gd name="T11" fmla="*/ 194 h 521"/>
                  <a:gd name="T12" fmla="*/ 259 w 483"/>
                  <a:gd name="T13" fmla="*/ 243 h 521"/>
                  <a:gd name="T14" fmla="*/ 274 w 483"/>
                  <a:gd name="T15" fmla="*/ 283 h 521"/>
                  <a:gd name="T16" fmla="*/ 308 w 483"/>
                  <a:gd name="T17" fmla="*/ 333 h 521"/>
                  <a:gd name="T18" fmla="*/ 352 w 483"/>
                  <a:gd name="T19" fmla="*/ 382 h 521"/>
                  <a:gd name="T20" fmla="*/ 396 w 483"/>
                  <a:gd name="T21" fmla="*/ 416 h 521"/>
                  <a:gd name="T22" fmla="*/ 483 w 483"/>
                  <a:gd name="T23" fmla="*/ 464 h 521"/>
                  <a:gd name="T24" fmla="*/ 318 w 483"/>
                  <a:gd name="T25" fmla="*/ 426 h 521"/>
                  <a:gd name="T26" fmla="*/ 259 w 483"/>
                  <a:gd name="T27" fmla="*/ 397 h 521"/>
                  <a:gd name="T28" fmla="*/ 280 w 483"/>
                  <a:gd name="T29" fmla="*/ 445 h 521"/>
                  <a:gd name="T30" fmla="*/ 314 w 483"/>
                  <a:gd name="T31" fmla="*/ 481 h 521"/>
                  <a:gd name="T32" fmla="*/ 375 w 483"/>
                  <a:gd name="T33" fmla="*/ 504 h 521"/>
                  <a:gd name="T34" fmla="*/ 388 w 483"/>
                  <a:gd name="T35" fmla="*/ 511 h 521"/>
                  <a:gd name="T36" fmla="*/ 318 w 483"/>
                  <a:gd name="T37" fmla="*/ 517 h 521"/>
                  <a:gd name="T38" fmla="*/ 185 w 483"/>
                  <a:gd name="T39" fmla="*/ 521 h 521"/>
                  <a:gd name="T40" fmla="*/ 154 w 483"/>
                  <a:gd name="T41" fmla="*/ 500 h 521"/>
                  <a:gd name="T42" fmla="*/ 90 w 483"/>
                  <a:gd name="T43" fmla="*/ 453 h 521"/>
                  <a:gd name="T44" fmla="*/ 25 w 483"/>
                  <a:gd name="T45" fmla="*/ 401 h 521"/>
                  <a:gd name="T46" fmla="*/ 0 w 483"/>
                  <a:gd name="T47" fmla="*/ 365 h 521"/>
                  <a:gd name="T48" fmla="*/ 15 w 483"/>
                  <a:gd name="T49" fmla="*/ 329 h 521"/>
                  <a:gd name="T50" fmla="*/ 44 w 483"/>
                  <a:gd name="T51" fmla="*/ 278 h 521"/>
                  <a:gd name="T52" fmla="*/ 71 w 483"/>
                  <a:gd name="T53" fmla="*/ 230 h 521"/>
                  <a:gd name="T54" fmla="*/ 82 w 483"/>
                  <a:gd name="T55" fmla="*/ 211 h 521"/>
                  <a:gd name="T56" fmla="*/ 86 w 483"/>
                  <a:gd name="T57" fmla="*/ 69 h 521"/>
                  <a:gd name="T58" fmla="*/ 90 w 483"/>
                  <a:gd name="T59" fmla="*/ 19 h 521"/>
                  <a:gd name="T60" fmla="*/ 112 w 483"/>
                  <a:gd name="T61" fmla="*/ 0 h 521"/>
                  <a:gd name="T62" fmla="*/ 112 w 483"/>
                  <a:gd name="T63" fmla="*/ 0 h 521"/>
                  <a:gd name="T64" fmla="*/ 112 w 483"/>
                  <a:gd name="T65" fmla="*/ 0 h 52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83"/>
                  <a:gd name="T100" fmla="*/ 0 h 521"/>
                  <a:gd name="T101" fmla="*/ 483 w 483"/>
                  <a:gd name="T102" fmla="*/ 521 h 52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83" h="521">
                    <a:moveTo>
                      <a:pt x="112" y="0"/>
                    </a:moveTo>
                    <a:lnTo>
                      <a:pt x="135" y="116"/>
                    </a:lnTo>
                    <a:lnTo>
                      <a:pt x="181" y="173"/>
                    </a:lnTo>
                    <a:lnTo>
                      <a:pt x="206" y="200"/>
                    </a:lnTo>
                    <a:lnTo>
                      <a:pt x="245" y="169"/>
                    </a:lnTo>
                    <a:lnTo>
                      <a:pt x="312" y="194"/>
                    </a:lnTo>
                    <a:lnTo>
                      <a:pt x="259" y="243"/>
                    </a:lnTo>
                    <a:lnTo>
                      <a:pt x="274" y="283"/>
                    </a:lnTo>
                    <a:lnTo>
                      <a:pt x="308" y="333"/>
                    </a:lnTo>
                    <a:lnTo>
                      <a:pt x="352" y="382"/>
                    </a:lnTo>
                    <a:lnTo>
                      <a:pt x="396" y="416"/>
                    </a:lnTo>
                    <a:lnTo>
                      <a:pt x="483" y="464"/>
                    </a:lnTo>
                    <a:lnTo>
                      <a:pt x="318" y="426"/>
                    </a:lnTo>
                    <a:lnTo>
                      <a:pt x="259" y="397"/>
                    </a:lnTo>
                    <a:lnTo>
                      <a:pt x="280" y="445"/>
                    </a:lnTo>
                    <a:lnTo>
                      <a:pt x="314" y="481"/>
                    </a:lnTo>
                    <a:lnTo>
                      <a:pt x="375" y="504"/>
                    </a:lnTo>
                    <a:lnTo>
                      <a:pt x="388" y="511"/>
                    </a:lnTo>
                    <a:lnTo>
                      <a:pt x="318" y="517"/>
                    </a:lnTo>
                    <a:lnTo>
                      <a:pt x="185" y="521"/>
                    </a:lnTo>
                    <a:lnTo>
                      <a:pt x="154" y="500"/>
                    </a:lnTo>
                    <a:lnTo>
                      <a:pt x="90" y="453"/>
                    </a:lnTo>
                    <a:lnTo>
                      <a:pt x="25" y="401"/>
                    </a:lnTo>
                    <a:lnTo>
                      <a:pt x="0" y="365"/>
                    </a:lnTo>
                    <a:lnTo>
                      <a:pt x="15" y="329"/>
                    </a:lnTo>
                    <a:lnTo>
                      <a:pt x="44" y="278"/>
                    </a:lnTo>
                    <a:lnTo>
                      <a:pt x="71" y="230"/>
                    </a:lnTo>
                    <a:lnTo>
                      <a:pt x="82" y="211"/>
                    </a:lnTo>
                    <a:lnTo>
                      <a:pt x="86" y="69"/>
                    </a:lnTo>
                    <a:lnTo>
                      <a:pt x="90" y="19"/>
                    </a:lnTo>
                    <a:lnTo>
                      <a:pt x="112" y="0"/>
                    </a:lnTo>
                    <a:close/>
                  </a:path>
                </a:pathLst>
              </a:custGeom>
              <a:solidFill>
                <a:srgbClr val="333333"/>
              </a:solidFill>
              <a:ln w="9525">
                <a:noFill/>
                <a:round/>
                <a:headEnd/>
                <a:tailEnd/>
              </a:ln>
            </p:spPr>
            <p:txBody>
              <a:bodyPr/>
              <a:lstStyle/>
              <a:p>
                <a:endParaRPr lang="en-US"/>
              </a:p>
            </p:txBody>
          </p:sp>
          <p:sp>
            <p:nvSpPr>
              <p:cNvPr id="27740" name="Freeform 62"/>
              <p:cNvSpPr>
                <a:spLocks/>
              </p:cNvSpPr>
              <p:nvPr/>
            </p:nvSpPr>
            <p:spPr bwMode="auto">
              <a:xfrm>
                <a:off x="1366" y="3168"/>
                <a:ext cx="251" cy="171"/>
              </a:xfrm>
              <a:custGeom>
                <a:avLst/>
                <a:gdLst>
                  <a:gd name="T0" fmla="*/ 370 w 502"/>
                  <a:gd name="T1" fmla="*/ 330 h 342"/>
                  <a:gd name="T2" fmla="*/ 213 w 502"/>
                  <a:gd name="T3" fmla="*/ 321 h 342"/>
                  <a:gd name="T4" fmla="*/ 70 w 502"/>
                  <a:gd name="T5" fmla="*/ 342 h 342"/>
                  <a:gd name="T6" fmla="*/ 131 w 502"/>
                  <a:gd name="T7" fmla="*/ 192 h 342"/>
                  <a:gd name="T8" fmla="*/ 80 w 502"/>
                  <a:gd name="T9" fmla="*/ 102 h 342"/>
                  <a:gd name="T10" fmla="*/ 40 w 502"/>
                  <a:gd name="T11" fmla="*/ 43 h 342"/>
                  <a:gd name="T12" fmla="*/ 0 w 502"/>
                  <a:gd name="T13" fmla="*/ 0 h 342"/>
                  <a:gd name="T14" fmla="*/ 36 w 502"/>
                  <a:gd name="T15" fmla="*/ 34 h 342"/>
                  <a:gd name="T16" fmla="*/ 76 w 502"/>
                  <a:gd name="T17" fmla="*/ 68 h 342"/>
                  <a:gd name="T18" fmla="*/ 125 w 502"/>
                  <a:gd name="T19" fmla="*/ 106 h 342"/>
                  <a:gd name="T20" fmla="*/ 178 w 502"/>
                  <a:gd name="T21" fmla="*/ 146 h 342"/>
                  <a:gd name="T22" fmla="*/ 234 w 502"/>
                  <a:gd name="T23" fmla="*/ 182 h 342"/>
                  <a:gd name="T24" fmla="*/ 285 w 502"/>
                  <a:gd name="T25" fmla="*/ 209 h 342"/>
                  <a:gd name="T26" fmla="*/ 331 w 502"/>
                  <a:gd name="T27" fmla="*/ 222 h 342"/>
                  <a:gd name="T28" fmla="*/ 496 w 502"/>
                  <a:gd name="T29" fmla="*/ 239 h 342"/>
                  <a:gd name="T30" fmla="*/ 502 w 502"/>
                  <a:gd name="T31" fmla="*/ 321 h 342"/>
                  <a:gd name="T32" fmla="*/ 370 w 502"/>
                  <a:gd name="T33" fmla="*/ 330 h 342"/>
                  <a:gd name="T34" fmla="*/ 370 w 502"/>
                  <a:gd name="T35" fmla="*/ 330 h 342"/>
                  <a:gd name="T36" fmla="*/ 370 w 502"/>
                  <a:gd name="T37" fmla="*/ 330 h 342"/>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02"/>
                  <a:gd name="T58" fmla="*/ 0 h 342"/>
                  <a:gd name="T59" fmla="*/ 502 w 502"/>
                  <a:gd name="T60" fmla="*/ 342 h 342"/>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02" h="342">
                    <a:moveTo>
                      <a:pt x="370" y="330"/>
                    </a:moveTo>
                    <a:lnTo>
                      <a:pt x="213" y="321"/>
                    </a:lnTo>
                    <a:lnTo>
                      <a:pt x="70" y="342"/>
                    </a:lnTo>
                    <a:lnTo>
                      <a:pt x="131" y="192"/>
                    </a:lnTo>
                    <a:lnTo>
                      <a:pt x="80" y="102"/>
                    </a:lnTo>
                    <a:lnTo>
                      <a:pt x="40" y="43"/>
                    </a:lnTo>
                    <a:lnTo>
                      <a:pt x="0" y="0"/>
                    </a:lnTo>
                    <a:lnTo>
                      <a:pt x="36" y="34"/>
                    </a:lnTo>
                    <a:lnTo>
                      <a:pt x="76" y="68"/>
                    </a:lnTo>
                    <a:lnTo>
                      <a:pt x="125" y="106"/>
                    </a:lnTo>
                    <a:lnTo>
                      <a:pt x="178" y="146"/>
                    </a:lnTo>
                    <a:lnTo>
                      <a:pt x="234" y="182"/>
                    </a:lnTo>
                    <a:lnTo>
                      <a:pt x="285" y="209"/>
                    </a:lnTo>
                    <a:lnTo>
                      <a:pt x="331" y="222"/>
                    </a:lnTo>
                    <a:lnTo>
                      <a:pt x="496" y="239"/>
                    </a:lnTo>
                    <a:lnTo>
                      <a:pt x="502" y="321"/>
                    </a:lnTo>
                    <a:lnTo>
                      <a:pt x="370" y="330"/>
                    </a:lnTo>
                    <a:close/>
                  </a:path>
                </a:pathLst>
              </a:custGeom>
              <a:solidFill>
                <a:srgbClr val="BDCAD4"/>
              </a:solidFill>
              <a:ln w="9525">
                <a:noFill/>
                <a:round/>
                <a:headEnd/>
                <a:tailEnd/>
              </a:ln>
            </p:spPr>
            <p:txBody>
              <a:bodyPr/>
              <a:lstStyle/>
              <a:p>
                <a:endParaRPr lang="en-US"/>
              </a:p>
            </p:txBody>
          </p:sp>
          <p:sp>
            <p:nvSpPr>
              <p:cNvPr id="27741" name="Freeform 63"/>
              <p:cNvSpPr>
                <a:spLocks/>
              </p:cNvSpPr>
              <p:nvPr/>
            </p:nvSpPr>
            <p:spPr bwMode="auto">
              <a:xfrm>
                <a:off x="1126" y="3073"/>
                <a:ext cx="336" cy="366"/>
              </a:xfrm>
              <a:custGeom>
                <a:avLst/>
                <a:gdLst>
                  <a:gd name="T0" fmla="*/ 0 w 673"/>
                  <a:gd name="T1" fmla="*/ 0 h 731"/>
                  <a:gd name="T2" fmla="*/ 321 w 673"/>
                  <a:gd name="T3" fmla="*/ 391 h 731"/>
                  <a:gd name="T4" fmla="*/ 673 w 673"/>
                  <a:gd name="T5" fmla="*/ 661 h 731"/>
                  <a:gd name="T6" fmla="*/ 661 w 673"/>
                  <a:gd name="T7" fmla="*/ 731 h 731"/>
                  <a:gd name="T8" fmla="*/ 291 w 673"/>
                  <a:gd name="T9" fmla="*/ 731 h 731"/>
                  <a:gd name="T10" fmla="*/ 21 w 673"/>
                  <a:gd name="T11" fmla="*/ 140 h 731"/>
                  <a:gd name="T12" fmla="*/ 0 w 673"/>
                  <a:gd name="T13" fmla="*/ 0 h 731"/>
                  <a:gd name="T14" fmla="*/ 0 w 673"/>
                  <a:gd name="T15" fmla="*/ 0 h 731"/>
                  <a:gd name="T16" fmla="*/ 0 w 673"/>
                  <a:gd name="T17" fmla="*/ 0 h 7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73"/>
                  <a:gd name="T28" fmla="*/ 0 h 731"/>
                  <a:gd name="T29" fmla="*/ 673 w 673"/>
                  <a:gd name="T30" fmla="*/ 731 h 73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73" h="731">
                    <a:moveTo>
                      <a:pt x="0" y="0"/>
                    </a:moveTo>
                    <a:lnTo>
                      <a:pt x="321" y="391"/>
                    </a:lnTo>
                    <a:lnTo>
                      <a:pt x="673" y="661"/>
                    </a:lnTo>
                    <a:lnTo>
                      <a:pt x="661" y="731"/>
                    </a:lnTo>
                    <a:lnTo>
                      <a:pt x="291" y="731"/>
                    </a:lnTo>
                    <a:lnTo>
                      <a:pt x="21" y="140"/>
                    </a:lnTo>
                    <a:lnTo>
                      <a:pt x="0" y="0"/>
                    </a:lnTo>
                    <a:close/>
                  </a:path>
                </a:pathLst>
              </a:custGeom>
              <a:solidFill>
                <a:srgbClr val="BDCAD4"/>
              </a:solidFill>
              <a:ln w="9525">
                <a:noFill/>
                <a:round/>
                <a:headEnd/>
                <a:tailEnd/>
              </a:ln>
            </p:spPr>
            <p:txBody>
              <a:bodyPr/>
              <a:lstStyle/>
              <a:p>
                <a:endParaRPr lang="en-US"/>
              </a:p>
            </p:txBody>
          </p:sp>
          <p:sp>
            <p:nvSpPr>
              <p:cNvPr id="27742" name="Freeform 64"/>
              <p:cNvSpPr>
                <a:spLocks/>
              </p:cNvSpPr>
              <p:nvPr/>
            </p:nvSpPr>
            <p:spPr bwMode="auto">
              <a:xfrm>
                <a:off x="777" y="3511"/>
                <a:ext cx="481" cy="327"/>
              </a:xfrm>
              <a:custGeom>
                <a:avLst/>
                <a:gdLst>
                  <a:gd name="T0" fmla="*/ 69 w 962"/>
                  <a:gd name="T1" fmla="*/ 230 h 656"/>
                  <a:gd name="T2" fmla="*/ 145 w 962"/>
                  <a:gd name="T3" fmla="*/ 306 h 656"/>
                  <a:gd name="T4" fmla="*/ 283 w 962"/>
                  <a:gd name="T5" fmla="*/ 154 h 656"/>
                  <a:gd name="T6" fmla="*/ 232 w 962"/>
                  <a:gd name="T7" fmla="*/ 278 h 656"/>
                  <a:gd name="T8" fmla="*/ 293 w 962"/>
                  <a:gd name="T9" fmla="*/ 272 h 656"/>
                  <a:gd name="T10" fmla="*/ 314 w 962"/>
                  <a:gd name="T11" fmla="*/ 236 h 656"/>
                  <a:gd name="T12" fmla="*/ 354 w 962"/>
                  <a:gd name="T13" fmla="*/ 173 h 656"/>
                  <a:gd name="T14" fmla="*/ 392 w 962"/>
                  <a:gd name="T15" fmla="*/ 114 h 656"/>
                  <a:gd name="T16" fmla="*/ 407 w 962"/>
                  <a:gd name="T17" fmla="*/ 87 h 656"/>
                  <a:gd name="T18" fmla="*/ 397 w 962"/>
                  <a:gd name="T19" fmla="*/ 188 h 656"/>
                  <a:gd name="T20" fmla="*/ 561 w 962"/>
                  <a:gd name="T21" fmla="*/ 156 h 656"/>
                  <a:gd name="T22" fmla="*/ 582 w 962"/>
                  <a:gd name="T23" fmla="*/ 112 h 656"/>
                  <a:gd name="T24" fmla="*/ 709 w 962"/>
                  <a:gd name="T25" fmla="*/ 108 h 656"/>
                  <a:gd name="T26" fmla="*/ 909 w 962"/>
                  <a:gd name="T27" fmla="*/ 0 h 656"/>
                  <a:gd name="T28" fmla="*/ 930 w 962"/>
                  <a:gd name="T29" fmla="*/ 146 h 656"/>
                  <a:gd name="T30" fmla="*/ 909 w 962"/>
                  <a:gd name="T31" fmla="*/ 167 h 656"/>
                  <a:gd name="T32" fmla="*/ 962 w 962"/>
                  <a:gd name="T33" fmla="*/ 392 h 656"/>
                  <a:gd name="T34" fmla="*/ 557 w 962"/>
                  <a:gd name="T35" fmla="*/ 656 h 656"/>
                  <a:gd name="T36" fmla="*/ 608 w 962"/>
                  <a:gd name="T37" fmla="*/ 559 h 656"/>
                  <a:gd name="T38" fmla="*/ 553 w 962"/>
                  <a:gd name="T39" fmla="*/ 542 h 656"/>
                  <a:gd name="T40" fmla="*/ 772 w 962"/>
                  <a:gd name="T41" fmla="*/ 471 h 656"/>
                  <a:gd name="T42" fmla="*/ 734 w 962"/>
                  <a:gd name="T43" fmla="*/ 445 h 656"/>
                  <a:gd name="T44" fmla="*/ 696 w 962"/>
                  <a:gd name="T45" fmla="*/ 416 h 656"/>
                  <a:gd name="T46" fmla="*/ 652 w 962"/>
                  <a:gd name="T47" fmla="*/ 382 h 656"/>
                  <a:gd name="T48" fmla="*/ 608 w 962"/>
                  <a:gd name="T49" fmla="*/ 348 h 656"/>
                  <a:gd name="T50" fmla="*/ 569 w 962"/>
                  <a:gd name="T51" fmla="*/ 317 h 656"/>
                  <a:gd name="T52" fmla="*/ 529 w 962"/>
                  <a:gd name="T53" fmla="*/ 278 h 656"/>
                  <a:gd name="T54" fmla="*/ 475 w 962"/>
                  <a:gd name="T55" fmla="*/ 249 h 656"/>
                  <a:gd name="T56" fmla="*/ 405 w 962"/>
                  <a:gd name="T57" fmla="*/ 257 h 656"/>
                  <a:gd name="T58" fmla="*/ 365 w 962"/>
                  <a:gd name="T59" fmla="*/ 350 h 656"/>
                  <a:gd name="T60" fmla="*/ 350 w 962"/>
                  <a:gd name="T61" fmla="*/ 420 h 656"/>
                  <a:gd name="T62" fmla="*/ 491 w 962"/>
                  <a:gd name="T63" fmla="*/ 496 h 656"/>
                  <a:gd name="T64" fmla="*/ 519 w 962"/>
                  <a:gd name="T65" fmla="*/ 538 h 656"/>
                  <a:gd name="T66" fmla="*/ 293 w 962"/>
                  <a:gd name="T67" fmla="*/ 656 h 656"/>
                  <a:gd name="T68" fmla="*/ 0 w 962"/>
                  <a:gd name="T69" fmla="*/ 399 h 656"/>
                  <a:gd name="T70" fmla="*/ 69 w 962"/>
                  <a:gd name="T71" fmla="*/ 230 h 656"/>
                  <a:gd name="T72" fmla="*/ 69 w 962"/>
                  <a:gd name="T73" fmla="*/ 230 h 656"/>
                  <a:gd name="T74" fmla="*/ 69 w 962"/>
                  <a:gd name="T75" fmla="*/ 230 h 65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62"/>
                  <a:gd name="T115" fmla="*/ 0 h 656"/>
                  <a:gd name="T116" fmla="*/ 962 w 962"/>
                  <a:gd name="T117" fmla="*/ 656 h 65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62" h="656">
                    <a:moveTo>
                      <a:pt x="69" y="230"/>
                    </a:moveTo>
                    <a:lnTo>
                      <a:pt x="145" y="306"/>
                    </a:lnTo>
                    <a:lnTo>
                      <a:pt x="283" y="154"/>
                    </a:lnTo>
                    <a:lnTo>
                      <a:pt x="232" y="278"/>
                    </a:lnTo>
                    <a:lnTo>
                      <a:pt x="293" y="272"/>
                    </a:lnTo>
                    <a:lnTo>
                      <a:pt x="314" y="236"/>
                    </a:lnTo>
                    <a:lnTo>
                      <a:pt x="354" y="173"/>
                    </a:lnTo>
                    <a:lnTo>
                      <a:pt x="392" y="114"/>
                    </a:lnTo>
                    <a:lnTo>
                      <a:pt x="407" y="87"/>
                    </a:lnTo>
                    <a:lnTo>
                      <a:pt x="397" y="188"/>
                    </a:lnTo>
                    <a:lnTo>
                      <a:pt x="561" y="156"/>
                    </a:lnTo>
                    <a:lnTo>
                      <a:pt x="582" y="112"/>
                    </a:lnTo>
                    <a:lnTo>
                      <a:pt x="709" y="108"/>
                    </a:lnTo>
                    <a:lnTo>
                      <a:pt x="909" y="0"/>
                    </a:lnTo>
                    <a:lnTo>
                      <a:pt x="930" y="146"/>
                    </a:lnTo>
                    <a:lnTo>
                      <a:pt x="909" y="167"/>
                    </a:lnTo>
                    <a:lnTo>
                      <a:pt x="962" y="392"/>
                    </a:lnTo>
                    <a:lnTo>
                      <a:pt x="557" y="656"/>
                    </a:lnTo>
                    <a:lnTo>
                      <a:pt x="608" y="559"/>
                    </a:lnTo>
                    <a:lnTo>
                      <a:pt x="553" y="542"/>
                    </a:lnTo>
                    <a:lnTo>
                      <a:pt x="772" y="471"/>
                    </a:lnTo>
                    <a:lnTo>
                      <a:pt x="734" y="445"/>
                    </a:lnTo>
                    <a:lnTo>
                      <a:pt x="696" y="416"/>
                    </a:lnTo>
                    <a:lnTo>
                      <a:pt x="652" y="382"/>
                    </a:lnTo>
                    <a:lnTo>
                      <a:pt x="608" y="348"/>
                    </a:lnTo>
                    <a:lnTo>
                      <a:pt x="569" y="317"/>
                    </a:lnTo>
                    <a:lnTo>
                      <a:pt x="529" y="278"/>
                    </a:lnTo>
                    <a:lnTo>
                      <a:pt x="475" y="249"/>
                    </a:lnTo>
                    <a:lnTo>
                      <a:pt x="405" y="257"/>
                    </a:lnTo>
                    <a:lnTo>
                      <a:pt x="365" y="350"/>
                    </a:lnTo>
                    <a:lnTo>
                      <a:pt x="350" y="420"/>
                    </a:lnTo>
                    <a:lnTo>
                      <a:pt x="491" y="496"/>
                    </a:lnTo>
                    <a:lnTo>
                      <a:pt x="519" y="538"/>
                    </a:lnTo>
                    <a:lnTo>
                      <a:pt x="293" y="656"/>
                    </a:lnTo>
                    <a:lnTo>
                      <a:pt x="0" y="399"/>
                    </a:lnTo>
                    <a:lnTo>
                      <a:pt x="69" y="230"/>
                    </a:lnTo>
                    <a:close/>
                  </a:path>
                </a:pathLst>
              </a:custGeom>
              <a:solidFill>
                <a:srgbClr val="96ABBA"/>
              </a:solidFill>
              <a:ln w="9525">
                <a:noFill/>
                <a:round/>
                <a:headEnd/>
                <a:tailEnd/>
              </a:ln>
            </p:spPr>
            <p:txBody>
              <a:bodyPr/>
              <a:lstStyle/>
              <a:p>
                <a:endParaRPr lang="en-US"/>
              </a:p>
            </p:txBody>
          </p:sp>
          <p:sp>
            <p:nvSpPr>
              <p:cNvPr id="27743" name="Freeform 65"/>
              <p:cNvSpPr>
                <a:spLocks/>
              </p:cNvSpPr>
              <p:nvPr/>
            </p:nvSpPr>
            <p:spPr bwMode="auto">
              <a:xfrm>
                <a:off x="756" y="3130"/>
                <a:ext cx="205" cy="458"/>
              </a:xfrm>
              <a:custGeom>
                <a:avLst/>
                <a:gdLst>
                  <a:gd name="T0" fmla="*/ 156 w 411"/>
                  <a:gd name="T1" fmla="*/ 0 h 916"/>
                  <a:gd name="T2" fmla="*/ 202 w 411"/>
                  <a:gd name="T3" fmla="*/ 131 h 916"/>
                  <a:gd name="T4" fmla="*/ 266 w 411"/>
                  <a:gd name="T5" fmla="*/ 291 h 916"/>
                  <a:gd name="T6" fmla="*/ 327 w 411"/>
                  <a:gd name="T7" fmla="*/ 308 h 916"/>
                  <a:gd name="T8" fmla="*/ 401 w 411"/>
                  <a:gd name="T9" fmla="*/ 353 h 916"/>
                  <a:gd name="T10" fmla="*/ 411 w 411"/>
                  <a:gd name="T11" fmla="*/ 414 h 916"/>
                  <a:gd name="T12" fmla="*/ 318 w 411"/>
                  <a:gd name="T13" fmla="*/ 384 h 916"/>
                  <a:gd name="T14" fmla="*/ 198 w 411"/>
                  <a:gd name="T15" fmla="*/ 380 h 916"/>
                  <a:gd name="T16" fmla="*/ 185 w 411"/>
                  <a:gd name="T17" fmla="*/ 519 h 916"/>
                  <a:gd name="T18" fmla="*/ 198 w 411"/>
                  <a:gd name="T19" fmla="*/ 629 h 916"/>
                  <a:gd name="T20" fmla="*/ 183 w 411"/>
                  <a:gd name="T21" fmla="*/ 775 h 916"/>
                  <a:gd name="T22" fmla="*/ 69 w 411"/>
                  <a:gd name="T23" fmla="*/ 914 h 916"/>
                  <a:gd name="T24" fmla="*/ 25 w 411"/>
                  <a:gd name="T25" fmla="*/ 916 h 916"/>
                  <a:gd name="T26" fmla="*/ 0 w 411"/>
                  <a:gd name="T27" fmla="*/ 623 h 916"/>
                  <a:gd name="T28" fmla="*/ 8 w 411"/>
                  <a:gd name="T29" fmla="*/ 273 h 916"/>
                  <a:gd name="T30" fmla="*/ 156 w 411"/>
                  <a:gd name="T31" fmla="*/ 0 h 916"/>
                  <a:gd name="T32" fmla="*/ 156 w 411"/>
                  <a:gd name="T33" fmla="*/ 0 h 916"/>
                  <a:gd name="T34" fmla="*/ 156 w 411"/>
                  <a:gd name="T35" fmla="*/ 0 h 91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11"/>
                  <a:gd name="T55" fmla="*/ 0 h 916"/>
                  <a:gd name="T56" fmla="*/ 411 w 411"/>
                  <a:gd name="T57" fmla="*/ 916 h 91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11" h="916">
                    <a:moveTo>
                      <a:pt x="156" y="0"/>
                    </a:moveTo>
                    <a:lnTo>
                      <a:pt x="202" y="131"/>
                    </a:lnTo>
                    <a:lnTo>
                      <a:pt x="266" y="291"/>
                    </a:lnTo>
                    <a:lnTo>
                      <a:pt x="327" y="308"/>
                    </a:lnTo>
                    <a:lnTo>
                      <a:pt x="401" y="353"/>
                    </a:lnTo>
                    <a:lnTo>
                      <a:pt x="411" y="414"/>
                    </a:lnTo>
                    <a:lnTo>
                      <a:pt x="318" y="384"/>
                    </a:lnTo>
                    <a:lnTo>
                      <a:pt x="198" y="380"/>
                    </a:lnTo>
                    <a:lnTo>
                      <a:pt x="185" y="519"/>
                    </a:lnTo>
                    <a:lnTo>
                      <a:pt x="198" y="629"/>
                    </a:lnTo>
                    <a:lnTo>
                      <a:pt x="183" y="775"/>
                    </a:lnTo>
                    <a:lnTo>
                      <a:pt x="69" y="914"/>
                    </a:lnTo>
                    <a:lnTo>
                      <a:pt x="25" y="916"/>
                    </a:lnTo>
                    <a:lnTo>
                      <a:pt x="0" y="623"/>
                    </a:lnTo>
                    <a:lnTo>
                      <a:pt x="8" y="273"/>
                    </a:lnTo>
                    <a:lnTo>
                      <a:pt x="156" y="0"/>
                    </a:lnTo>
                    <a:close/>
                  </a:path>
                </a:pathLst>
              </a:custGeom>
              <a:solidFill>
                <a:srgbClr val="96ABBA"/>
              </a:solidFill>
              <a:ln w="9525">
                <a:noFill/>
                <a:round/>
                <a:headEnd/>
                <a:tailEnd/>
              </a:ln>
            </p:spPr>
            <p:txBody>
              <a:bodyPr/>
              <a:lstStyle/>
              <a:p>
                <a:endParaRPr lang="en-US"/>
              </a:p>
            </p:txBody>
          </p:sp>
          <p:sp>
            <p:nvSpPr>
              <p:cNvPr id="27744" name="Freeform 66"/>
              <p:cNvSpPr>
                <a:spLocks/>
              </p:cNvSpPr>
              <p:nvPr/>
            </p:nvSpPr>
            <p:spPr bwMode="auto">
              <a:xfrm>
                <a:off x="780" y="2555"/>
                <a:ext cx="702" cy="607"/>
              </a:xfrm>
              <a:custGeom>
                <a:avLst/>
                <a:gdLst>
                  <a:gd name="T0" fmla="*/ 939 w 1405"/>
                  <a:gd name="T1" fmla="*/ 207 h 1212"/>
                  <a:gd name="T2" fmla="*/ 829 w 1405"/>
                  <a:gd name="T3" fmla="*/ 239 h 1212"/>
                  <a:gd name="T4" fmla="*/ 690 w 1405"/>
                  <a:gd name="T5" fmla="*/ 273 h 1212"/>
                  <a:gd name="T6" fmla="*/ 614 w 1405"/>
                  <a:gd name="T7" fmla="*/ 306 h 1212"/>
                  <a:gd name="T8" fmla="*/ 551 w 1405"/>
                  <a:gd name="T9" fmla="*/ 338 h 1212"/>
                  <a:gd name="T10" fmla="*/ 486 w 1405"/>
                  <a:gd name="T11" fmla="*/ 374 h 1212"/>
                  <a:gd name="T12" fmla="*/ 424 w 1405"/>
                  <a:gd name="T13" fmla="*/ 410 h 1212"/>
                  <a:gd name="T14" fmla="*/ 372 w 1405"/>
                  <a:gd name="T15" fmla="*/ 443 h 1212"/>
                  <a:gd name="T16" fmla="*/ 340 w 1405"/>
                  <a:gd name="T17" fmla="*/ 473 h 1212"/>
                  <a:gd name="T18" fmla="*/ 648 w 1405"/>
                  <a:gd name="T19" fmla="*/ 488 h 1212"/>
                  <a:gd name="T20" fmla="*/ 380 w 1405"/>
                  <a:gd name="T21" fmla="*/ 530 h 1212"/>
                  <a:gd name="T22" fmla="*/ 429 w 1405"/>
                  <a:gd name="T23" fmla="*/ 560 h 1212"/>
                  <a:gd name="T24" fmla="*/ 817 w 1405"/>
                  <a:gd name="T25" fmla="*/ 511 h 1212"/>
                  <a:gd name="T26" fmla="*/ 547 w 1405"/>
                  <a:gd name="T27" fmla="*/ 608 h 1212"/>
                  <a:gd name="T28" fmla="*/ 644 w 1405"/>
                  <a:gd name="T29" fmla="*/ 657 h 1212"/>
                  <a:gd name="T30" fmla="*/ 745 w 1405"/>
                  <a:gd name="T31" fmla="*/ 709 h 1212"/>
                  <a:gd name="T32" fmla="*/ 861 w 1405"/>
                  <a:gd name="T33" fmla="*/ 768 h 1212"/>
                  <a:gd name="T34" fmla="*/ 981 w 1405"/>
                  <a:gd name="T35" fmla="*/ 830 h 1212"/>
                  <a:gd name="T36" fmla="*/ 1089 w 1405"/>
                  <a:gd name="T37" fmla="*/ 889 h 1212"/>
                  <a:gd name="T38" fmla="*/ 1175 w 1405"/>
                  <a:gd name="T39" fmla="*/ 937 h 1212"/>
                  <a:gd name="T40" fmla="*/ 1222 w 1405"/>
                  <a:gd name="T41" fmla="*/ 969 h 1212"/>
                  <a:gd name="T42" fmla="*/ 1268 w 1405"/>
                  <a:gd name="T43" fmla="*/ 998 h 1212"/>
                  <a:gd name="T44" fmla="*/ 1310 w 1405"/>
                  <a:gd name="T45" fmla="*/ 1009 h 1212"/>
                  <a:gd name="T46" fmla="*/ 1350 w 1405"/>
                  <a:gd name="T47" fmla="*/ 1007 h 1212"/>
                  <a:gd name="T48" fmla="*/ 1405 w 1405"/>
                  <a:gd name="T49" fmla="*/ 1108 h 1212"/>
                  <a:gd name="T50" fmla="*/ 1296 w 1405"/>
                  <a:gd name="T51" fmla="*/ 1060 h 1212"/>
                  <a:gd name="T52" fmla="*/ 1194 w 1405"/>
                  <a:gd name="T53" fmla="*/ 1009 h 1212"/>
                  <a:gd name="T54" fmla="*/ 1091 w 1405"/>
                  <a:gd name="T55" fmla="*/ 948 h 1212"/>
                  <a:gd name="T56" fmla="*/ 1024 w 1405"/>
                  <a:gd name="T57" fmla="*/ 910 h 1212"/>
                  <a:gd name="T58" fmla="*/ 933 w 1405"/>
                  <a:gd name="T59" fmla="*/ 863 h 1212"/>
                  <a:gd name="T60" fmla="*/ 825 w 1405"/>
                  <a:gd name="T61" fmla="*/ 809 h 1212"/>
                  <a:gd name="T62" fmla="*/ 713 w 1405"/>
                  <a:gd name="T63" fmla="*/ 756 h 1212"/>
                  <a:gd name="T64" fmla="*/ 604 w 1405"/>
                  <a:gd name="T65" fmla="*/ 707 h 1212"/>
                  <a:gd name="T66" fmla="*/ 515 w 1405"/>
                  <a:gd name="T67" fmla="*/ 667 h 1212"/>
                  <a:gd name="T68" fmla="*/ 429 w 1405"/>
                  <a:gd name="T69" fmla="*/ 629 h 1212"/>
                  <a:gd name="T70" fmla="*/ 340 w 1405"/>
                  <a:gd name="T71" fmla="*/ 661 h 1212"/>
                  <a:gd name="T72" fmla="*/ 253 w 1405"/>
                  <a:gd name="T73" fmla="*/ 720 h 1212"/>
                  <a:gd name="T74" fmla="*/ 279 w 1405"/>
                  <a:gd name="T75" fmla="*/ 792 h 1212"/>
                  <a:gd name="T76" fmla="*/ 302 w 1405"/>
                  <a:gd name="T77" fmla="*/ 838 h 1212"/>
                  <a:gd name="T78" fmla="*/ 279 w 1405"/>
                  <a:gd name="T79" fmla="*/ 861 h 1212"/>
                  <a:gd name="T80" fmla="*/ 226 w 1405"/>
                  <a:gd name="T81" fmla="*/ 918 h 1212"/>
                  <a:gd name="T82" fmla="*/ 171 w 1405"/>
                  <a:gd name="T83" fmla="*/ 981 h 1212"/>
                  <a:gd name="T84" fmla="*/ 139 w 1405"/>
                  <a:gd name="T85" fmla="*/ 1028 h 1212"/>
                  <a:gd name="T86" fmla="*/ 110 w 1405"/>
                  <a:gd name="T87" fmla="*/ 1074 h 1212"/>
                  <a:gd name="T88" fmla="*/ 63 w 1405"/>
                  <a:gd name="T89" fmla="*/ 1134 h 1212"/>
                  <a:gd name="T90" fmla="*/ 21 w 1405"/>
                  <a:gd name="T91" fmla="*/ 1188 h 1212"/>
                  <a:gd name="T92" fmla="*/ 0 w 1405"/>
                  <a:gd name="T93" fmla="*/ 1212 h 1212"/>
                  <a:gd name="T94" fmla="*/ 7 w 1405"/>
                  <a:gd name="T95" fmla="*/ 923 h 1212"/>
                  <a:gd name="T96" fmla="*/ 294 w 1405"/>
                  <a:gd name="T97" fmla="*/ 522 h 1212"/>
                  <a:gd name="T98" fmla="*/ 374 w 1405"/>
                  <a:gd name="T99" fmla="*/ 397 h 1212"/>
                  <a:gd name="T100" fmla="*/ 557 w 1405"/>
                  <a:gd name="T101" fmla="*/ 253 h 1212"/>
                  <a:gd name="T102" fmla="*/ 593 w 1405"/>
                  <a:gd name="T103" fmla="*/ 0 h 1212"/>
                  <a:gd name="T104" fmla="*/ 688 w 1405"/>
                  <a:gd name="T105" fmla="*/ 102 h 1212"/>
                  <a:gd name="T106" fmla="*/ 939 w 1405"/>
                  <a:gd name="T107" fmla="*/ 207 h 1212"/>
                  <a:gd name="T108" fmla="*/ 939 w 1405"/>
                  <a:gd name="T109" fmla="*/ 207 h 1212"/>
                  <a:gd name="T110" fmla="*/ 939 w 1405"/>
                  <a:gd name="T111" fmla="*/ 207 h 121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405"/>
                  <a:gd name="T169" fmla="*/ 0 h 1212"/>
                  <a:gd name="T170" fmla="*/ 1405 w 1405"/>
                  <a:gd name="T171" fmla="*/ 1212 h 121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405" h="1212">
                    <a:moveTo>
                      <a:pt x="939" y="207"/>
                    </a:moveTo>
                    <a:lnTo>
                      <a:pt x="829" y="239"/>
                    </a:lnTo>
                    <a:lnTo>
                      <a:pt x="690" y="273"/>
                    </a:lnTo>
                    <a:lnTo>
                      <a:pt x="614" y="306"/>
                    </a:lnTo>
                    <a:lnTo>
                      <a:pt x="551" y="338"/>
                    </a:lnTo>
                    <a:lnTo>
                      <a:pt x="486" y="374"/>
                    </a:lnTo>
                    <a:lnTo>
                      <a:pt x="424" y="410"/>
                    </a:lnTo>
                    <a:lnTo>
                      <a:pt x="372" y="443"/>
                    </a:lnTo>
                    <a:lnTo>
                      <a:pt x="340" y="473"/>
                    </a:lnTo>
                    <a:lnTo>
                      <a:pt x="648" y="488"/>
                    </a:lnTo>
                    <a:lnTo>
                      <a:pt x="380" y="530"/>
                    </a:lnTo>
                    <a:lnTo>
                      <a:pt x="429" y="560"/>
                    </a:lnTo>
                    <a:lnTo>
                      <a:pt x="817" y="511"/>
                    </a:lnTo>
                    <a:lnTo>
                      <a:pt x="547" y="608"/>
                    </a:lnTo>
                    <a:lnTo>
                      <a:pt x="644" y="657"/>
                    </a:lnTo>
                    <a:lnTo>
                      <a:pt x="745" y="709"/>
                    </a:lnTo>
                    <a:lnTo>
                      <a:pt x="861" y="768"/>
                    </a:lnTo>
                    <a:lnTo>
                      <a:pt x="981" y="830"/>
                    </a:lnTo>
                    <a:lnTo>
                      <a:pt x="1089" y="889"/>
                    </a:lnTo>
                    <a:lnTo>
                      <a:pt x="1175" y="937"/>
                    </a:lnTo>
                    <a:lnTo>
                      <a:pt x="1222" y="969"/>
                    </a:lnTo>
                    <a:lnTo>
                      <a:pt x="1268" y="998"/>
                    </a:lnTo>
                    <a:lnTo>
                      <a:pt x="1310" y="1009"/>
                    </a:lnTo>
                    <a:lnTo>
                      <a:pt x="1350" y="1007"/>
                    </a:lnTo>
                    <a:lnTo>
                      <a:pt x="1405" y="1108"/>
                    </a:lnTo>
                    <a:lnTo>
                      <a:pt x="1296" y="1060"/>
                    </a:lnTo>
                    <a:lnTo>
                      <a:pt x="1194" y="1009"/>
                    </a:lnTo>
                    <a:lnTo>
                      <a:pt x="1091" y="948"/>
                    </a:lnTo>
                    <a:lnTo>
                      <a:pt x="1024" y="910"/>
                    </a:lnTo>
                    <a:lnTo>
                      <a:pt x="933" y="863"/>
                    </a:lnTo>
                    <a:lnTo>
                      <a:pt x="825" y="809"/>
                    </a:lnTo>
                    <a:lnTo>
                      <a:pt x="713" y="756"/>
                    </a:lnTo>
                    <a:lnTo>
                      <a:pt x="604" y="707"/>
                    </a:lnTo>
                    <a:lnTo>
                      <a:pt x="515" y="667"/>
                    </a:lnTo>
                    <a:lnTo>
                      <a:pt x="429" y="629"/>
                    </a:lnTo>
                    <a:lnTo>
                      <a:pt x="340" y="661"/>
                    </a:lnTo>
                    <a:lnTo>
                      <a:pt x="253" y="720"/>
                    </a:lnTo>
                    <a:lnTo>
                      <a:pt x="279" y="792"/>
                    </a:lnTo>
                    <a:lnTo>
                      <a:pt x="302" y="838"/>
                    </a:lnTo>
                    <a:lnTo>
                      <a:pt x="279" y="861"/>
                    </a:lnTo>
                    <a:lnTo>
                      <a:pt x="226" y="918"/>
                    </a:lnTo>
                    <a:lnTo>
                      <a:pt x="171" y="981"/>
                    </a:lnTo>
                    <a:lnTo>
                      <a:pt x="139" y="1028"/>
                    </a:lnTo>
                    <a:lnTo>
                      <a:pt x="110" y="1074"/>
                    </a:lnTo>
                    <a:lnTo>
                      <a:pt x="63" y="1134"/>
                    </a:lnTo>
                    <a:lnTo>
                      <a:pt x="21" y="1188"/>
                    </a:lnTo>
                    <a:lnTo>
                      <a:pt x="0" y="1212"/>
                    </a:lnTo>
                    <a:lnTo>
                      <a:pt x="7" y="923"/>
                    </a:lnTo>
                    <a:lnTo>
                      <a:pt x="294" y="522"/>
                    </a:lnTo>
                    <a:lnTo>
                      <a:pt x="374" y="397"/>
                    </a:lnTo>
                    <a:lnTo>
                      <a:pt x="557" y="253"/>
                    </a:lnTo>
                    <a:lnTo>
                      <a:pt x="593" y="0"/>
                    </a:lnTo>
                    <a:lnTo>
                      <a:pt x="688" y="102"/>
                    </a:lnTo>
                    <a:lnTo>
                      <a:pt x="939" y="207"/>
                    </a:lnTo>
                    <a:close/>
                  </a:path>
                </a:pathLst>
              </a:custGeom>
              <a:solidFill>
                <a:srgbClr val="96ABBA"/>
              </a:solidFill>
              <a:ln w="9525">
                <a:noFill/>
                <a:round/>
                <a:headEnd/>
                <a:tailEnd/>
              </a:ln>
            </p:spPr>
            <p:txBody>
              <a:bodyPr/>
              <a:lstStyle/>
              <a:p>
                <a:endParaRPr lang="en-US"/>
              </a:p>
            </p:txBody>
          </p:sp>
          <p:sp>
            <p:nvSpPr>
              <p:cNvPr id="27745" name="Freeform 67"/>
              <p:cNvSpPr>
                <a:spLocks/>
              </p:cNvSpPr>
              <p:nvPr/>
            </p:nvSpPr>
            <p:spPr bwMode="auto">
              <a:xfrm>
                <a:off x="1413" y="2581"/>
                <a:ext cx="336" cy="149"/>
              </a:xfrm>
              <a:custGeom>
                <a:avLst/>
                <a:gdLst>
                  <a:gd name="T0" fmla="*/ 0 w 671"/>
                  <a:gd name="T1" fmla="*/ 0 h 298"/>
                  <a:gd name="T2" fmla="*/ 49 w 671"/>
                  <a:gd name="T3" fmla="*/ 228 h 298"/>
                  <a:gd name="T4" fmla="*/ 104 w 671"/>
                  <a:gd name="T5" fmla="*/ 173 h 298"/>
                  <a:gd name="T6" fmla="*/ 291 w 671"/>
                  <a:gd name="T7" fmla="*/ 298 h 298"/>
                  <a:gd name="T8" fmla="*/ 325 w 671"/>
                  <a:gd name="T9" fmla="*/ 228 h 298"/>
                  <a:gd name="T10" fmla="*/ 306 w 671"/>
                  <a:gd name="T11" fmla="*/ 160 h 298"/>
                  <a:gd name="T12" fmla="*/ 430 w 671"/>
                  <a:gd name="T13" fmla="*/ 264 h 298"/>
                  <a:gd name="T14" fmla="*/ 437 w 671"/>
                  <a:gd name="T15" fmla="*/ 181 h 298"/>
                  <a:gd name="T16" fmla="*/ 623 w 671"/>
                  <a:gd name="T17" fmla="*/ 202 h 298"/>
                  <a:gd name="T18" fmla="*/ 671 w 671"/>
                  <a:gd name="T19" fmla="*/ 139 h 298"/>
                  <a:gd name="T20" fmla="*/ 395 w 671"/>
                  <a:gd name="T21" fmla="*/ 84 h 298"/>
                  <a:gd name="T22" fmla="*/ 312 w 671"/>
                  <a:gd name="T23" fmla="*/ 97 h 298"/>
                  <a:gd name="T24" fmla="*/ 146 w 671"/>
                  <a:gd name="T25" fmla="*/ 70 h 298"/>
                  <a:gd name="T26" fmla="*/ 70 w 671"/>
                  <a:gd name="T27" fmla="*/ 70 h 298"/>
                  <a:gd name="T28" fmla="*/ 0 w 671"/>
                  <a:gd name="T29" fmla="*/ 0 h 298"/>
                  <a:gd name="T30" fmla="*/ 0 w 671"/>
                  <a:gd name="T31" fmla="*/ 0 h 298"/>
                  <a:gd name="T32" fmla="*/ 0 w 671"/>
                  <a:gd name="T33" fmla="*/ 0 h 29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71"/>
                  <a:gd name="T52" fmla="*/ 0 h 298"/>
                  <a:gd name="T53" fmla="*/ 671 w 671"/>
                  <a:gd name="T54" fmla="*/ 298 h 29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71" h="298">
                    <a:moveTo>
                      <a:pt x="0" y="0"/>
                    </a:moveTo>
                    <a:lnTo>
                      <a:pt x="49" y="228"/>
                    </a:lnTo>
                    <a:lnTo>
                      <a:pt x="104" y="173"/>
                    </a:lnTo>
                    <a:lnTo>
                      <a:pt x="291" y="298"/>
                    </a:lnTo>
                    <a:lnTo>
                      <a:pt x="325" y="228"/>
                    </a:lnTo>
                    <a:lnTo>
                      <a:pt x="306" y="160"/>
                    </a:lnTo>
                    <a:lnTo>
                      <a:pt x="430" y="264"/>
                    </a:lnTo>
                    <a:lnTo>
                      <a:pt x="437" y="181"/>
                    </a:lnTo>
                    <a:lnTo>
                      <a:pt x="623" y="202"/>
                    </a:lnTo>
                    <a:lnTo>
                      <a:pt x="671" y="139"/>
                    </a:lnTo>
                    <a:lnTo>
                      <a:pt x="395" y="84"/>
                    </a:lnTo>
                    <a:lnTo>
                      <a:pt x="312" y="97"/>
                    </a:lnTo>
                    <a:lnTo>
                      <a:pt x="146" y="70"/>
                    </a:lnTo>
                    <a:lnTo>
                      <a:pt x="70" y="70"/>
                    </a:lnTo>
                    <a:lnTo>
                      <a:pt x="0" y="0"/>
                    </a:lnTo>
                    <a:close/>
                  </a:path>
                </a:pathLst>
              </a:custGeom>
              <a:solidFill>
                <a:srgbClr val="96ABBA"/>
              </a:solidFill>
              <a:ln w="9525">
                <a:noFill/>
                <a:round/>
                <a:headEnd/>
                <a:tailEnd/>
              </a:ln>
            </p:spPr>
            <p:txBody>
              <a:bodyPr/>
              <a:lstStyle/>
              <a:p>
                <a:endParaRPr lang="en-US"/>
              </a:p>
            </p:txBody>
          </p:sp>
          <p:sp>
            <p:nvSpPr>
              <p:cNvPr id="27746" name="Freeform 68"/>
              <p:cNvSpPr>
                <a:spLocks/>
              </p:cNvSpPr>
              <p:nvPr/>
            </p:nvSpPr>
            <p:spPr bwMode="auto">
              <a:xfrm>
                <a:off x="1835" y="2775"/>
                <a:ext cx="776" cy="436"/>
              </a:xfrm>
              <a:custGeom>
                <a:avLst/>
                <a:gdLst>
                  <a:gd name="T0" fmla="*/ 0 w 1551"/>
                  <a:gd name="T1" fmla="*/ 270 h 872"/>
                  <a:gd name="T2" fmla="*/ 68 w 1551"/>
                  <a:gd name="T3" fmla="*/ 222 h 872"/>
                  <a:gd name="T4" fmla="*/ 127 w 1551"/>
                  <a:gd name="T5" fmla="*/ 178 h 872"/>
                  <a:gd name="T6" fmla="*/ 190 w 1551"/>
                  <a:gd name="T7" fmla="*/ 131 h 872"/>
                  <a:gd name="T8" fmla="*/ 255 w 1551"/>
                  <a:gd name="T9" fmla="*/ 82 h 872"/>
                  <a:gd name="T10" fmla="*/ 308 w 1551"/>
                  <a:gd name="T11" fmla="*/ 40 h 872"/>
                  <a:gd name="T12" fmla="*/ 361 w 1551"/>
                  <a:gd name="T13" fmla="*/ 0 h 872"/>
                  <a:gd name="T14" fmla="*/ 139 w 1551"/>
                  <a:gd name="T15" fmla="*/ 215 h 872"/>
                  <a:gd name="T16" fmla="*/ 243 w 1551"/>
                  <a:gd name="T17" fmla="*/ 247 h 872"/>
                  <a:gd name="T18" fmla="*/ 139 w 1551"/>
                  <a:gd name="T19" fmla="*/ 395 h 872"/>
                  <a:gd name="T20" fmla="*/ 319 w 1551"/>
                  <a:gd name="T21" fmla="*/ 374 h 872"/>
                  <a:gd name="T22" fmla="*/ 291 w 1551"/>
                  <a:gd name="T23" fmla="*/ 547 h 872"/>
                  <a:gd name="T24" fmla="*/ 333 w 1551"/>
                  <a:gd name="T25" fmla="*/ 631 h 872"/>
                  <a:gd name="T26" fmla="*/ 416 w 1551"/>
                  <a:gd name="T27" fmla="*/ 568 h 872"/>
                  <a:gd name="T28" fmla="*/ 414 w 1551"/>
                  <a:gd name="T29" fmla="*/ 431 h 872"/>
                  <a:gd name="T30" fmla="*/ 422 w 1551"/>
                  <a:gd name="T31" fmla="*/ 336 h 872"/>
                  <a:gd name="T32" fmla="*/ 443 w 1551"/>
                  <a:gd name="T33" fmla="*/ 291 h 872"/>
                  <a:gd name="T34" fmla="*/ 468 w 1551"/>
                  <a:gd name="T35" fmla="*/ 325 h 872"/>
                  <a:gd name="T36" fmla="*/ 479 w 1551"/>
                  <a:gd name="T37" fmla="*/ 407 h 872"/>
                  <a:gd name="T38" fmla="*/ 485 w 1551"/>
                  <a:gd name="T39" fmla="*/ 526 h 872"/>
                  <a:gd name="T40" fmla="*/ 582 w 1551"/>
                  <a:gd name="T41" fmla="*/ 332 h 872"/>
                  <a:gd name="T42" fmla="*/ 506 w 1551"/>
                  <a:gd name="T43" fmla="*/ 637 h 872"/>
                  <a:gd name="T44" fmla="*/ 692 w 1551"/>
                  <a:gd name="T45" fmla="*/ 367 h 872"/>
                  <a:gd name="T46" fmla="*/ 692 w 1551"/>
                  <a:gd name="T47" fmla="*/ 673 h 872"/>
                  <a:gd name="T48" fmla="*/ 686 w 1551"/>
                  <a:gd name="T49" fmla="*/ 741 h 872"/>
                  <a:gd name="T50" fmla="*/ 762 w 1551"/>
                  <a:gd name="T51" fmla="*/ 652 h 872"/>
                  <a:gd name="T52" fmla="*/ 768 w 1551"/>
                  <a:gd name="T53" fmla="*/ 388 h 872"/>
                  <a:gd name="T54" fmla="*/ 797 w 1551"/>
                  <a:gd name="T55" fmla="*/ 707 h 872"/>
                  <a:gd name="T56" fmla="*/ 935 w 1551"/>
                  <a:gd name="T57" fmla="*/ 319 h 872"/>
                  <a:gd name="T58" fmla="*/ 865 w 1551"/>
                  <a:gd name="T59" fmla="*/ 673 h 872"/>
                  <a:gd name="T60" fmla="*/ 1226 w 1551"/>
                  <a:gd name="T61" fmla="*/ 602 h 872"/>
                  <a:gd name="T62" fmla="*/ 1316 w 1551"/>
                  <a:gd name="T63" fmla="*/ 616 h 872"/>
                  <a:gd name="T64" fmla="*/ 1371 w 1551"/>
                  <a:gd name="T65" fmla="*/ 678 h 872"/>
                  <a:gd name="T66" fmla="*/ 1551 w 1551"/>
                  <a:gd name="T67" fmla="*/ 749 h 872"/>
                  <a:gd name="T68" fmla="*/ 1433 w 1551"/>
                  <a:gd name="T69" fmla="*/ 838 h 872"/>
                  <a:gd name="T70" fmla="*/ 1080 w 1551"/>
                  <a:gd name="T71" fmla="*/ 867 h 872"/>
                  <a:gd name="T72" fmla="*/ 1101 w 1551"/>
                  <a:gd name="T73" fmla="*/ 804 h 872"/>
                  <a:gd name="T74" fmla="*/ 1177 w 1551"/>
                  <a:gd name="T75" fmla="*/ 707 h 872"/>
                  <a:gd name="T76" fmla="*/ 844 w 1551"/>
                  <a:gd name="T77" fmla="*/ 749 h 872"/>
                  <a:gd name="T78" fmla="*/ 603 w 1551"/>
                  <a:gd name="T79" fmla="*/ 754 h 872"/>
                  <a:gd name="T80" fmla="*/ 652 w 1551"/>
                  <a:gd name="T81" fmla="*/ 830 h 872"/>
                  <a:gd name="T82" fmla="*/ 831 w 1551"/>
                  <a:gd name="T83" fmla="*/ 859 h 872"/>
                  <a:gd name="T84" fmla="*/ 637 w 1551"/>
                  <a:gd name="T85" fmla="*/ 872 h 872"/>
                  <a:gd name="T86" fmla="*/ 485 w 1551"/>
                  <a:gd name="T87" fmla="*/ 783 h 872"/>
                  <a:gd name="T88" fmla="*/ 222 w 1551"/>
                  <a:gd name="T89" fmla="*/ 699 h 872"/>
                  <a:gd name="T90" fmla="*/ 152 w 1551"/>
                  <a:gd name="T91" fmla="*/ 555 h 872"/>
                  <a:gd name="T92" fmla="*/ 63 w 1551"/>
                  <a:gd name="T93" fmla="*/ 346 h 872"/>
                  <a:gd name="T94" fmla="*/ 0 w 1551"/>
                  <a:gd name="T95" fmla="*/ 270 h 872"/>
                  <a:gd name="T96" fmla="*/ 0 w 1551"/>
                  <a:gd name="T97" fmla="*/ 270 h 872"/>
                  <a:gd name="T98" fmla="*/ 0 w 1551"/>
                  <a:gd name="T99" fmla="*/ 270 h 87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551"/>
                  <a:gd name="T151" fmla="*/ 0 h 872"/>
                  <a:gd name="T152" fmla="*/ 1551 w 1551"/>
                  <a:gd name="T153" fmla="*/ 872 h 87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551" h="872">
                    <a:moveTo>
                      <a:pt x="0" y="270"/>
                    </a:moveTo>
                    <a:lnTo>
                      <a:pt x="68" y="222"/>
                    </a:lnTo>
                    <a:lnTo>
                      <a:pt x="127" y="178"/>
                    </a:lnTo>
                    <a:lnTo>
                      <a:pt x="190" y="131"/>
                    </a:lnTo>
                    <a:lnTo>
                      <a:pt x="255" y="82"/>
                    </a:lnTo>
                    <a:lnTo>
                      <a:pt x="308" y="40"/>
                    </a:lnTo>
                    <a:lnTo>
                      <a:pt x="361" y="0"/>
                    </a:lnTo>
                    <a:lnTo>
                      <a:pt x="139" y="215"/>
                    </a:lnTo>
                    <a:lnTo>
                      <a:pt x="243" y="247"/>
                    </a:lnTo>
                    <a:lnTo>
                      <a:pt x="139" y="395"/>
                    </a:lnTo>
                    <a:lnTo>
                      <a:pt x="319" y="374"/>
                    </a:lnTo>
                    <a:lnTo>
                      <a:pt x="291" y="547"/>
                    </a:lnTo>
                    <a:lnTo>
                      <a:pt x="333" y="631"/>
                    </a:lnTo>
                    <a:lnTo>
                      <a:pt x="416" y="568"/>
                    </a:lnTo>
                    <a:lnTo>
                      <a:pt x="414" y="431"/>
                    </a:lnTo>
                    <a:lnTo>
                      <a:pt x="422" y="336"/>
                    </a:lnTo>
                    <a:lnTo>
                      <a:pt x="443" y="291"/>
                    </a:lnTo>
                    <a:lnTo>
                      <a:pt x="468" y="325"/>
                    </a:lnTo>
                    <a:lnTo>
                      <a:pt x="479" y="407"/>
                    </a:lnTo>
                    <a:lnTo>
                      <a:pt x="485" y="526"/>
                    </a:lnTo>
                    <a:lnTo>
                      <a:pt x="582" y="332"/>
                    </a:lnTo>
                    <a:lnTo>
                      <a:pt x="506" y="637"/>
                    </a:lnTo>
                    <a:lnTo>
                      <a:pt x="692" y="367"/>
                    </a:lnTo>
                    <a:lnTo>
                      <a:pt x="692" y="673"/>
                    </a:lnTo>
                    <a:lnTo>
                      <a:pt x="686" y="741"/>
                    </a:lnTo>
                    <a:lnTo>
                      <a:pt x="762" y="652"/>
                    </a:lnTo>
                    <a:lnTo>
                      <a:pt x="768" y="388"/>
                    </a:lnTo>
                    <a:lnTo>
                      <a:pt x="797" y="707"/>
                    </a:lnTo>
                    <a:lnTo>
                      <a:pt x="935" y="319"/>
                    </a:lnTo>
                    <a:lnTo>
                      <a:pt x="865" y="673"/>
                    </a:lnTo>
                    <a:lnTo>
                      <a:pt x="1226" y="602"/>
                    </a:lnTo>
                    <a:lnTo>
                      <a:pt x="1316" y="616"/>
                    </a:lnTo>
                    <a:lnTo>
                      <a:pt x="1371" y="678"/>
                    </a:lnTo>
                    <a:lnTo>
                      <a:pt x="1551" y="749"/>
                    </a:lnTo>
                    <a:lnTo>
                      <a:pt x="1433" y="838"/>
                    </a:lnTo>
                    <a:lnTo>
                      <a:pt x="1080" y="867"/>
                    </a:lnTo>
                    <a:lnTo>
                      <a:pt x="1101" y="804"/>
                    </a:lnTo>
                    <a:lnTo>
                      <a:pt x="1177" y="707"/>
                    </a:lnTo>
                    <a:lnTo>
                      <a:pt x="844" y="749"/>
                    </a:lnTo>
                    <a:lnTo>
                      <a:pt x="603" y="754"/>
                    </a:lnTo>
                    <a:lnTo>
                      <a:pt x="652" y="830"/>
                    </a:lnTo>
                    <a:lnTo>
                      <a:pt x="831" y="859"/>
                    </a:lnTo>
                    <a:lnTo>
                      <a:pt x="637" y="872"/>
                    </a:lnTo>
                    <a:lnTo>
                      <a:pt x="485" y="783"/>
                    </a:lnTo>
                    <a:lnTo>
                      <a:pt x="222" y="699"/>
                    </a:lnTo>
                    <a:lnTo>
                      <a:pt x="152" y="555"/>
                    </a:lnTo>
                    <a:lnTo>
                      <a:pt x="63" y="346"/>
                    </a:lnTo>
                    <a:lnTo>
                      <a:pt x="0" y="270"/>
                    </a:lnTo>
                    <a:close/>
                  </a:path>
                </a:pathLst>
              </a:custGeom>
              <a:solidFill>
                <a:srgbClr val="96ABBA"/>
              </a:solidFill>
              <a:ln w="9525">
                <a:noFill/>
                <a:round/>
                <a:headEnd/>
                <a:tailEnd/>
              </a:ln>
            </p:spPr>
            <p:txBody>
              <a:bodyPr/>
              <a:lstStyle/>
              <a:p>
                <a:endParaRPr lang="en-US"/>
              </a:p>
            </p:txBody>
          </p:sp>
          <p:sp>
            <p:nvSpPr>
              <p:cNvPr id="27747" name="Freeform 69"/>
              <p:cNvSpPr>
                <a:spLocks/>
              </p:cNvSpPr>
              <p:nvPr/>
            </p:nvSpPr>
            <p:spPr bwMode="auto">
              <a:xfrm>
                <a:off x="1334" y="3662"/>
                <a:ext cx="222" cy="82"/>
              </a:xfrm>
              <a:custGeom>
                <a:avLst/>
                <a:gdLst>
                  <a:gd name="T0" fmla="*/ 0 w 443"/>
                  <a:gd name="T1" fmla="*/ 48 h 166"/>
                  <a:gd name="T2" fmla="*/ 200 w 443"/>
                  <a:gd name="T3" fmla="*/ 76 h 166"/>
                  <a:gd name="T4" fmla="*/ 242 w 443"/>
                  <a:gd name="T5" fmla="*/ 166 h 166"/>
                  <a:gd name="T6" fmla="*/ 443 w 443"/>
                  <a:gd name="T7" fmla="*/ 48 h 166"/>
                  <a:gd name="T8" fmla="*/ 145 w 443"/>
                  <a:gd name="T9" fmla="*/ 0 h 166"/>
                  <a:gd name="T10" fmla="*/ 55 w 443"/>
                  <a:gd name="T11" fmla="*/ 0 h 166"/>
                  <a:gd name="T12" fmla="*/ 0 w 443"/>
                  <a:gd name="T13" fmla="*/ 48 h 166"/>
                  <a:gd name="T14" fmla="*/ 0 w 443"/>
                  <a:gd name="T15" fmla="*/ 48 h 166"/>
                  <a:gd name="T16" fmla="*/ 0 w 443"/>
                  <a:gd name="T17" fmla="*/ 48 h 1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43"/>
                  <a:gd name="T28" fmla="*/ 0 h 166"/>
                  <a:gd name="T29" fmla="*/ 443 w 443"/>
                  <a:gd name="T30" fmla="*/ 166 h 16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43" h="166">
                    <a:moveTo>
                      <a:pt x="0" y="48"/>
                    </a:moveTo>
                    <a:lnTo>
                      <a:pt x="200" y="76"/>
                    </a:lnTo>
                    <a:lnTo>
                      <a:pt x="242" y="166"/>
                    </a:lnTo>
                    <a:lnTo>
                      <a:pt x="443" y="48"/>
                    </a:lnTo>
                    <a:lnTo>
                      <a:pt x="145" y="0"/>
                    </a:lnTo>
                    <a:lnTo>
                      <a:pt x="55" y="0"/>
                    </a:lnTo>
                    <a:lnTo>
                      <a:pt x="0" y="48"/>
                    </a:lnTo>
                    <a:close/>
                  </a:path>
                </a:pathLst>
              </a:custGeom>
              <a:solidFill>
                <a:srgbClr val="96ABBA"/>
              </a:solidFill>
              <a:ln w="9525">
                <a:noFill/>
                <a:round/>
                <a:headEnd/>
                <a:tailEnd/>
              </a:ln>
            </p:spPr>
            <p:txBody>
              <a:bodyPr/>
              <a:lstStyle/>
              <a:p>
                <a:endParaRPr lang="en-US"/>
              </a:p>
            </p:txBody>
          </p:sp>
          <p:sp>
            <p:nvSpPr>
              <p:cNvPr id="27748" name="Freeform 70"/>
              <p:cNvSpPr>
                <a:spLocks/>
              </p:cNvSpPr>
              <p:nvPr/>
            </p:nvSpPr>
            <p:spPr bwMode="auto">
              <a:xfrm>
                <a:off x="1195" y="3744"/>
                <a:ext cx="247" cy="129"/>
              </a:xfrm>
              <a:custGeom>
                <a:avLst/>
                <a:gdLst>
                  <a:gd name="T0" fmla="*/ 0 w 494"/>
                  <a:gd name="T1" fmla="*/ 0 h 256"/>
                  <a:gd name="T2" fmla="*/ 26 w 494"/>
                  <a:gd name="T3" fmla="*/ 64 h 256"/>
                  <a:gd name="T4" fmla="*/ 28 w 494"/>
                  <a:gd name="T5" fmla="*/ 117 h 256"/>
                  <a:gd name="T6" fmla="*/ 144 w 494"/>
                  <a:gd name="T7" fmla="*/ 256 h 256"/>
                  <a:gd name="T8" fmla="*/ 353 w 494"/>
                  <a:gd name="T9" fmla="*/ 230 h 256"/>
                  <a:gd name="T10" fmla="*/ 380 w 494"/>
                  <a:gd name="T11" fmla="*/ 140 h 256"/>
                  <a:gd name="T12" fmla="*/ 308 w 494"/>
                  <a:gd name="T13" fmla="*/ 171 h 256"/>
                  <a:gd name="T14" fmla="*/ 193 w 494"/>
                  <a:gd name="T15" fmla="*/ 222 h 256"/>
                  <a:gd name="T16" fmla="*/ 494 w 494"/>
                  <a:gd name="T17" fmla="*/ 0 h 256"/>
                  <a:gd name="T18" fmla="*/ 233 w 494"/>
                  <a:gd name="T19" fmla="*/ 125 h 256"/>
                  <a:gd name="T20" fmla="*/ 0 w 494"/>
                  <a:gd name="T21" fmla="*/ 0 h 256"/>
                  <a:gd name="T22" fmla="*/ 0 w 494"/>
                  <a:gd name="T23" fmla="*/ 0 h 256"/>
                  <a:gd name="T24" fmla="*/ 0 w 494"/>
                  <a:gd name="T25" fmla="*/ 0 h 25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4"/>
                  <a:gd name="T40" fmla="*/ 0 h 256"/>
                  <a:gd name="T41" fmla="*/ 494 w 494"/>
                  <a:gd name="T42" fmla="*/ 256 h 25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4" h="256">
                    <a:moveTo>
                      <a:pt x="0" y="0"/>
                    </a:moveTo>
                    <a:lnTo>
                      <a:pt x="26" y="64"/>
                    </a:lnTo>
                    <a:lnTo>
                      <a:pt x="28" y="117"/>
                    </a:lnTo>
                    <a:lnTo>
                      <a:pt x="144" y="256"/>
                    </a:lnTo>
                    <a:lnTo>
                      <a:pt x="353" y="230"/>
                    </a:lnTo>
                    <a:lnTo>
                      <a:pt x="380" y="140"/>
                    </a:lnTo>
                    <a:lnTo>
                      <a:pt x="308" y="171"/>
                    </a:lnTo>
                    <a:lnTo>
                      <a:pt x="193" y="222"/>
                    </a:lnTo>
                    <a:lnTo>
                      <a:pt x="494" y="0"/>
                    </a:lnTo>
                    <a:lnTo>
                      <a:pt x="233" y="125"/>
                    </a:lnTo>
                    <a:lnTo>
                      <a:pt x="0" y="0"/>
                    </a:lnTo>
                    <a:close/>
                  </a:path>
                </a:pathLst>
              </a:custGeom>
              <a:solidFill>
                <a:srgbClr val="96ABBA"/>
              </a:solidFill>
              <a:ln w="9525">
                <a:noFill/>
                <a:round/>
                <a:headEnd/>
                <a:tailEnd/>
              </a:ln>
            </p:spPr>
            <p:txBody>
              <a:bodyPr/>
              <a:lstStyle/>
              <a:p>
                <a:endParaRPr lang="en-US"/>
              </a:p>
            </p:txBody>
          </p:sp>
          <p:sp>
            <p:nvSpPr>
              <p:cNvPr id="27749" name="Freeform 71"/>
              <p:cNvSpPr>
                <a:spLocks/>
              </p:cNvSpPr>
              <p:nvPr/>
            </p:nvSpPr>
            <p:spPr bwMode="auto">
              <a:xfrm>
                <a:off x="2716" y="3019"/>
                <a:ext cx="374" cy="453"/>
              </a:xfrm>
              <a:custGeom>
                <a:avLst/>
                <a:gdLst>
                  <a:gd name="T0" fmla="*/ 59 w 748"/>
                  <a:gd name="T1" fmla="*/ 54 h 907"/>
                  <a:gd name="T2" fmla="*/ 8 w 748"/>
                  <a:gd name="T3" fmla="*/ 109 h 907"/>
                  <a:gd name="T4" fmla="*/ 0 w 748"/>
                  <a:gd name="T5" fmla="*/ 156 h 907"/>
                  <a:gd name="T6" fmla="*/ 6 w 748"/>
                  <a:gd name="T7" fmla="*/ 204 h 907"/>
                  <a:gd name="T8" fmla="*/ 40 w 748"/>
                  <a:gd name="T9" fmla="*/ 276 h 907"/>
                  <a:gd name="T10" fmla="*/ 52 w 748"/>
                  <a:gd name="T11" fmla="*/ 358 h 907"/>
                  <a:gd name="T12" fmla="*/ 23 w 748"/>
                  <a:gd name="T13" fmla="*/ 508 h 907"/>
                  <a:gd name="T14" fmla="*/ 99 w 748"/>
                  <a:gd name="T15" fmla="*/ 783 h 907"/>
                  <a:gd name="T16" fmla="*/ 160 w 748"/>
                  <a:gd name="T17" fmla="*/ 856 h 907"/>
                  <a:gd name="T18" fmla="*/ 232 w 748"/>
                  <a:gd name="T19" fmla="*/ 856 h 907"/>
                  <a:gd name="T20" fmla="*/ 248 w 748"/>
                  <a:gd name="T21" fmla="*/ 761 h 907"/>
                  <a:gd name="T22" fmla="*/ 227 w 748"/>
                  <a:gd name="T23" fmla="*/ 565 h 907"/>
                  <a:gd name="T24" fmla="*/ 244 w 748"/>
                  <a:gd name="T25" fmla="*/ 540 h 907"/>
                  <a:gd name="T26" fmla="*/ 324 w 748"/>
                  <a:gd name="T27" fmla="*/ 517 h 907"/>
                  <a:gd name="T28" fmla="*/ 432 w 748"/>
                  <a:gd name="T29" fmla="*/ 565 h 907"/>
                  <a:gd name="T30" fmla="*/ 491 w 748"/>
                  <a:gd name="T31" fmla="*/ 605 h 907"/>
                  <a:gd name="T32" fmla="*/ 603 w 748"/>
                  <a:gd name="T33" fmla="*/ 725 h 907"/>
                  <a:gd name="T34" fmla="*/ 647 w 748"/>
                  <a:gd name="T35" fmla="*/ 791 h 907"/>
                  <a:gd name="T36" fmla="*/ 647 w 748"/>
                  <a:gd name="T37" fmla="*/ 859 h 907"/>
                  <a:gd name="T38" fmla="*/ 675 w 748"/>
                  <a:gd name="T39" fmla="*/ 907 h 907"/>
                  <a:gd name="T40" fmla="*/ 700 w 748"/>
                  <a:gd name="T41" fmla="*/ 907 h 907"/>
                  <a:gd name="T42" fmla="*/ 729 w 748"/>
                  <a:gd name="T43" fmla="*/ 833 h 907"/>
                  <a:gd name="T44" fmla="*/ 732 w 748"/>
                  <a:gd name="T45" fmla="*/ 717 h 907"/>
                  <a:gd name="T46" fmla="*/ 748 w 748"/>
                  <a:gd name="T47" fmla="*/ 609 h 907"/>
                  <a:gd name="T48" fmla="*/ 736 w 748"/>
                  <a:gd name="T49" fmla="*/ 584 h 907"/>
                  <a:gd name="T50" fmla="*/ 744 w 748"/>
                  <a:gd name="T51" fmla="*/ 536 h 907"/>
                  <a:gd name="T52" fmla="*/ 729 w 748"/>
                  <a:gd name="T53" fmla="*/ 460 h 907"/>
                  <a:gd name="T54" fmla="*/ 692 w 748"/>
                  <a:gd name="T55" fmla="*/ 417 h 907"/>
                  <a:gd name="T56" fmla="*/ 639 w 748"/>
                  <a:gd name="T57" fmla="*/ 312 h 907"/>
                  <a:gd name="T58" fmla="*/ 599 w 748"/>
                  <a:gd name="T59" fmla="*/ 249 h 907"/>
                  <a:gd name="T60" fmla="*/ 367 w 748"/>
                  <a:gd name="T61" fmla="*/ 112 h 907"/>
                  <a:gd name="T62" fmla="*/ 211 w 748"/>
                  <a:gd name="T63" fmla="*/ 14 h 907"/>
                  <a:gd name="T64" fmla="*/ 171 w 748"/>
                  <a:gd name="T65" fmla="*/ 0 h 907"/>
                  <a:gd name="T66" fmla="*/ 132 w 748"/>
                  <a:gd name="T67" fmla="*/ 36 h 907"/>
                  <a:gd name="T68" fmla="*/ 59 w 748"/>
                  <a:gd name="T69" fmla="*/ 54 h 907"/>
                  <a:gd name="T70" fmla="*/ 59 w 748"/>
                  <a:gd name="T71" fmla="*/ 54 h 907"/>
                  <a:gd name="T72" fmla="*/ 59 w 748"/>
                  <a:gd name="T73" fmla="*/ 54 h 9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48"/>
                  <a:gd name="T112" fmla="*/ 0 h 907"/>
                  <a:gd name="T113" fmla="*/ 748 w 748"/>
                  <a:gd name="T114" fmla="*/ 907 h 9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48" h="907">
                    <a:moveTo>
                      <a:pt x="59" y="54"/>
                    </a:moveTo>
                    <a:lnTo>
                      <a:pt x="8" y="109"/>
                    </a:lnTo>
                    <a:lnTo>
                      <a:pt x="0" y="156"/>
                    </a:lnTo>
                    <a:lnTo>
                      <a:pt x="6" y="204"/>
                    </a:lnTo>
                    <a:lnTo>
                      <a:pt x="40" y="276"/>
                    </a:lnTo>
                    <a:lnTo>
                      <a:pt x="52" y="358"/>
                    </a:lnTo>
                    <a:lnTo>
                      <a:pt x="23" y="508"/>
                    </a:lnTo>
                    <a:lnTo>
                      <a:pt x="99" y="783"/>
                    </a:lnTo>
                    <a:lnTo>
                      <a:pt x="160" y="856"/>
                    </a:lnTo>
                    <a:lnTo>
                      <a:pt x="232" y="856"/>
                    </a:lnTo>
                    <a:lnTo>
                      <a:pt x="248" y="761"/>
                    </a:lnTo>
                    <a:lnTo>
                      <a:pt x="227" y="565"/>
                    </a:lnTo>
                    <a:lnTo>
                      <a:pt x="244" y="540"/>
                    </a:lnTo>
                    <a:lnTo>
                      <a:pt x="324" y="517"/>
                    </a:lnTo>
                    <a:lnTo>
                      <a:pt x="432" y="565"/>
                    </a:lnTo>
                    <a:lnTo>
                      <a:pt x="491" y="605"/>
                    </a:lnTo>
                    <a:lnTo>
                      <a:pt x="603" y="725"/>
                    </a:lnTo>
                    <a:lnTo>
                      <a:pt x="647" y="791"/>
                    </a:lnTo>
                    <a:lnTo>
                      <a:pt x="647" y="859"/>
                    </a:lnTo>
                    <a:lnTo>
                      <a:pt x="675" y="907"/>
                    </a:lnTo>
                    <a:lnTo>
                      <a:pt x="700" y="907"/>
                    </a:lnTo>
                    <a:lnTo>
                      <a:pt x="729" y="833"/>
                    </a:lnTo>
                    <a:lnTo>
                      <a:pt x="732" y="717"/>
                    </a:lnTo>
                    <a:lnTo>
                      <a:pt x="748" y="609"/>
                    </a:lnTo>
                    <a:lnTo>
                      <a:pt x="736" y="584"/>
                    </a:lnTo>
                    <a:lnTo>
                      <a:pt x="744" y="536"/>
                    </a:lnTo>
                    <a:lnTo>
                      <a:pt x="729" y="460"/>
                    </a:lnTo>
                    <a:lnTo>
                      <a:pt x="692" y="417"/>
                    </a:lnTo>
                    <a:lnTo>
                      <a:pt x="639" y="312"/>
                    </a:lnTo>
                    <a:lnTo>
                      <a:pt x="599" y="249"/>
                    </a:lnTo>
                    <a:lnTo>
                      <a:pt x="367" y="112"/>
                    </a:lnTo>
                    <a:lnTo>
                      <a:pt x="211" y="14"/>
                    </a:lnTo>
                    <a:lnTo>
                      <a:pt x="171" y="0"/>
                    </a:lnTo>
                    <a:lnTo>
                      <a:pt x="132" y="36"/>
                    </a:lnTo>
                    <a:lnTo>
                      <a:pt x="59" y="54"/>
                    </a:lnTo>
                    <a:close/>
                  </a:path>
                </a:pathLst>
              </a:custGeom>
              <a:solidFill>
                <a:srgbClr val="F59E92"/>
              </a:solidFill>
              <a:ln w="9525">
                <a:noFill/>
                <a:round/>
                <a:headEnd/>
                <a:tailEnd/>
              </a:ln>
            </p:spPr>
            <p:txBody>
              <a:bodyPr/>
              <a:lstStyle/>
              <a:p>
                <a:endParaRPr lang="en-US"/>
              </a:p>
            </p:txBody>
          </p:sp>
          <p:sp>
            <p:nvSpPr>
              <p:cNvPr id="27750" name="Freeform 72"/>
              <p:cNvSpPr>
                <a:spLocks/>
              </p:cNvSpPr>
              <p:nvPr/>
            </p:nvSpPr>
            <p:spPr bwMode="auto">
              <a:xfrm>
                <a:off x="1148" y="2246"/>
                <a:ext cx="69" cy="138"/>
              </a:xfrm>
              <a:custGeom>
                <a:avLst/>
                <a:gdLst>
                  <a:gd name="T0" fmla="*/ 0 w 138"/>
                  <a:gd name="T1" fmla="*/ 0 h 276"/>
                  <a:gd name="T2" fmla="*/ 64 w 138"/>
                  <a:gd name="T3" fmla="*/ 11 h 276"/>
                  <a:gd name="T4" fmla="*/ 119 w 138"/>
                  <a:gd name="T5" fmla="*/ 32 h 276"/>
                  <a:gd name="T6" fmla="*/ 133 w 138"/>
                  <a:gd name="T7" fmla="*/ 28 h 276"/>
                  <a:gd name="T8" fmla="*/ 138 w 138"/>
                  <a:gd name="T9" fmla="*/ 51 h 276"/>
                  <a:gd name="T10" fmla="*/ 114 w 138"/>
                  <a:gd name="T11" fmla="*/ 65 h 276"/>
                  <a:gd name="T12" fmla="*/ 121 w 138"/>
                  <a:gd name="T13" fmla="*/ 104 h 276"/>
                  <a:gd name="T14" fmla="*/ 131 w 138"/>
                  <a:gd name="T15" fmla="*/ 190 h 276"/>
                  <a:gd name="T16" fmla="*/ 131 w 138"/>
                  <a:gd name="T17" fmla="*/ 276 h 276"/>
                  <a:gd name="T18" fmla="*/ 108 w 138"/>
                  <a:gd name="T19" fmla="*/ 270 h 276"/>
                  <a:gd name="T20" fmla="*/ 106 w 138"/>
                  <a:gd name="T21" fmla="*/ 226 h 276"/>
                  <a:gd name="T22" fmla="*/ 58 w 138"/>
                  <a:gd name="T23" fmla="*/ 270 h 276"/>
                  <a:gd name="T24" fmla="*/ 79 w 138"/>
                  <a:gd name="T25" fmla="*/ 234 h 276"/>
                  <a:gd name="T26" fmla="*/ 98 w 138"/>
                  <a:gd name="T27" fmla="*/ 173 h 276"/>
                  <a:gd name="T28" fmla="*/ 81 w 138"/>
                  <a:gd name="T29" fmla="*/ 118 h 276"/>
                  <a:gd name="T30" fmla="*/ 68 w 138"/>
                  <a:gd name="T31" fmla="*/ 84 h 276"/>
                  <a:gd name="T32" fmla="*/ 0 w 138"/>
                  <a:gd name="T33" fmla="*/ 0 h 276"/>
                  <a:gd name="T34" fmla="*/ 0 w 138"/>
                  <a:gd name="T35" fmla="*/ 0 h 276"/>
                  <a:gd name="T36" fmla="*/ 0 w 138"/>
                  <a:gd name="T37" fmla="*/ 0 h 2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38"/>
                  <a:gd name="T58" fmla="*/ 0 h 276"/>
                  <a:gd name="T59" fmla="*/ 138 w 138"/>
                  <a:gd name="T60" fmla="*/ 276 h 27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38" h="276">
                    <a:moveTo>
                      <a:pt x="0" y="0"/>
                    </a:moveTo>
                    <a:lnTo>
                      <a:pt x="64" y="11"/>
                    </a:lnTo>
                    <a:lnTo>
                      <a:pt x="119" y="32"/>
                    </a:lnTo>
                    <a:lnTo>
                      <a:pt x="133" y="28"/>
                    </a:lnTo>
                    <a:lnTo>
                      <a:pt x="138" y="51"/>
                    </a:lnTo>
                    <a:lnTo>
                      <a:pt x="114" y="65"/>
                    </a:lnTo>
                    <a:lnTo>
                      <a:pt x="121" y="104"/>
                    </a:lnTo>
                    <a:lnTo>
                      <a:pt x="131" y="190"/>
                    </a:lnTo>
                    <a:lnTo>
                      <a:pt x="131" y="276"/>
                    </a:lnTo>
                    <a:lnTo>
                      <a:pt x="108" y="270"/>
                    </a:lnTo>
                    <a:lnTo>
                      <a:pt x="106" y="226"/>
                    </a:lnTo>
                    <a:lnTo>
                      <a:pt x="58" y="270"/>
                    </a:lnTo>
                    <a:lnTo>
                      <a:pt x="79" y="234"/>
                    </a:lnTo>
                    <a:lnTo>
                      <a:pt x="98" y="173"/>
                    </a:lnTo>
                    <a:lnTo>
                      <a:pt x="81" y="118"/>
                    </a:lnTo>
                    <a:lnTo>
                      <a:pt x="68" y="84"/>
                    </a:lnTo>
                    <a:lnTo>
                      <a:pt x="0" y="0"/>
                    </a:lnTo>
                    <a:close/>
                  </a:path>
                </a:pathLst>
              </a:custGeom>
              <a:solidFill>
                <a:srgbClr val="A84A3D"/>
              </a:solidFill>
              <a:ln w="9525">
                <a:noFill/>
                <a:round/>
                <a:headEnd/>
                <a:tailEnd/>
              </a:ln>
            </p:spPr>
            <p:txBody>
              <a:bodyPr/>
              <a:lstStyle/>
              <a:p>
                <a:endParaRPr lang="en-US"/>
              </a:p>
            </p:txBody>
          </p:sp>
          <p:sp>
            <p:nvSpPr>
              <p:cNvPr id="27751" name="Freeform 73"/>
              <p:cNvSpPr>
                <a:spLocks/>
              </p:cNvSpPr>
              <p:nvPr/>
            </p:nvSpPr>
            <p:spPr bwMode="auto">
              <a:xfrm>
                <a:off x="1284" y="2314"/>
                <a:ext cx="159" cy="334"/>
              </a:xfrm>
              <a:custGeom>
                <a:avLst/>
                <a:gdLst>
                  <a:gd name="T0" fmla="*/ 282 w 320"/>
                  <a:gd name="T1" fmla="*/ 0 h 667"/>
                  <a:gd name="T2" fmla="*/ 276 w 320"/>
                  <a:gd name="T3" fmla="*/ 148 h 667"/>
                  <a:gd name="T4" fmla="*/ 267 w 320"/>
                  <a:gd name="T5" fmla="*/ 256 h 667"/>
                  <a:gd name="T6" fmla="*/ 251 w 320"/>
                  <a:gd name="T7" fmla="*/ 325 h 667"/>
                  <a:gd name="T8" fmla="*/ 229 w 320"/>
                  <a:gd name="T9" fmla="*/ 365 h 667"/>
                  <a:gd name="T10" fmla="*/ 200 w 320"/>
                  <a:gd name="T11" fmla="*/ 412 h 667"/>
                  <a:gd name="T12" fmla="*/ 168 w 320"/>
                  <a:gd name="T13" fmla="*/ 471 h 667"/>
                  <a:gd name="T14" fmla="*/ 137 w 320"/>
                  <a:gd name="T15" fmla="*/ 509 h 667"/>
                  <a:gd name="T16" fmla="*/ 111 w 320"/>
                  <a:gd name="T17" fmla="*/ 542 h 667"/>
                  <a:gd name="T18" fmla="*/ 84 w 320"/>
                  <a:gd name="T19" fmla="*/ 568 h 667"/>
                  <a:gd name="T20" fmla="*/ 31 w 320"/>
                  <a:gd name="T21" fmla="*/ 606 h 667"/>
                  <a:gd name="T22" fmla="*/ 0 w 320"/>
                  <a:gd name="T23" fmla="*/ 623 h 667"/>
                  <a:gd name="T24" fmla="*/ 135 w 320"/>
                  <a:gd name="T25" fmla="*/ 555 h 667"/>
                  <a:gd name="T26" fmla="*/ 175 w 320"/>
                  <a:gd name="T27" fmla="*/ 513 h 667"/>
                  <a:gd name="T28" fmla="*/ 204 w 320"/>
                  <a:gd name="T29" fmla="*/ 481 h 667"/>
                  <a:gd name="T30" fmla="*/ 225 w 320"/>
                  <a:gd name="T31" fmla="*/ 452 h 667"/>
                  <a:gd name="T32" fmla="*/ 232 w 320"/>
                  <a:gd name="T33" fmla="*/ 555 h 667"/>
                  <a:gd name="T34" fmla="*/ 225 w 320"/>
                  <a:gd name="T35" fmla="*/ 667 h 667"/>
                  <a:gd name="T36" fmla="*/ 263 w 320"/>
                  <a:gd name="T37" fmla="*/ 602 h 667"/>
                  <a:gd name="T38" fmla="*/ 259 w 320"/>
                  <a:gd name="T39" fmla="*/ 452 h 667"/>
                  <a:gd name="T40" fmla="*/ 251 w 320"/>
                  <a:gd name="T41" fmla="*/ 403 h 667"/>
                  <a:gd name="T42" fmla="*/ 299 w 320"/>
                  <a:gd name="T43" fmla="*/ 308 h 667"/>
                  <a:gd name="T44" fmla="*/ 310 w 320"/>
                  <a:gd name="T45" fmla="*/ 135 h 667"/>
                  <a:gd name="T46" fmla="*/ 320 w 320"/>
                  <a:gd name="T47" fmla="*/ 101 h 667"/>
                  <a:gd name="T48" fmla="*/ 282 w 320"/>
                  <a:gd name="T49" fmla="*/ 0 h 667"/>
                  <a:gd name="T50" fmla="*/ 282 w 320"/>
                  <a:gd name="T51" fmla="*/ 0 h 667"/>
                  <a:gd name="T52" fmla="*/ 282 w 320"/>
                  <a:gd name="T53" fmla="*/ 0 h 66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20"/>
                  <a:gd name="T82" fmla="*/ 0 h 667"/>
                  <a:gd name="T83" fmla="*/ 320 w 320"/>
                  <a:gd name="T84" fmla="*/ 667 h 66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20" h="667">
                    <a:moveTo>
                      <a:pt x="282" y="0"/>
                    </a:moveTo>
                    <a:lnTo>
                      <a:pt x="276" y="148"/>
                    </a:lnTo>
                    <a:lnTo>
                      <a:pt x="267" y="256"/>
                    </a:lnTo>
                    <a:lnTo>
                      <a:pt x="251" y="325"/>
                    </a:lnTo>
                    <a:lnTo>
                      <a:pt x="229" y="365"/>
                    </a:lnTo>
                    <a:lnTo>
                      <a:pt x="200" y="412"/>
                    </a:lnTo>
                    <a:lnTo>
                      <a:pt x="168" y="471"/>
                    </a:lnTo>
                    <a:lnTo>
                      <a:pt x="137" y="509"/>
                    </a:lnTo>
                    <a:lnTo>
                      <a:pt x="111" y="542"/>
                    </a:lnTo>
                    <a:lnTo>
                      <a:pt x="84" y="568"/>
                    </a:lnTo>
                    <a:lnTo>
                      <a:pt x="31" y="606"/>
                    </a:lnTo>
                    <a:lnTo>
                      <a:pt x="0" y="623"/>
                    </a:lnTo>
                    <a:lnTo>
                      <a:pt x="135" y="555"/>
                    </a:lnTo>
                    <a:lnTo>
                      <a:pt x="175" y="513"/>
                    </a:lnTo>
                    <a:lnTo>
                      <a:pt x="204" y="481"/>
                    </a:lnTo>
                    <a:lnTo>
                      <a:pt x="225" y="452"/>
                    </a:lnTo>
                    <a:lnTo>
                      <a:pt x="232" y="555"/>
                    </a:lnTo>
                    <a:lnTo>
                      <a:pt x="225" y="667"/>
                    </a:lnTo>
                    <a:lnTo>
                      <a:pt x="263" y="602"/>
                    </a:lnTo>
                    <a:lnTo>
                      <a:pt x="259" y="452"/>
                    </a:lnTo>
                    <a:lnTo>
                      <a:pt x="251" y="403"/>
                    </a:lnTo>
                    <a:lnTo>
                      <a:pt x="299" y="308"/>
                    </a:lnTo>
                    <a:lnTo>
                      <a:pt x="310" y="135"/>
                    </a:lnTo>
                    <a:lnTo>
                      <a:pt x="320" y="101"/>
                    </a:lnTo>
                    <a:lnTo>
                      <a:pt x="282" y="0"/>
                    </a:lnTo>
                    <a:close/>
                  </a:path>
                </a:pathLst>
              </a:custGeom>
              <a:solidFill>
                <a:srgbClr val="C7695C"/>
              </a:solidFill>
              <a:ln w="9525">
                <a:noFill/>
                <a:round/>
                <a:headEnd/>
                <a:tailEnd/>
              </a:ln>
            </p:spPr>
            <p:txBody>
              <a:bodyPr/>
              <a:lstStyle/>
              <a:p>
                <a:endParaRPr lang="en-US"/>
              </a:p>
            </p:txBody>
          </p:sp>
          <p:sp>
            <p:nvSpPr>
              <p:cNvPr id="27752" name="Freeform 74"/>
              <p:cNvSpPr>
                <a:spLocks/>
              </p:cNvSpPr>
              <p:nvPr/>
            </p:nvSpPr>
            <p:spPr bwMode="auto">
              <a:xfrm>
                <a:off x="935" y="2040"/>
                <a:ext cx="376" cy="591"/>
              </a:xfrm>
              <a:custGeom>
                <a:avLst/>
                <a:gdLst>
                  <a:gd name="T0" fmla="*/ 557 w 753"/>
                  <a:gd name="T1" fmla="*/ 73 h 1183"/>
                  <a:gd name="T2" fmla="*/ 289 w 753"/>
                  <a:gd name="T3" fmla="*/ 114 h 1183"/>
                  <a:gd name="T4" fmla="*/ 258 w 753"/>
                  <a:gd name="T5" fmla="*/ 215 h 1183"/>
                  <a:gd name="T6" fmla="*/ 264 w 753"/>
                  <a:gd name="T7" fmla="*/ 312 h 1183"/>
                  <a:gd name="T8" fmla="*/ 262 w 753"/>
                  <a:gd name="T9" fmla="*/ 360 h 1183"/>
                  <a:gd name="T10" fmla="*/ 241 w 753"/>
                  <a:gd name="T11" fmla="*/ 407 h 1183"/>
                  <a:gd name="T12" fmla="*/ 254 w 753"/>
                  <a:gd name="T13" fmla="*/ 426 h 1183"/>
                  <a:gd name="T14" fmla="*/ 289 w 753"/>
                  <a:gd name="T15" fmla="*/ 436 h 1183"/>
                  <a:gd name="T16" fmla="*/ 340 w 753"/>
                  <a:gd name="T17" fmla="*/ 440 h 1183"/>
                  <a:gd name="T18" fmla="*/ 233 w 753"/>
                  <a:gd name="T19" fmla="*/ 478 h 1183"/>
                  <a:gd name="T20" fmla="*/ 253 w 753"/>
                  <a:gd name="T21" fmla="*/ 498 h 1183"/>
                  <a:gd name="T22" fmla="*/ 292 w 753"/>
                  <a:gd name="T23" fmla="*/ 516 h 1183"/>
                  <a:gd name="T24" fmla="*/ 304 w 753"/>
                  <a:gd name="T25" fmla="*/ 536 h 1183"/>
                  <a:gd name="T26" fmla="*/ 292 w 753"/>
                  <a:gd name="T27" fmla="*/ 563 h 1183"/>
                  <a:gd name="T28" fmla="*/ 228 w 753"/>
                  <a:gd name="T29" fmla="*/ 536 h 1183"/>
                  <a:gd name="T30" fmla="*/ 216 w 753"/>
                  <a:gd name="T31" fmla="*/ 635 h 1183"/>
                  <a:gd name="T32" fmla="*/ 247 w 753"/>
                  <a:gd name="T33" fmla="*/ 719 h 1183"/>
                  <a:gd name="T34" fmla="*/ 275 w 753"/>
                  <a:gd name="T35" fmla="*/ 791 h 1183"/>
                  <a:gd name="T36" fmla="*/ 349 w 753"/>
                  <a:gd name="T37" fmla="*/ 772 h 1183"/>
                  <a:gd name="T38" fmla="*/ 329 w 753"/>
                  <a:gd name="T39" fmla="*/ 797 h 1183"/>
                  <a:gd name="T40" fmla="*/ 304 w 753"/>
                  <a:gd name="T41" fmla="*/ 844 h 1183"/>
                  <a:gd name="T42" fmla="*/ 313 w 753"/>
                  <a:gd name="T43" fmla="*/ 882 h 1183"/>
                  <a:gd name="T44" fmla="*/ 344 w 753"/>
                  <a:gd name="T45" fmla="*/ 934 h 1183"/>
                  <a:gd name="T46" fmla="*/ 380 w 753"/>
                  <a:gd name="T47" fmla="*/ 981 h 1183"/>
                  <a:gd name="T48" fmla="*/ 416 w 753"/>
                  <a:gd name="T49" fmla="*/ 1008 h 1183"/>
                  <a:gd name="T50" fmla="*/ 433 w 753"/>
                  <a:gd name="T51" fmla="*/ 1000 h 1183"/>
                  <a:gd name="T52" fmla="*/ 431 w 753"/>
                  <a:gd name="T53" fmla="*/ 970 h 1183"/>
                  <a:gd name="T54" fmla="*/ 416 w 753"/>
                  <a:gd name="T55" fmla="*/ 920 h 1183"/>
                  <a:gd name="T56" fmla="*/ 475 w 753"/>
                  <a:gd name="T57" fmla="*/ 1000 h 1183"/>
                  <a:gd name="T58" fmla="*/ 484 w 753"/>
                  <a:gd name="T59" fmla="*/ 1036 h 1183"/>
                  <a:gd name="T60" fmla="*/ 498 w 753"/>
                  <a:gd name="T61" fmla="*/ 1067 h 1183"/>
                  <a:gd name="T62" fmla="*/ 517 w 753"/>
                  <a:gd name="T63" fmla="*/ 1092 h 1183"/>
                  <a:gd name="T64" fmla="*/ 560 w 753"/>
                  <a:gd name="T65" fmla="*/ 1122 h 1183"/>
                  <a:gd name="T66" fmla="*/ 608 w 753"/>
                  <a:gd name="T67" fmla="*/ 1131 h 1183"/>
                  <a:gd name="T68" fmla="*/ 703 w 753"/>
                  <a:gd name="T69" fmla="*/ 1130 h 1183"/>
                  <a:gd name="T70" fmla="*/ 753 w 753"/>
                  <a:gd name="T71" fmla="*/ 1147 h 1183"/>
                  <a:gd name="T72" fmla="*/ 701 w 753"/>
                  <a:gd name="T73" fmla="*/ 1173 h 1183"/>
                  <a:gd name="T74" fmla="*/ 661 w 753"/>
                  <a:gd name="T75" fmla="*/ 1183 h 1183"/>
                  <a:gd name="T76" fmla="*/ 541 w 753"/>
                  <a:gd name="T77" fmla="*/ 1179 h 1183"/>
                  <a:gd name="T78" fmla="*/ 361 w 753"/>
                  <a:gd name="T79" fmla="*/ 1103 h 1183"/>
                  <a:gd name="T80" fmla="*/ 289 w 753"/>
                  <a:gd name="T81" fmla="*/ 1019 h 1183"/>
                  <a:gd name="T82" fmla="*/ 245 w 753"/>
                  <a:gd name="T83" fmla="*/ 939 h 1183"/>
                  <a:gd name="T84" fmla="*/ 190 w 753"/>
                  <a:gd name="T85" fmla="*/ 808 h 1183"/>
                  <a:gd name="T86" fmla="*/ 165 w 753"/>
                  <a:gd name="T87" fmla="*/ 804 h 1183"/>
                  <a:gd name="T88" fmla="*/ 121 w 753"/>
                  <a:gd name="T89" fmla="*/ 795 h 1183"/>
                  <a:gd name="T90" fmla="*/ 78 w 753"/>
                  <a:gd name="T91" fmla="*/ 765 h 1183"/>
                  <a:gd name="T92" fmla="*/ 78 w 753"/>
                  <a:gd name="T93" fmla="*/ 683 h 1183"/>
                  <a:gd name="T94" fmla="*/ 40 w 753"/>
                  <a:gd name="T95" fmla="*/ 584 h 1183"/>
                  <a:gd name="T96" fmla="*/ 0 w 753"/>
                  <a:gd name="T97" fmla="*/ 478 h 1183"/>
                  <a:gd name="T98" fmla="*/ 78 w 753"/>
                  <a:gd name="T99" fmla="*/ 145 h 1183"/>
                  <a:gd name="T100" fmla="*/ 292 w 753"/>
                  <a:gd name="T101" fmla="*/ 0 h 1183"/>
                  <a:gd name="T102" fmla="*/ 585 w 753"/>
                  <a:gd name="T103" fmla="*/ 33 h 1183"/>
                  <a:gd name="T104" fmla="*/ 557 w 753"/>
                  <a:gd name="T105" fmla="*/ 73 h 1183"/>
                  <a:gd name="T106" fmla="*/ 557 w 753"/>
                  <a:gd name="T107" fmla="*/ 73 h 1183"/>
                  <a:gd name="T108" fmla="*/ 557 w 753"/>
                  <a:gd name="T109" fmla="*/ 73 h 11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53"/>
                  <a:gd name="T166" fmla="*/ 0 h 1183"/>
                  <a:gd name="T167" fmla="*/ 753 w 753"/>
                  <a:gd name="T168" fmla="*/ 1183 h 11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53" h="1183">
                    <a:moveTo>
                      <a:pt x="557" y="73"/>
                    </a:moveTo>
                    <a:lnTo>
                      <a:pt x="289" y="114"/>
                    </a:lnTo>
                    <a:lnTo>
                      <a:pt x="258" y="215"/>
                    </a:lnTo>
                    <a:lnTo>
                      <a:pt x="264" y="312"/>
                    </a:lnTo>
                    <a:lnTo>
                      <a:pt x="262" y="360"/>
                    </a:lnTo>
                    <a:lnTo>
                      <a:pt x="241" y="407"/>
                    </a:lnTo>
                    <a:lnTo>
                      <a:pt x="254" y="426"/>
                    </a:lnTo>
                    <a:lnTo>
                      <a:pt x="289" y="436"/>
                    </a:lnTo>
                    <a:lnTo>
                      <a:pt x="340" y="440"/>
                    </a:lnTo>
                    <a:lnTo>
                      <a:pt x="233" y="478"/>
                    </a:lnTo>
                    <a:lnTo>
                      <a:pt x="253" y="498"/>
                    </a:lnTo>
                    <a:lnTo>
                      <a:pt x="292" y="516"/>
                    </a:lnTo>
                    <a:lnTo>
                      <a:pt x="304" y="536"/>
                    </a:lnTo>
                    <a:lnTo>
                      <a:pt x="292" y="563"/>
                    </a:lnTo>
                    <a:lnTo>
                      <a:pt x="228" y="536"/>
                    </a:lnTo>
                    <a:lnTo>
                      <a:pt x="216" y="635"/>
                    </a:lnTo>
                    <a:lnTo>
                      <a:pt x="247" y="719"/>
                    </a:lnTo>
                    <a:lnTo>
                      <a:pt x="275" y="791"/>
                    </a:lnTo>
                    <a:lnTo>
                      <a:pt x="349" y="772"/>
                    </a:lnTo>
                    <a:lnTo>
                      <a:pt x="329" y="797"/>
                    </a:lnTo>
                    <a:lnTo>
                      <a:pt x="304" y="844"/>
                    </a:lnTo>
                    <a:lnTo>
                      <a:pt x="313" y="882"/>
                    </a:lnTo>
                    <a:lnTo>
                      <a:pt x="344" y="934"/>
                    </a:lnTo>
                    <a:lnTo>
                      <a:pt x="380" y="981"/>
                    </a:lnTo>
                    <a:lnTo>
                      <a:pt x="416" y="1008"/>
                    </a:lnTo>
                    <a:lnTo>
                      <a:pt x="433" y="1000"/>
                    </a:lnTo>
                    <a:lnTo>
                      <a:pt x="431" y="970"/>
                    </a:lnTo>
                    <a:lnTo>
                      <a:pt x="416" y="920"/>
                    </a:lnTo>
                    <a:lnTo>
                      <a:pt x="475" y="1000"/>
                    </a:lnTo>
                    <a:lnTo>
                      <a:pt x="484" y="1036"/>
                    </a:lnTo>
                    <a:lnTo>
                      <a:pt x="498" y="1067"/>
                    </a:lnTo>
                    <a:lnTo>
                      <a:pt x="517" y="1092"/>
                    </a:lnTo>
                    <a:lnTo>
                      <a:pt x="560" y="1122"/>
                    </a:lnTo>
                    <a:lnTo>
                      <a:pt x="608" y="1131"/>
                    </a:lnTo>
                    <a:lnTo>
                      <a:pt x="703" y="1130"/>
                    </a:lnTo>
                    <a:lnTo>
                      <a:pt x="753" y="1147"/>
                    </a:lnTo>
                    <a:lnTo>
                      <a:pt x="701" y="1173"/>
                    </a:lnTo>
                    <a:lnTo>
                      <a:pt x="661" y="1183"/>
                    </a:lnTo>
                    <a:lnTo>
                      <a:pt x="541" y="1179"/>
                    </a:lnTo>
                    <a:lnTo>
                      <a:pt x="361" y="1103"/>
                    </a:lnTo>
                    <a:lnTo>
                      <a:pt x="289" y="1019"/>
                    </a:lnTo>
                    <a:lnTo>
                      <a:pt x="245" y="939"/>
                    </a:lnTo>
                    <a:lnTo>
                      <a:pt x="190" y="808"/>
                    </a:lnTo>
                    <a:lnTo>
                      <a:pt x="165" y="804"/>
                    </a:lnTo>
                    <a:lnTo>
                      <a:pt x="121" y="795"/>
                    </a:lnTo>
                    <a:lnTo>
                      <a:pt x="78" y="765"/>
                    </a:lnTo>
                    <a:lnTo>
                      <a:pt x="78" y="683"/>
                    </a:lnTo>
                    <a:lnTo>
                      <a:pt x="40" y="584"/>
                    </a:lnTo>
                    <a:lnTo>
                      <a:pt x="0" y="478"/>
                    </a:lnTo>
                    <a:lnTo>
                      <a:pt x="78" y="145"/>
                    </a:lnTo>
                    <a:lnTo>
                      <a:pt x="292" y="0"/>
                    </a:lnTo>
                    <a:lnTo>
                      <a:pt x="585" y="33"/>
                    </a:lnTo>
                    <a:lnTo>
                      <a:pt x="557" y="73"/>
                    </a:lnTo>
                    <a:close/>
                  </a:path>
                </a:pathLst>
              </a:custGeom>
              <a:solidFill>
                <a:srgbClr val="85291C"/>
              </a:solidFill>
              <a:ln w="9525">
                <a:noFill/>
                <a:round/>
                <a:headEnd/>
                <a:tailEnd/>
              </a:ln>
            </p:spPr>
            <p:txBody>
              <a:bodyPr/>
              <a:lstStyle/>
              <a:p>
                <a:endParaRPr lang="en-US"/>
              </a:p>
            </p:txBody>
          </p:sp>
          <p:sp>
            <p:nvSpPr>
              <p:cNvPr id="27753" name="Freeform 75"/>
              <p:cNvSpPr>
                <a:spLocks/>
              </p:cNvSpPr>
              <p:nvPr/>
            </p:nvSpPr>
            <p:spPr bwMode="auto">
              <a:xfrm>
                <a:off x="1206" y="3287"/>
                <a:ext cx="445" cy="377"/>
              </a:xfrm>
              <a:custGeom>
                <a:avLst/>
                <a:gdLst>
                  <a:gd name="T0" fmla="*/ 4 w 890"/>
                  <a:gd name="T1" fmla="*/ 57 h 755"/>
                  <a:gd name="T2" fmla="*/ 58 w 890"/>
                  <a:gd name="T3" fmla="*/ 149 h 755"/>
                  <a:gd name="T4" fmla="*/ 46 w 890"/>
                  <a:gd name="T5" fmla="*/ 293 h 755"/>
                  <a:gd name="T6" fmla="*/ 69 w 890"/>
                  <a:gd name="T7" fmla="*/ 430 h 755"/>
                  <a:gd name="T8" fmla="*/ 63 w 890"/>
                  <a:gd name="T9" fmla="*/ 538 h 755"/>
                  <a:gd name="T10" fmla="*/ 88 w 890"/>
                  <a:gd name="T11" fmla="*/ 620 h 755"/>
                  <a:gd name="T12" fmla="*/ 139 w 890"/>
                  <a:gd name="T13" fmla="*/ 725 h 755"/>
                  <a:gd name="T14" fmla="*/ 172 w 890"/>
                  <a:gd name="T15" fmla="*/ 742 h 755"/>
                  <a:gd name="T16" fmla="*/ 219 w 890"/>
                  <a:gd name="T17" fmla="*/ 755 h 755"/>
                  <a:gd name="T18" fmla="*/ 284 w 890"/>
                  <a:gd name="T19" fmla="*/ 726 h 755"/>
                  <a:gd name="T20" fmla="*/ 335 w 890"/>
                  <a:gd name="T21" fmla="*/ 702 h 755"/>
                  <a:gd name="T22" fmla="*/ 383 w 890"/>
                  <a:gd name="T23" fmla="*/ 639 h 755"/>
                  <a:gd name="T24" fmla="*/ 533 w 890"/>
                  <a:gd name="T25" fmla="*/ 591 h 755"/>
                  <a:gd name="T26" fmla="*/ 729 w 890"/>
                  <a:gd name="T27" fmla="*/ 523 h 755"/>
                  <a:gd name="T28" fmla="*/ 826 w 890"/>
                  <a:gd name="T29" fmla="*/ 451 h 755"/>
                  <a:gd name="T30" fmla="*/ 841 w 890"/>
                  <a:gd name="T31" fmla="*/ 420 h 755"/>
                  <a:gd name="T32" fmla="*/ 835 w 890"/>
                  <a:gd name="T33" fmla="*/ 289 h 755"/>
                  <a:gd name="T34" fmla="*/ 831 w 890"/>
                  <a:gd name="T35" fmla="*/ 255 h 755"/>
                  <a:gd name="T36" fmla="*/ 829 w 890"/>
                  <a:gd name="T37" fmla="*/ 240 h 755"/>
                  <a:gd name="T38" fmla="*/ 881 w 890"/>
                  <a:gd name="T39" fmla="*/ 122 h 755"/>
                  <a:gd name="T40" fmla="*/ 890 w 890"/>
                  <a:gd name="T41" fmla="*/ 14 h 755"/>
                  <a:gd name="T42" fmla="*/ 860 w 890"/>
                  <a:gd name="T43" fmla="*/ 2 h 755"/>
                  <a:gd name="T44" fmla="*/ 835 w 890"/>
                  <a:gd name="T45" fmla="*/ 12 h 755"/>
                  <a:gd name="T46" fmla="*/ 805 w 890"/>
                  <a:gd name="T47" fmla="*/ 35 h 755"/>
                  <a:gd name="T48" fmla="*/ 795 w 890"/>
                  <a:gd name="T49" fmla="*/ 52 h 755"/>
                  <a:gd name="T50" fmla="*/ 761 w 890"/>
                  <a:gd name="T51" fmla="*/ 54 h 755"/>
                  <a:gd name="T52" fmla="*/ 725 w 890"/>
                  <a:gd name="T53" fmla="*/ 73 h 755"/>
                  <a:gd name="T54" fmla="*/ 691 w 890"/>
                  <a:gd name="T55" fmla="*/ 124 h 755"/>
                  <a:gd name="T56" fmla="*/ 609 w 890"/>
                  <a:gd name="T57" fmla="*/ 221 h 755"/>
                  <a:gd name="T58" fmla="*/ 504 w 890"/>
                  <a:gd name="T59" fmla="*/ 280 h 755"/>
                  <a:gd name="T60" fmla="*/ 379 w 890"/>
                  <a:gd name="T61" fmla="*/ 304 h 755"/>
                  <a:gd name="T62" fmla="*/ 314 w 890"/>
                  <a:gd name="T63" fmla="*/ 308 h 755"/>
                  <a:gd name="T64" fmla="*/ 223 w 890"/>
                  <a:gd name="T65" fmla="*/ 255 h 755"/>
                  <a:gd name="T66" fmla="*/ 173 w 890"/>
                  <a:gd name="T67" fmla="*/ 227 h 755"/>
                  <a:gd name="T68" fmla="*/ 164 w 890"/>
                  <a:gd name="T69" fmla="*/ 189 h 755"/>
                  <a:gd name="T70" fmla="*/ 156 w 890"/>
                  <a:gd name="T71" fmla="*/ 137 h 755"/>
                  <a:gd name="T72" fmla="*/ 122 w 890"/>
                  <a:gd name="T73" fmla="*/ 65 h 755"/>
                  <a:gd name="T74" fmla="*/ 71 w 890"/>
                  <a:gd name="T75" fmla="*/ 14 h 755"/>
                  <a:gd name="T76" fmla="*/ 38 w 890"/>
                  <a:gd name="T77" fmla="*/ 0 h 755"/>
                  <a:gd name="T78" fmla="*/ 18 w 890"/>
                  <a:gd name="T79" fmla="*/ 10 h 755"/>
                  <a:gd name="T80" fmla="*/ 0 w 890"/>
                  <a:gd name="T81" fmla="*/ 29 h 755"/>
                  <a:gd name="T82" fmla="*/ 4 w 890"/>
                  <a:gd name="T83" fmla="*/ 57 h 755"/>
                  <a:gd name="T84" fmla="*/ 4 w 890"/>
                  <a:gd name="T85" fmla="*/ 57 h 755"/>
                  <a:gd name="T86" fmla="*/ 4 w 890"/>
                  <a:gd name="T87" fmla="*/ 57 h 75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90"/>
                  <a:gd name="T133" fmla="*/ 0 h 755"/>
                  <a:gd name="T134" fmla="*/ 890 w 890"/>
                  <a:gd name="T135" fmla="*/ 755 h 75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90" h="755">
                    <a:moveTo>
                      <a:pt x="4" y="57"/>
                    </a:moveTo>
                    <a:lnTo>
                      <a:pt x="58" y="149"/>
                    </a:lnTo>
                    <a:lnTo>
                      <a:pt x="46" y="293"/>
                    </a:lnTo>
                    <a:lnTo>
                      <a:pt x="69" y="430"/>
                    </a:lnTo>
                    <a:lnTo>
                      <a:pt x="63" y="538"/>
                    </a:lnTo>
                    <a:lnTo>
                      <a:pt x="88" y="620"/>
                    </a:lnTo>
                    <a:lnTo>
                      <a:pt x="139" y="725"/>
                    </a:lnTo>
                    <a:lnTo>
                      <a:pt x="172" y="742"/>
                    </a:lnTo>
                    <a:lnTo>
                      <a:pt x="219" y="755"/>
                    </a:lnTo>
                    <a:lnTo>
                      <a:pt x="284" y="726"/>
                    </a:lnTo>
                    <a:lnTo>
                      <a:pt x="335" y="702"/>
                    </a:lnTo>
                    <a:lnTo>
                      <a:pt x="383" y="639"/>
                    </a:lnTo>
                    <a:lnTo>
                      <a:pt x="533" y="591"/>
                    </a:lnTo>
                    <a:lnTo>
                      <a:pt x="729" y="523"/>
                    </a:lnTo>
                    <a:lnTo>
                      <a:pt x="826" y="451"/>
                    </a:lnTo>
                    <a:lnTo>
                      <a:pt x="841" y="420"/>
                    </a:lnTo>
                    <a:lnTo>
                      <a:pt x="835" y="289"/>
                    </a:lnTo>
                    <a:lnTo>
                      <a:pt x="831" y="255"/>
                    </a:lnTo>
                    <a:lnTo>
                      <a:pt x="829" y="240"/>
                    </a:lnTo>
                    <a:lnTo>
                      <a:pt x="881" y="122"/>
                    </a:lnTo>
                    <a:lnTo>
                      <a:pt x="890" y="14"/>
                    </a:lnTo>
                    <a:lnTo>
                      <a:pt x="860" y="2"/>
                    </a:lnTo>
                    <a:lnTo>
                      <a:pt x="835" y="12"/>
                    </a:lnTo>
                    <a:lnTo>
                      <a:pt x="805" y="35"/>
                    </a:lnTo>
                    <a:lnTo>
                      <a:pt x="795" y="52"/>
                    </a:lnTo>
                    <a:lnTo>
                      <a:pt x="761" y="54"/>
                    </a:lnTo>
                    <a:lnTo>
                      <a:pt x="725" y="73"/>
                    </a:lnTo>
                    <a:lnTo>
                      <a:pt x="691" y="124"/>
                    </a:lnTo>
                    <a:lnTo>
                      <a:pt x="609" y="221"/>
                    </a:lnTo>
                    <a:lnTo>
                      <a:pt x="504" y="280"/>
                    </a:lnTo>
                    <a:lnTo>
                      <a:pt x="379" y="304"/>
                    </a:lnTo>
                    <a:lnTo>
                      <a:pt x="314" y="308"/>
                    </a:lnTo>
                    <a:lnTo>
                      <a:pt x="223" y="255"/>
                    </a:lnTo>
                    <a:lnTo>
                      <a:pt x="173" y="227"/>
                    </a:lnTo>
                    <a:lnTo>
                      <a:pt x="164" y="189"/>
                    </a:lnTo>
                    <a:lnTo>
                      <a:pt x="156" y="137"/>
                    </a:lnTo>
                    <a:lnTo>
                      <a:pt x="122" y="65"/>
                    </a:lnTo>
                    <a:lnTo>
                      <a:pt x="71" y="14"/>
                    </a:lnTo>
                    <a:lnTo>
                      <a:pt x="38" y="0"/>
                    </a:lnTo>
                    <a:lnTo>
                      <a:pt x="18" y="10"/>
                    </a:lnTo>
                    <a:lnTo>
                      <a:pt x="0" y="29"/>
                    </a:lnTo>
                    <a:lnTo>
                      <a:pt x="4" y="57"/>
                    </a:lnTo>
                    <a:close/>
                  </a:path>
                </a:pathLst>
              </a:custGeom>
              <a:solidFill>
                <a:srgbClr val="FFB5A8"/>
              </a:solidFill>
              <a:ln w="9525">
                <a:noFill/>
                <a:round/>
                <a:headEnd/>
                <a:tailEnd/>
              </a:ln>
            </p:spPr>
            <p:txBody>
              <a:bodyPr/>
              <a:lstStyle/>
              <a:p>
                <a:endParaRPr lang="en-US"/>
              </a:p>
            </p:txBody>
          </p:sp>
          <p:sp>
            <p:nvSpPr>
              <p:cNvPr id="27754" name="Freeform 76"/>
              <p:cNvSpPr>
                <a:spLocks/>
              </p:cNvSpPr>
              <p:nvPr/>
            </p:nvSpPr>
            <p:spPr bwMode="auto">
              <a:xfrm>
                <a:off x="1112" y="3226"/>
                <a:ext cx="117" cy="282"/>
              </a:xfrm>
              <a:custGeom>
                <a:avLst/>
                <a:gdLst>
                  <a:gd name="T0" fmla="*/ 53 w 234"/>
                  <a:gd name="T1" fmla="*/ 95 h 562"/>
                  <a:gd name="T2" fmla="*/ 63 w 234"/>
                  <a:gd name="T3" fmla="*/ 226 h 562"/>
                  <a:gd name="T4" fmla="*/ 82 w 234"/>
                  <a:gd name="T5" fmla="*/ 327 h 562"/>
                  <a:gd name="T6" fmla="*/ 114 w 234"/>
                  <a:gd name="T7" fmla="*/ 391 h 562"/>
                  <a:gd name="T8" fmla="*/ 156 w 234"/>
                  <a:gd name="T9" fmla="*/ 433 h 562"/>
                  <a:gd name="T10" fmla="*/ 196 w 234"/>
                  <a:gd name="T11" fmla="*/ 479 h 562"/>
                  <a:gd name="T12" fmla="*/ 234 w 234"/>
                  <a:gd name="T13" fmla="*/ 532 h 562"/>
                  <a:gd name="T14" fmla="*/ 234 w 234"/>
                  <a:gd name="T15" fmla="*/ 562 h 562"/>
                  <a:gd name="T16" fmla="*/ 185 w 234"/>
                  <a:gd name="T17" fmla="*/ 505 h 562"/>
                  <a:gd name="T18" fmla="*/ 137 w 234"/>
                  <a:gd name="T19" fmla="*/ 471 h 562"/>
                  <a:gd name="T20" fmla="*/ 90 w 234"/>
                  <a:gd name="T21" fmla="*/ 467 h 562"/>
                  <a:gd name="T22" fmla="*/ 52 w 234"/>
                  <a:gd name="T23" fmla="*/ 460 h 562"/>
                  <a:gd name="T24" fmla="*/ 27 w 234"/>
                  <a:gd name="T25" fmla="*/ 418 h 562"/>
                  <a:gd name="T26" fmla="*/ 10 w 234"/>
                  <a:gd name="T27" fmla="*/ 351 h 562"/>
                  <a:gd name="T28" fmla="*/ 0 w 234"/>
                  <a:gd name="T29" fmla="*/ 0 h 562"/>
                  <a:gd name="T30" fmla="*/ 53 w 234"/>
                  <a:gd name="T31" fmla="*/ 95 h 562"/>
                  <a:gd name="T32" fmla="*/ 53 w 234"/>
                  <a:gd name="T33" fmla="*/ 95 h 562"/>
                  <a:gd name="T34" fmla="*/ 53 w 234"/>
                  <a:gd name="T35" fmla="*/ 95 h 5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34"/>
                  <a:gd name="T55" fmla="*/ 0 h 562"/>
                  <a:gd name="T56" fmla="*/ 234 w 234"/>
                  <a:gd name="T57" fmla="*/ 562 h 56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34" h="562">
                    <a:moveTo>
                      <a:pt x="53" y="95"/>
                    </a:moveTo>
                    <a:lnTo>
                      <a:pt x="63" y="226"/>
                    </a:lnTo>
                    <a:lnTo>
                      <a:pt x="82" y="327"/>
                    </a:lnTo>
                    <a:lnTo>
                      <a:pt x="114" y="391"/>
                    </a:lnTo>
                    <a:lnTo>
                      <a:pt x="156" y="433"/>
                    </a:lnTo>
                    <a:lnTo>
                      <a:pt x="196" y="479"/>
                    </a:lnTo>
                    <a:lnTo>
                      <a:pt x="234" y="532"/>
                    </a:lnTo>
                    <a:lnTo>
                      <a:pt x="234" y="562"/>
                    </a:lnTo>
                    <a:lnTo>
                      <a:pt x="185" y="505"/>
                    </a:lnTo>
                    <a:lnTo>
                      <a:pt x="137" y="471"/>
                    </a:lnTo>
                    <a:lnTo>
                      <a:pt x="90" y="467"/>
                    </a:lnTo>
                    <a:lnTo>
                      <a:pt x="52" y="460"/>
                    </a:lnTo>
                    <a:lnTo>
                      <a:pt x="27" y="418"/>
                    </a:lnTo>
                    <a:lnTo>
                      <a:pt x="10" y="351"/>
                    </a:lnTo>
                    <a:lnTo>
                      <a:pt x="0" y="0"/>
                    </a:lnTo>
                    <a:lnTo>
                      <a:pt x="53" y="95"/>
                    </a:lnTo>
                    <a:close/>
                  </a:path>
                </a:pathLst>
              </a:custGeom>
              <a:solidFill>
                <a:srgbClr val="4A687A"/>
              </a:solidFill>
              <a:ln w="9525">
                <a:noFill/>
                <a:round/>
                <a:headEnd/>
                <a:tailEnd/>
              </a:ln>
            </p:spPr>
            <p:txBody>
              <a:bodyPr/>
              <a:lstStyle/>
              <a:p>
                <a:endParaRPr lang="en-US"/>
              </a:p>
            </p:txBody>
          </p:sp>
          <p:sp>
            <p:nvSpPr>
              <p:cNvPr id="27755" name="Freeform 77"/>
              <p:cNvSpPr>
                <a:spLocks/>
              </p:cNvSpPr>
              <p:nvPr/>
            </p:nvSpPr>
            <p:spPr bwMode="auto">
              <a:xfrm>
                <a:off x="1210" y="3287"/>
                <a:ext cx="71" cy="86"/>
              </a:xfrm>
              <a:custGeom>
                <a:avLst/>
                <a:gdLst>
                  <a:gd name="T0" fmla="*/ 10 w 143"/>
                  <a:gd name="T1" fmla="*/ 63 h 171"/>
                  <a:gd name="T2" fmla="*/ 0 w 143"/>
                  <a:gd name="T3" fmla="*/ 19 h 171"/>
                  <a:gd name="T4" fmla="*/ 15 w 143"/>
                  <a:gd name="T5" fmla="*/ 0 h 171"/>
                  <a:gd name="T6" fmla="*/ 80 w 143"/>
                  <a:gd name="T7" fmla="*/ 19 h 171"/>
                  <a:gd name="T8" fmla="*/ 110 w 143"/>
                  <a:gd name="T9" fmla="*/ 57 h 171"/>
                  <a:gd name="T10" fmla="*/ 131 w 143"/>
                  <a:gd name="T11" fmla="*/ 86 h 171"/>
                  <a:gd name="T12" fmla="*/ 143 w 143"/>
                  <a:gd name="T13" fmla="*/ 122 h 171"/>
                  <a:gd name="T14" fmla="*/ 127 w 143"/>
                  <a:gd name="T15" fmla="*/ 171 h 171"/>
                  <a:gd name="T16" fmla="*/ 82 w 143"/>
                  <a:gd name="T17" fmla="*/ 164 h 171"/>
                  <a:gd name="T18" fmla="*/ 10 w 143"/>
                  <a:gd name="T19" fmla="*/ 63 h 171"/>
                  <a:gd name="T20" fmla="*/ 10 w 143"/>
                  <a:gd name="T21" fmla="*/ 63 h 171"/>
                  <a:gd name="T22" fmla="*/ 10 w 143"/>
                  <a:gd name="T23" fmla="*/ 63 h 17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3"/>
                  <a:gd name="T37" fmla="*/ 0 h 171"/>
                  <a:gd name="T38" fmla="*/ 143 w 143"/>
                  <a:gd name="T39" fmla="*/ 171 h 17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3" h="171">
                    <a:moveTo>
                      <a:pt x="10" y="63"/>
                    </a:moveTo>
                    <a:lnTo>
                      <a:pt x="0" y="19"/>
                    </a:lnTo>
                    <a:lnTo>
                      <a:pt x="15" y="0"/>
                    </a:lnTo>
                    <a:lnTo>
                      <a:pt x="80" y="19"/>
                    </a:lnTo>
                    <a:lnTo>
                      <a:pt x="110" y="57"/>
                    </a:lnTo>
                    <a:lnTo>
                      <a:pt x="131" y="86"/>
                    </a:lnTo>
                    <a:lnTo>
                      <a:pt x="143" y="122"/>
                    </a:lnTo>
                    <a:lnTo>
                      <a:pt x="127" y="171"/>
                    </a:lnTo>
                    <a:lnTo>
                      <a:pt x="82" y="164"/>
                    </a:lnTo>
                    <a:lnTo>
                      <a:pt x="10" y="63"/>
                    </a:lnTo>
                    <a:close/>
                  </a:path>
                </a:pathLst>
              </a:custGeom>
              <a:solidFill>
                <a:srgbClr val="F59E92"/>
              </a:solidFill>
              <a:ln w="9525">
                <a:noFill/>
                <a:round/>
                <a:headEnd/>
                <a:tailEnd/>
              </a:ln>
            </p:spPr>
            <p:txBody>
              <a:bodyPr/>
              <a:lstStyle/>
              <a:p>
                <a:endParaRPr lang="en-US"/>
              </a:p>
            </p:txBody>
          </p:sp>
          <p:sp>
            <p:nvSpPr>
              <p:cNvPr id="27756" name="Freeform 78"/>
              <p:cNvSpPr>
                <a:spLocks/>
              </p:cNvSpPr>
              <p:nvPr/>
            </p:nvSpPr>
            <p:spPr bwMode="auto">
              <a:xfrm>
                <a:off x="1499" y="3312"/>
                <a:ext cx="112" cy="145"/>
              </a:xfrm>
              <a:custGeom>
                <a:avLst/>
                <a:gdLst>
                  <a:gd name="T0" fmla="*/ 154 w 222"/>
                  <a:gd name="T1" fmla="*/ 4 h 291"/>
                  <a:gd name="T2" fmla="*/ 103 w 222"/>
                  <a:gd name="T3" fmla="*/ 81 h 291"/>
                  <a:gd name="T4" fmla="*/ 57 w 222"/>
                  <a:gd name="T5" fmla="*/ 142 h 291"/>
                  <a:gd name="T6" fmla="*/ 13 w 222"/>
                  <a:gd name="T7" fmla="*/ 184 h 291"/>
                  <a:gd name="T8" fmla="*/ 0 w 222"/>
                  <a:gd name="T9" fmla="*/ 237 h 291"/>
                  <a:gd name="T10" fmla="*/ 23 w 222"/>
                  <a:gd name="T11" fmla="*/ 272 h 291"/>
                  <a:gd name="T12" fmla="*/ 34 w 222"/>
                  <a:gd name="T13" fmla="*/ 291 h 291"/>
                  <a:gd name="T14" fmla="*/ 97 w 222"/>
                  <a:gd name="T15" fmla="*/ 258 h 291"/>
                  <a:gd name="T16" fmla="*/ 175 w 222"/>
                  <a:gd name="T17" fmla="*/ 142 h 291"/>
                  <a:gd name="T18" fmla="*/ 200 w 222"/>
                  <a:gd name="T19" fmla="*/ 112 h 291"/>
                  <a:gd name="T20" fmla="*/ 222 w 222"/>
                  <a:gd name="T21" fmla="*/ 66 h 291"/>
                  <a:gd name="T22" fmla="*/ 219 w 222"/>
                  <a:gd name="T23" fmla="*/ 13 h 291"/>
                  <a:gd name="T24" fmla="*/ 190 w 222"/>
                  <a:gd name="T25" fmla="*/ 0 h 291"/>
                  <a:gd name="T26" fmla="*/ 169 w 222"/>
                  <a:gd name="T27" fmla="*/ 5 h 291"/>
                  <a:gd name="T28" fmla="*/ 154 w 222"/>
                  <a:gd name="T29" fmla="*/ 4 h 291"/>
                  <a:gd name="T30" fmla="*/ 154 w 222"/>
                  <a:gd name="T31" fmla="*/ 4 h 291"/>
                  <a:gd name="T32" fmla="*/ 154 w 222"/>
                  <a:gd name="T33" fmla="*/ 4 h 29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22"/>
                  <a:gd name="T52" fmla="*/ 0 h 291"/>
                  <a:gd name="T53" fmla="*/ 222 w 222"/>
                  <a:gd name="T54" fmla="*/ 291 h 29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22" h="291">
                    <a:moveTo>
                      <a:pt x="154" y="4"/>
                    </a:moveTo>
                    <a:lnTo>
                      <a:pt x="103" y="81"/>
                    </a:lnTo>
                    <a:lnTo>
                      <a:pt x="57" y="142"/>
                    </a:lnTo>
                    <a:lnTo>
                      <a:pt x="13" y="184"/>
                    </a:lnTo>
                    <a:lnTo>
                      <a:pt x="0" y="237"/>
                    </a:lnTo>
                    <a:lnTo>
                      <a:pt x="23" y="272"/>
                    </a:lnTo>
                    <a:lnTo>
                      <a:pt x="34" y="291"/>
                    </a:lnTo>
                    <a:lnTo>
                      <a:pt x="97" y="258"/>
                    </a:lnTo>
                    <a:lnTo>
                      <a:pt x="175" y="142"/>
                    </a:lnTo>
                    <a:lnTo>
                      <a:pt x="200" y="112"/>
                    </a:lnTo>
                    <a:lnTo>
                      <a:pt x="222" y="66"/>
                    </a:lnTo>
                    <a:lnTo>
                      <a:pt x="219" y="13"/>
                    </a:lnTo>
                    <a:lnTo>
                      <a:pt x="190" y="0"/>
                    </a:lnTo>
                    <a:lnTo>
                      <a:pt x="169" y="5"/>
                    </a:lnTo>
                    <a:lnTo>
                      <a:pt x="154" y="4"/>
                    </a:lnTo>
                    <a:close/>
                  </a:path>
                </a:pathLst>
              </a:custGeom>
              <a:solidFill>
                <a:srgbClr val="FFB5A8"/>
              </a:solidFill>
              <a:ln w="9525">
                <a:noFill/>
                <a:round/>
                <a:headEnd/>
                <a:tailEnd/>
              </a:ln>
            </p:spPr>
            <p:txBody>
              <a:bodyPr/>
              <a:lstStyle/>
              <a:p>
                <a:endParaRPr lang="en-US"/>
              </a:p>
            </p:txBody>
          </p:sp>
          <p:sp>
            <p:nvSpPr>
              <p:cNvPr id="27757" name="Freeform 79"/>
              <p:cNvSpPr>
                <a:spLocks/>
              </p:cNvSpPr>
              <p:nvPr/>
            </p:nvSpPr>
            <p:spPr bwMode="auto">
              <a:xfrm>
                <a:off x="1590" y="3429"/>
                <a:ext cx="24" cy="57"/>
              </a:xfrm>
              <a:custGeom>
                <a:avLst/>
                <a:gdLst>
                  <a:gd name="T0" fmla="*/ 49 w 49"/>
                  <a:gd name="T1" fmla="*/ 0 h 114"/>
                  <a:gd name="T2" fmla="*/ 36 w 49"/>
                  <a:gd name="T3" fmla="*/ 79 h 114"/>
                  <a:gd name="T4" fmla="*/ 49 w 49"/>
                  <a:gd name="T5" fmla="*/ 112 h 114"/>
                  <a:gd name="T6" fmla="*/ 15 w 49"/>
                  <a:gd name="T7" fmla="*/ 114 h 114"/>
                  <a:gd name="T8" fmla="*/ 0 w 49"/>
                  <a:gd name="T9" fmla="*/ 91 h 114"/>
                  <a:gd name="T10" fmla="*/ 11 w 49"/>
                  <a:gd name="T11" fmla="*/ 53 h 114"/>
                  <a:gd name="T12" fmla="*/ 38 w 49"/>
                  <a:gd name="T13" fmla="*/ 7 h 114"/>
                  <a:gd name="T14" fmla="*/ 49 w 49"/>
                  <a:gd name="T15" fmla="*/ 0 h 114"/>
                  <a:gd name="T16" fmla="*/ 49 w 49"/>
                  <a:gd name="T17" fmla="*/ 0 h 114"/>
                  <a:gd name="T18" fmla="*/ 49 w 49"/>
                  <a:gd name="T19" fmla="*/ 0 h 1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9"/>
                  <a:gd name="T31" fmla="*/ 0 h 114"/>
                  <a:gd name="T32" fmla="*/ 49 w 49"/>
                  <a:gd name="T33" fmla="*/ 114 h 1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9" h="114">
                    <a:moveTo>
                      <a:pt x="49" y="0"/>
                    </a:moveTo>
                    <a:lnTo>
                      <a:pt x="36" y="79"/>
                    </a:lnTo>
                    <a:lnTo>
                      <a:pt x="49" y="112"/>
                    </a:lnTo>
                    <a:lnTo>
                      <a:pt x="15" y="114"/>
                    </a:lnTo>
                    <a:lnTo>
                      <a:pt x="0" y="91"/>
                    </a:lnTo>
                    <a:lnTo>
                      <a:pt x="11" y="53"/>
                    </a:lnTo>
                    <a:lnTo>
                      <a:pt x="38" y="7"/>
                    </a:lnTo>
                    <a:lnTo>
                      <a:pt x="49" y="0"/>
                    </a:lnTo>
                    <a:close/>
                  </a:path>
                </a:pathLst>
              </a:custGeom>
              <a:solidFill>
                <a:srgbClr val="FFE5D9"/>
              </a:solidFill>
              <a:ln w="9525">
                <a:noFill/>
                <a:round/>
                <a:headEnd/>
                <a:tailEnd/>
              </a:ln>
            </p:spPr>
            <p:txBody>
              <a:bodyPr/>
              <a:lstStyle/>
              <a:p>
                <a:endParaRPr lang="en-US"/>
              </a:p>
            </p:txBody>
          </p:sp>
          <p:sp>
            <p:nvSpPr>
              <p:cNvPr id="27758" name="Freeform 80"/>
              <p:cNvSpPr>
                <a:spLocks/>
              </p:cNvSpPr>
              <p:nvPr/>
            </p:nvSpPr>
            <p:spPr bwMode="auto">
              <a:xfrm>
                <a:off x="1506" y="3316"/>
                <a:ext cx="100" cy="137"/>
              </a:xfrm>
              <a:custGeom>
                <a:avLst/>
                <a:gdLst>
                  <a:gd name="T0" fmla="*/ 156 w 200"/>
                  <a:gd name="T1" fmla="*/ 12 h 274"/>
                  <a:gd name="T2" fmla="*/ 149 w 200"/>
                  <a:gd name="T3" fmla="*/ 40 h 274"/>
                  <a:gd name="T4" fmla="*/ 145 w 200"/>
                  <a:gd name="T5" fmla="*/ 65 h 274"/>
                  <a:gd name="T6" fmla="*/ 131 w 200"/>
                  <a:gd name="T7" fmla="*/ 74 h 274"/>
                  <a:gd name="T8" fmla="*/ 103 w 200"/>
                  <a:gd name="T9" fmla="*/ 113 h 274"/>
                  <a:gd name="T10" fmla="*/ 63 w 200"/>
                  <a:gd name="T11" fmla="*/ 162 h 274"/>
                  <a:gd name="T12" fmla="*/ 17 w 200"/>
                  <a:gd name="T13" fmla="*/ 204 h 274"/>
                  <a:gd name="T14" fmla="*/ 0 w 200"/>
                  <a:gd name="T15" fmla="*/ 242 h 274"/>
                  <a:gd name="T16" fmla="*/ 25 w 200"/>
                  <a:gd name="T17" fmla="*/ 274 h 274"/>
                  <a:gd name="T18" fmla="*/ 46 w 200"/>
                  <a:gd name="T19" fmla="*/ 253 h 274"/>
                  <a:gd name="T20" fmla="*/ 33 w 200"/>
                  <a:gd name="T21" fmla="*/ 225 h 274"/>
                  <a:gd name="T22" fmla="*/ 55 w 200"/>
                  <a:gd name="T23" fmla="*/ 194 h 274"/>
                  <a:gd name="T24" fmla="*/ 88 w 200"/>
                  <a:gd name="T25" fmla="*/ 156 h 274"/>
                  <a:gd name="T26" fmla="*/ 130 w 200"/>
                  <a:gd name="T27" fmla="*/ 109 h 274"/>
                  <a:gd name="T28" fmla="*/ 160 w 200"/>
                  <a:gd name="T29" fmla="*/ 61 h 274"/>
                  <a:gd name="T30" fmla="*/ 177 w 200"/>
                  <a:gd name="T31" fmla="*/ 55 h 274"/>
                  <a:gd name="T32" fmla="*/ 183 w 200"/>
                  <a:gd name="T33" fmla="*/ 42 h 274"/>
                  <a:gd name="T34" fmla="*/ 169 w 200"/>
                  <a:gd name="T35" fmla="*/ 29 h 274"/>
                  <a:gd name="T36" fmla="*/ 185 w 200"/>
                  <a:gd name="T37" fmla="*/ 12 h 274"/>
                  <a:gd name="T38" fmla="*/ 200 w 200"/>
                  <a:gd name="T39" fmla="*/ 10 h 274"/>
                  <a:gd name="T40" fmla="*/ 171 w 200"/>
                  <a:gd name="T41" fmla="*/ 0 h 274"/>
                  <a:gd name="T42" fmla="*/ 156 w 200"/>
                  <a:gd name="T43" fmla="*/ 12 h 274"/>
                  <a:gd name="T44" fmla="*/ 156 w 200"/>
                  <a:gd name="T45" fmla="*/ 12 h 274"/>
                  <a:gd name="T46" fmla="*/ 156 w 200"/>
                  <a:gd name="T47" fmla="*/ 12 h 27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00"/>
                  <a:gd name="T73" fmla="*/ 0 h 274"/>
                  <a:gd name="T74" fmla="*/ 200 w 200"/>
                  <a:gd name="T75" fmla="*/ 274 h 27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00" h="274">
                    <a:moveTo>
                      <a:pt x="156" y="12"/>
                    </a:moveTo>
                    <a:lnTo>
                      <a:pt x="149" y="40"/>
                    </a:lnTo>
                    <a:lnTo>
                      <a:pt x="145" y="65"/>
                    </a:lnTo>
                    <a:lnTo>
                      <a:pt x="131" y="74"/>
                    </a:lnTo>
                    <a:lnTo>
                      <a:pt x="103" y="113"/>
                    </a:lnTo>
                    <a:lnTo>
                      <a:pt x="63" y="162"/>
                    </a:lnTo>
                    <a:lnTo>
                      <a:pt x="17" y="204"/>
                    </a:lnTo>
                    <a:lnTo>
                      <a:pt x="0" y="242"/>
                    </a:lnTo>
                    <a:lnTo>
                      <a:pt x="25" y="274"/>
                    </a:lnTo>
                    <a:lnTo>
                      <a:pt x="46" y="253"/>
                    </a:lnTo>
                    <a:lnTo>
                      <a:pt x="33" y="225"/>
                    </a:lnTo>
                    <a:lnTo>
                      <a:pt x="55" y="194"/>
                    </a:lnTo>
                    <a:lnTo>
                      <a:pt x="88" y="156"/>
                    </a:lnTo>
                    <a:lnTo>
                      <a:pt x="130" y="109"/>
                    </a:lnTo>
                    <a:lnTo>
                      <a:pt x="160" y="61"/>
                    </a:lnTo>
                    <a:lnTo>
                      <a:pt x="177" y="55"/>
                    </a:lnTo>
                    <a:lnTo>
                      <a:pt x="183" y="42"/>
                    </a:lnTo>
                    <a:lnTo>
                      <a:pt x="169" y="29"/>
                    </a:lnTo>
                    <a:lnTo>
                      <a:pt x="185" y="12"/>
                    </a:lnTo>
                    <a:lnTo>
                      <a:pt x="200" y="10"/>
                    </a:lnTo>
                    <a:lnTo>
                      <a:pt x="171" y="0"/>
                    </a:lnTo>
                    <a:lnTo>
                      <a:pt x="156" y="12"/>
                    </a:lnTo>
                    <a:close/>
                  </a:path>
                </a:pathLst>
              </a:custGeom>
              <a:solidFill>
                <a:srgbClr val="FFE5D9"/>
              </a:solidFill>
              <a:ln w="9525">
                <a:noFill/>
                <a:round/>
                <a:headEnd/>
                <a:tailEnd/>
              </a:ln>
            </p:spPr>
            <p:txBody>
              <a:bodyPr/>
              <a:lstStyle/>
              <a:p>
                <a:endParaRPr lang="en-US"/>
              </a:p>
            </p:txBody>
          </p:sp>
          <p:sp>
            <p:nvSpPr>
              <p:cNvPr id="27759" name="Freeform 81"/>
              <p:cNvSpPr>
                <a:spLocks/>
              </p:cNvSpPr>
              <p:nvPr/>
            </p:nvSpPr>
            <p:spPr bwMode="auto">
              <a:xfrm>
                <a:off x="1299" y="2375"/>
                <a:ext cx="44" cy="32"/>
              </a:xfrm>
              <a:custGeom>
                <a:avLst/>
                <a:gdLst>
                  <a:gd name="T0" fmla="*/ 9 w 87"/>
                  <a:gd name="T1" fmla="*/ 0 h 64"/>
                  <a:gd name="T2" fmla="*/ 45 w 87"/>
                  <a:gd name="T3" fmla="*/ 13 h 64"/>
                  <a:gd name="T4" fmla="*/ 70 w 87"/>
                  <a:gd name="T5" fmla="*/ 34 h 64"/>
                  <a:gd name="T6" fmla="*/ 87 w 87"/>
                  <a:gd name="T7" fmla="*/ 43 h 64"/>
                  <a:gd name="T8" fmla="*/ 0 w 87"/>
                  <a:gd name="T9" fmla="*/ 64 h 64"/>
                  <a:gd name="T10" fmla="*/ 21 w 87"/>
                  <a:gd name="T11" fmla="*/ 24 h 64"/>
                  <a:gd name="T12" fmla="*/ 9 w 87"/>
                  <a:gd name="T13" fmla="*/ 0 h 64"/>
                  <a:gd name="T14" fmla="*/ 9 w 87"/>
                  <a:gd name="T15" fmla="*/ 0 h 64"/>
                  <a:gd name="T16" fmla="*/ 9 w 87"/>
                  <a:gd name="T17" fmla="*/ 0 h 6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7"/>
                  <a:gd name="T28" fmla="*/ 0 h 64"/>
                  <a:gd name="T29" fmla="*/ 87 w 87"/>
                  <a:gd name="T30" fmla="*/ 64 h 6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7" h="64">
                    <a:moveTo>
                      <a:pt x="9" y="0"/>
                    </a:moveTo>
                    <a:lnTo>
                      <a:pt x="45" y="13"/>
                    </a:lnTo>
                    <a:lnTo>
                      <a:pt x="70" y="34"/>
                    </a:lnTo>
                    <a:lnTo>
                      <a:pt x="87" y="43"/>
                    </a:lnTo>
                    <a:lnTo>
                      <a:pt x="0" y="64"/>
                    </a:lnTo>
                    <a:lnTo>
                      <a:pt x="21" y="24"/>
                    </a:lnTo>
                    <a:lnTo>
                      <a:pt x="9" y="0"/>
                    </a:lnTo>
                    <a:close/>
                  </a:path>
                </a:pathLst>
              </a:custGeom>
              <a:solidFill>
                <a:srgbClr val="FFB5A8"/>
              </a:solidFill>
              <a:ln w="9525">
                <a:noFill/>
                <a:round/>
                <a:headEnd/>
                <a:tailEnd/>
              </a:ln>
            </p:spPr>
            <p:txBody>
              <a:bodyPr/>
              <a:lstStyle/>
              <a:p>
                <a:endParaRPr lang="en-US"/>
              </a:p>
            </p:txBody>
          </p:sp>
          <p:sp>
            <p:nvSpPr>
              <p:cNvPr id="27760" name="Freeform 82"/>
              <p:cNvSpPr>
                <a:spLocks/>
              </p:cNvSpPr>
              <p:nvPr/>
            </p:nvSpPr>
            <p:spPr bwMode="auto">
              <a:xfrm>
                <a:off x="1382" y="2836"/>
                <a:ext cx="379" cy="683"/>
              </a:xfrm>
              <a:custGeom>
                <a:avLst/>
                <a:gdLst>
                  <a:gd name="T0" fmla="*/ 0 w 759"/>
                  <a:gd name="T1" fmla="*/ 0 h 1367"/>
                  <a:gd name="T2" fmla="*/ 25 w 759"/>
                  <a:gd name="T3" fmla="*/ 76 h 1367"/>
                  <a:gd name="T4" fmla="*/ 52 w 759"/>
                  <a:gd name="T5" fmla="*/ 156 h 1367"/>
                  <a:gd name="T6" fmla="*/ 84 w 759"/>
                  <a:gd name="T7" fmla="*/ 249 h 1367"/>
                  <a:gd name="T8" fmla="*/ 118 w 759"/>
                  <a:gd name="T9" fmla="*/ 344 h 1367"/>
                  <a:gd name="T10" fmla="*/ 152 w 759"/>
                  <a:gd name="T11" fmla="*/ 430 h 1367"/>
                  <a:gd name="T12" fmla="*/ 185 w 759"/>
                  <a:gd name="T13" fmla="*/ 495 h 1367"/>
                  <a:gd name="T14" fmla="*/ 211 w 759"/>
                  <a:gd name="T15" fmla="*/ 529 h 1367"/>
                  <a:gd name="T16" fmla="*/ 259 w 759"/>
                  <a:gd name="T17" fmla="*/ 571 h 1367"/>
                  <a:gd name="T18" fmla="*/ 308 w 759"/>
                  <a:gd name="T19" fmla="*/ 630 h 1367"/>
                  <a:gd name="T20" fmla="*/ 354 w 759"/>
                  <a:gd name="T21" fmla="*/ 690 h 1367"/>
                  <a:gd name="T22" fmla="*/ 390 w 759"/>
                  <a:gd name="T23" fmla="*/ 744 h 1367"/>
                  <a:gd name="T24" fmla="*/ 420 w 759"/>
                  <a:gd name="T25" fmla="*/ 793 h 1367"/>
                  <a:gd name="T26" fmla="*/ 449 w 759"/>
                  <a:gd name="T27" fmla="*/ 844 h 1367"/>
                  <a:gd name="T28" fmla="*/ 481 w 759"/>
                  <a:gd name="T29" fmla="*/ 909 h 1367"/>
                  <a:gd name="T30" fmla="*/ 538 w 759"/>
                  <a:gd name="T31" fmla="*/ 911 h 1367"/>
                  <a:gd name="T32" fmla="*/ 542 w 759"/>
                  <a:gd name="T33" fmla="*/ 1042 h 1367"/>
                  <a:gd name="T34" fmla="*/ 620 w 759"/>
                  <a:gd name="T35" fmla="*/ 1168 h 1367"/>
                  <a:gd name="T36" fmla="*/ 694 w 759"/>
                  <a:gd name="T37" fmla="*/ 1253 h 1367"/>
                  <a:gd name="T38" fmla="*/ 734 w 759"/>
                  <a:gd name="T39" fmla="*/ 1289 h 1367"/>
                  <a:gd name="T40" fmla="*/ 759 w 759"/>
                  <a:gd name="T41" fmla="*/ 1295 h 1367"/>
                  <a:gd name="T42" fmla="*/ 755 w 759"/>
                  <a:gd name="T43" fmla="*/ 1337 h 1367"/>
                  <a:gd name="T44" fmla="*/ 728 w 759"/>
                  <a:gd name="T45" fmla="*/ 1367 h 1367"/>
                  <a:gd name="T46" fmla="*/ 698 w 759"/>
                  <a:gd name="T47" fmla="*/ 1352 h 1367"/>
                  <a:gd name="T48" fmla="*/ 666 w 759"/>
                  <a:gd name="T49" fmla="*/ 1303 h 1367"/>
                  <a:gd name="T50" fmla="*/ 540 w 759"/>
                  <a:gd name="T51" fmla="*/ 1312 h 1367"/>
                  <a:gd name="T52" fmla="*/ 635 w 759"/>
                  <a:gd name="T53" fmla="*/ 1276 h 1367"/>
                  <a:gd name="T54" fmla="*/ 633 w 759"/>
                  <a:gd name="T55" fmla="*/ 1226 h 1367"/>
                  <a:gd name="T56" fmla="*/ 591 w 759"/>
                  <a:gd name="T57" fmla="*/ 1232 h 1367"/>
                  <a:gd name="T58" fmla="*/ 538 w 759"/>
                  <a:gd name="T59" fmla="*/ 1190 h 1367"/>
                  <a:gd name="T60" fmla="*/ 515 w 759"/>
                  <a:gd name="T61" fmla="*/ 1112 h 1367"/>
                  <a:gd name="T62" fmla="*/ 506 w 759"/>
                  <a:gd name="T63" fmla="*/ 1084 h 1367"/>
                  <a:gd name="T64" fmla="*/ 525 w 759"/>
                  <a:gd name="T65" fmla="*/ 1029 h 1367"/>
                  <a:gd name="T66" fmla="*/ 527 w 759"/>
                  <a:gd name="T67" fmla="*/ 993 h 1367"/>
                  <a:gd name="T68" fmla="*/ 523 w 759"/>
                  <a:gd name="T69" fmla="*/ 922 h 1367"/>
                  <a:gd name="T70" fmla="*/ 481 w 759"/>
                  <a:gd name="T71" fmla="*/ 919 h 1367"/>
                  <a:gd name="T72" fmla="*/ 462 w 759"/>
                  <a:gd name="T73" fmla="*/ 922 h 1367"/>
                  <a:gd name="T74" fmla="*/ 285 w 759"/>
                  <a:gd name="T75" fmla="*/ 645 h 1367"/>
                  <a:gd name="T76" fmla="*/ 135 w 759"/>
                  <a:gd name="T77" fmla="*/ 495 h 1367"/>
                  <a:gd name="T78" fmla="*/ 15 w 759"/>
                  <a:gd name="T79" fmla="*/ 210 h 1367"/>
                  <a:gd name="T80" fmla="*/ 0 w 759"/>
                  <a:gd name="T81" fmla="*/ 0 h 1367"/>
                  <a:gd name="T82" fmla="*/ 0 w 759"/>
                  <a:gd name="T83" fmla="*/ 0 h 1367"/>
                  <a:gd name="T84" fmla="*/ 0 w 759"/>
                  <a:gd name="T85" fmla="*/ 0 h 136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59"/>
                  <a:gd name="T130" fmla="*/ 0 h 1367"/>
                  <a:gd name="T131" fmla="*/ 759 w 759"/>
                  <a:gd name="T132" fmla="*/ 1367 h 136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59" h="1367">
                    <a:moveTo>
                      <a:pt x="0" y="0"/>
                    </a:moveTo>
                    <a:lnTo>
                      <a:pt x="25" y="76"/>
                    </a:lnTo>
                    <a:lnTo>
                      <a:pt x="52" y="156"/>
                    </a:lnTo>
                    <a:lnTo>
                      <a:pt x="84" y="249"/>
                    </a:lnTo>
                    <a:lnTo>
                      <a:pt x="118" y="344"/>
                    </a:lnTo>
                    <a:lnTo>
                      <a:pt x="152" y="430"/>
                    </a:lnTo>
                    <a:lnTo>
                      <a:pt x="185" y="495"/>
                    </a:lnTo>
                    <a:lnTo>
                      <a:pt x="211" y="529"/>
                    </a:lnTo>
                    <a:lnTo>
                      <a:pt x="259" y="571"/>
                    </a:lnTo>
                    <a:lnTo>
                      <a:pt x="308" y="630"/>
                    </a:lnTo>
                    <a:lnTo>
                      <a:pt x="354" y="690"/>
                    </a:lnTo>
                    <a:lnTo>
                      <a:pt x="390" y="744"/>
                    </a:lnTo>
                    <a:lnTo>
                      <a:pt x="420" y="793"/>
                    </a:lnTo>
                    <a:lnTo>
                      <a:pt x="449" y="844"/>
                    </a:lnTo>
                    <a:lnTo>
                      <a:pt x="481" y="909"/>
                    </a:lnTo>
                    <a:lnTo>
                      <a:pt x="538" y="911"/>
                    </a:lnTo>
                    <a:lnTo>
                      <a:pt x="542" y="1042"/>
                    </a:lnTo>
                    <a:lnTo>
                      <a:pt x="620" y="1168"/>
                    </a:lnTo>
                    <a:lnTo>
                      <a:pt x="694" y="1253"/>
                    </a:lnTo>
                    <a:lnTo>
                      <a:pt x="734" y="1289"/>
                    </a:lnTo>
                    <a:lnTo>
                      <a:pt x="759" y="1295"/>
                    </a:lnTo>
                    <a:lnTo>
                      <a:pt x="755" y="1337"/>
                    </a:lnTo>
                    <a:lnTo>
                      <a:pt x="728" y="1367"/>
                    </a:lnTo>
                    <a:lnTo>
                      <a:pt x="698" y="1352"/>
                    </a:lnTo>
                    <a:lnTo>
                      <a:pt x="666" y="1303"/>
                    </a:lnTo>
                    <a:lnTo>
                      <a:pt x="540" y="1312"/>
                    </a:lnTo>
                    <a:lnTo>
                      <a:pt x="635" y="1276"/>
                    </a:lnTo>
                    <a:lnTo>
                      <a:pt x="633" y="1226"/>
                    </a:lnTo>
                    <a:lnTo>
                      <a:pt x="591" y="1232"/>
                    </a:lnTo>
                    <a:lnTo>
                      <a:pt x="538" y="1190"/>
                    </a:lnTo>
                    <a:lnTo>
                      <a:pt x="515" y="1112"/>
                    </a:lnTo>
                    <a:lnTo>
                      <a:pt x="506" y="1084"/>
                    </a:lnTo>
                    <a:lnTo>
                      <a:pt x="525" y="1029"/>
                    </a:lnTo>
                    <a:lnTo>
                      <a:pt x="527" y="993"/>
                    </a:lnTo>
                    <a:lnTo>
                      <a:pt x="523" y="922"/>
                    </a:lnTo>
                    <a:lnTo>
                      <a:pt x="481" y="919"/>
                    </a:lnTo>
                    <a:lnTo>
                      <a:pt x="462" y="922"/>
                    </a:lnTo>
                    <a:lnTo>
                      <a:pt x="285" y="645"/>
                    </a:lnTo>
                    <a:lnTo>
                      <a:pt x="135" y="495"/>
                    </a:lnTo>
                    <a:lnTo>
                      <a:pt x="15" y="210"/>
                    </a:lnTo>
                    <a:lnTo>
                      <a:pt x="0" y="0"/>
                    </a:lnTo>
                    <a:close/>
                  </a:path>
                </a:pathLst>
              </a:custGeom>
              <a:solidFill>
                <a:srgbClr val="000000"/>
              </a:solidFill>
              <a:ln w="9525">
                <a:noFill/>
                <a:round/>
                <a:headEnd/>
                <a:tailEnd/>
              </a:ln>
            </p:spPr>
            <p:txBody>
              <a:bodyPr/>
              <a:lstStyle/>
              <a:p>
                <a:endParaRPr lang="en-US"/>
              </a:p>
            </p:txBody>
          </p:sp>
          <p:sp>
            <p:nvSpPr>
              <p:cNvPr id="27761" name="Freeform 83"/>
              <p:cNvSpPr>
                <a:spLocks/>
              </p:cNvSpPr>
              <p:nvPr/>
            </p:nvSpPr>
            <p:spPr bwMode="auto">
              <a:xfrm>
                <a:off x="893" y="1884"/>
                <a:ext cx="560" cy="478"/>
              </a:xfrm>
              <a:custGeom>
                <a:avLst/>
                <a:gdLst>
                  <a:gd name="T0" fmla="*/ 329 w 1120"/>
                  <a:gd name="T1" fmla="*/ 380 h 956"/>
                  <a:gd name="T2" fmla="*/ 492 w 1120"/>
                  <a:gd name="T3" fmla="*/ 391 h 956"/>
                  <a:gd name="T4" fmla="*/ 665 w 1120"/>
                  <a:gd name="T5" fmla="*/ 374 h 956"/>
                  <a:gd name="T6" fmla="*/ 857 w 1120"/>
                  <a:gd name="T7" fmla="*/ 393 h 956"/>
                  <a:gd name="T8" fmla="*/ 964 w 1120"/>
                  <a:gd name="T9" fmla="*/ 401 h 956"/>
                  <a:gd name="T10" fmla="*/ 989 w 1120"/>
                  <a:gd name="T11" fmla="*/ 511 h 956"/>
                  <a:gd name="T12" fmla="*/ 998 w 1120"/>
                  <a:gd name="T13" fmla="*/ 557 h 956"/>
                  <a:gd name="T14" fmla="*/ 1019 w 1120"/>
                  <a:gd name="T15" fmla="*/ 600 h 956"/>
                  <a:gd name="T16" fmla="*/ 1055 w 1120"/>
                  <a:gd name="T17" fmla="*/ 686 h 956"/>
                  <a:gd name="T18" fmla="*/ 1072 w 1120"/>
                  <a:gd name="T19" fmla="*/ 768 h 956"/>
                  <a:gd name="T20" fmla="*/ 1089 w 1120"/>
                  <a:gd name="T21" fmla="*/ 694 h 956"/>
                  <a:gd name="T22" fmla="*/ 1105 w 1120"/>
                  <a:gd name="T23" fmla="*/ 604 h 956"/>
                  <a:gd name="T24" fmla="*/ 1120 w 1120"/>
                  <a:gd name="T25" fmla="*/ 553 h 956"/>
                  <a:gd name="T26" fmla="*/ 1108 w 1120"/>
                  <a:gd name="T27" fmla="*/ 450 h 956"/>
                  <a:gd name="T28" fmla="*/ 1093 w 1120"/>
                  <a:gd name="T29" fmla="*/ 374 h 956"/>
                  <a:gd name="T30" fmla="*/ 1076 w 1120"/>
                  <a:gd name="T31" fmla="*/ 330 h 956"/>
                  <a:gd name="T32" fmla="*/ 1048 w 1120"/>
                  <a:gd name="T33" fmla="*/ 292 h 956"/>
                  <a:gd name="T34" fmla="*/ 1002 w 1120"/>
                  <a:gd name="T35" fmla="*/ 226 h 956"/>
                  <a:gd name="T36" fmla="*/ 935 w 1120"/>
                  <a:gd name="T37" fmla="*/ 154 h 956"/>
                  <a:gd name="T38" fmla="*/ 895 w 1120"/>
                  <a:gd name="T39" fmla="*/ 121 h 956"/>
                  <a:gd name="T40" fmla="*/ 850 w 1120"/>
                  <a:gd name="T41" fmla="*/ 95 h 956"/>
                  <a:gd name="T42" fmla="*/ 764 w 1120"/>
                  <a:gd name="T43" fmla="*/ 53 h 956"/>
                  <a:gd name="T44" fmla="*/ 696 w 1120"/>
                  <a:gd name="T45" fmla="*/ 24 h 956"/>
                  <a:gd name="T46" fmla="*/ 599 w 1120"/>
                  <a:gd name="T47" fmla="*/ 0 h 956"/>
                  <a:gd name="T48" fmla="*/ 329 w 1120"/>
                  <a:gd name="T49" fmla="*/ 43 h 956"/>
                  <a:gd name="T50" fmla="*/ 278 w 1120"/>
                  <a:gd name="T51" fmla="*/ 95 h 956"/>
                  <a:gd name="T52" fmla="*/ 240 w 1120"/>
                  <a:gd name="T53" fmla="*/ 165 h 956"/>
                  <a:gd name="T54" fmla="*/ 221 w 1120"/>
                  <a:gd name="T55" fmla="*/ 197 h 956"/>
                  <a:gd name="T56" fmla="*/ 181 w 1120"/>
                  <a:gd name="T57" fmla="*/ 222 h 956"/>
                  <a:gd name="T58" fmla="*/ 125 w 1120"/>
                  <a:gd name="T59" fmla="*/ 243 h 956"/>
                  <a:gd name="T60" fmla="*/ 51 w 1120"/>
                  <a:gd name="T61" fmla="*/ 291 h 956"/>
                  <a:gd name="T62" fmla="*/ 27 w 1120"/>
                  <a:gd name="T63" fmla="*/ 365 h 956"/>
                  <a:gd name="T64" fmla="*/ 0 w 1120"/>
                  <a:gd name="T65" fmla="*/ 464 h 956"/>
                  <a:gd name="T66" fmla="*/ 15 w 1120"/>
                  <a:gd name="T67" fmla="*/ 598 h 956"/>
                  <a:gd name="T68" fmla="*/ 30 w 1120"/>
                  <a:gd name="T69" fmla="*/ 682 h 956"/>
                  <a:gd name="T70" fmla="*/ 48 w 1120"/>
                  <a:gd name="T71" fmla="*/ 732 h 956"/>
                  <a:gd name="T72" fmla="*/ 65 w 1120"/>
                  <a:gd name="T73" fmla="*/ 768 h 956"/>
                  <a:gd name="T74" fmla="*/ 89 w 1120"/>
                  <a:gd name="T75" fmla="*/ 811 h 956"/>
                  <a:gd name="T76" fmla="*/ 144 w 1120"/>
                  <a:gd name="T77" fmla="*/ 846 h 956"/>
                  <a:gd name="T78" fmla="*/ 222 w 1120"/>
                  <a:gd name="T79" fmla="*/ 956 h 956"/>
                  <a:gd name="T80" fmla="*/ 211 w 1120"/>
                  <a:gd name="T81" fmla="*/ 884 h 956"/>
                  <a:gd name="T82" fmla="*/ 194 w 1120"/>
                  <a:gd name="T83" fmla="*/ 785 h 956"/>
                  <a:gd name="T84" fmla="*/ 205 w 1120"/>
                  <a:gd name="T85" fmla="*/ 735 h 956"/>
                  <a:gd name="T86" fmla="*/ 224 w 1120"/>
                  <a:gd name="T87" fmla="*/ 627 h 956"/>
                  <a:gd name="T88" fmla="*/ 226 w 1120"/>
                  <a:gd name="T89" fmla="*/ 505 h 956"/>
                  <a:gd name="T90" fmla="*/ 236 w 1120"/>
                  <a:gd name="T91" fmla="*/ 469 h 956"/>
                  <a:gd name="T92" fmla="*/ 262 w 1120"/>
                  <a:gd name="T93" fmla="*/ 443 h 956"/>
                  <a:gd name="T94" fmla="*/ 329 w 1120"/>
                  <a:gd name="T95" fmla="*/ 380 h 956"/>
                  <a:gd name="T96" fmla="*/ 329 w 1120"/>
                  <a:gd name="T97" fmla="*/ 380 h 956"/>
                  <a:gd name="T98" fmla="*/ 329 w 1120"/>
                  <a:gd name="T99" fmla="*/ 380 h 95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120"/>
                  <a:gd name="T151" fmla="*/ 0 h 956"/>
                  <a:gd name="T152" fmla="*/ 1120 w 1120"/>
                  <a:gd name="T153" fmla="*/ 956 h 95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120" h="956">
                    <a:moveTo>
                      <a:pt x="329" y="380"/>
                    </a:moveTo>
                    <a:lnTo>
                      <a:pt x="492" y="391"/>
                    </a:lnTo>
                    <a:lnTo>
                      <a:pt x="665" y="374"/>
                    </a:lnTo>
                    <a:lnTo>
                      <a:pt x="857" y="393"/>
                    </a:lnTo>
                    <a:lnTo>
                      <a:pt x="964" y="401"/>
                    </a:lnTo>
                    <a:lnTo>
                      <a:pt x="989" y="511"/>
                    </a:lnTo>
                    <a:lnTo>
                      <a:pt x="998" y="557"/>
                    </a:lnTo>
                    <a:lnTo>
                      <a:pt x="1019" y="600"/>
                    </a:lnTo>
                    <a:lnTo>
                      <a:pt x="1055" y="686"/>
                    </a:lnTo>
                    <a:lnTo>
                      <a:pt x="1072" y="768"/>
                    </a:lnTo>
                    <a:lnTo>
                      <a:pt x="1089" y="694"/>
                    </a:lnTo>
                    <a:lnTo>
                      <a:pt x="1105" y="604"/>
                    </a:lnTo>
                    <a:lnTo>
                      <a:pt x="1120" y="553"/>
                    </a:lnTo>
                    <a:lnTo>
                      <a:pt x="1108" y="450"/>
                    </a:lnTo>
                    <a:lnTo>
                      <a:pt x="1093" y="374"/>
                    </a:lnTo>
                    <a:lnTo>
                      <a:pt x="1076" y="330"/>
                    </a:lnTo>
                    <a:lnTo>
                      <a:pt x="1048" y="292"/>
                    </a:lnTo>
                    <a:lnTo>
                      <a:pt x="1002" y="226"/>
                    </a:lnTo>
                    <a:lnTo>
                      <a:pt x="935" y="154"/>
                    </a:lnTo>
                    <a:lnTo>
                      <a:pt x="895" y="121"/>
                    </a:lnTo>
                    <a:lnTo>
                      <a:pt x="850" y="95"/>
                    </a:lnTo>
                    <a:lnTo>
                      <a:pt x="764" y="53"/>
                    </a:lnTo>
                    <a:lnTo>
                      <a:pt x="696" y="24"/>
                    </a:lnTo>
                    <a:lnTo>
                      <a:pt x="599" y="0"/>
                    </a:lnTo>
                    <a:lnTo>
                      <a:pt x="329" y="43"/>
                    </a:lnTo>
                    <a:lnTo>
                      <a:pt x="278" y="95"/>
                    </a:lnTo>
                    <a:lnTo>
                      <a:pt x="240" y="165"/>
                    </a:lnTo>
                    <a:lnTo>
                      <a:pt x="221" y="197"/>
                    </a:lnTo>
                    <a:lnTo>
                      <a:pt x="181" y="222"/>
                    </a:lnTo>
                    <a:lnTo>
                      <a:pt x="125" y="243"/>
                    </a:lnTo>
                    <a:lnTo>
                      <a:pt x="51" y="291"/>
                    </a:lnTo>
                    <a:lnTo>
                      <a:pt x="27" y="365"/>
                    </a:lnTo>
                    <a:lnTo>
                      <a:pt x="0" y="464"/>
                    </a:lnTo>
                    <a:lnTo>
                      <a:pt x="15" y="598"/>
                    </a:lnTo>
                    <a:lnTo>
                      <a:pt x="30" y="682"/>
                    </a:lnTo>
                    <a:lnTo>
                      <a:pt x="48" y="732"/>
                    </a:lnTo>
                    <a:lnTo>
                      <a:pt x="65" y="768"/>
                    </a:lnTo>
                    <a:lnTo>
                      <a:pt x="89" y="811"/>
                    </a:lnTo>
                    <a:lnTo>
                      <a:pt x="144" y="846"/>
                    </a:lnTo>
                    <a:lnTo>
                      <a:pt x="222" y="956"/>
                    </a:lnTo>
                    <a:lnTo>
                      <a:pt x="211" y="884"/>
                    </a:lnTo>
                    <a:lnTo>
                      <a:pt x="194" y="785"/>
                    </a:lnTo>
                    <a:lnTo>
                      <a:pt x="205" y="735"/>
                    </a:lnTo>
                    <a:lnTo>
                      <a:pt x="224" y="627"/>
                    </a:lnTo>
                    <a:lnTo>
                      <a:pt x="226" y="505"/>
                    </a:lnTo>
                    <a:lnTo>
                      <a:pt x="236" y="469"/>
                    </a:lnTo>
                    <a:lnTo>
                      <a:pt x="262" y="443"/>
                    </a:lnTo>
                    <a:lnTo>
                      <a:pt x="329" y="380"/>
                    </a:lnTo>
                    <a:close/>
                  </a:path>
                </a:pathLst>
              </a:custGeom>
              <a:solidFill>
                <a:srgbClr val="000000"/>
              </a:solidFill>
              <a:ln w="9525">
                <a:noFill/>
                <a:round/>
                <a:headEnd/>
                <a:tailEnd/>
              </a:ln>
            </p:spPr>
            <p:txBody>
              <a:bodyPr/>
              <a:lstStyle/>
              <a:p>
                <a:endParaRPr lang="en-US"/>
              </a:p>
            </p:txBody>
          </p:sp>
          <p:sp>
            <p:nvSpPr>
              <p:cNvPr id="27762" name="Freeform 84"/>
              <p:cNvSpPr>
                <a:spLocks/>
              </p:cNvSpPr>
              <p:nvPr/>
            </p:nvSpPr>
            <p:spPr bwMode="auto">
              <a:xfrm>
                <a:off x="940" y="2297"/>
                <a:ext cx="146" cy="254"/>
              </a:xfrm>
              <a:custGeom>
                <a:avLst/>
                <a:gdLst>
                  <a:gd name="T0" fmla="*/ 0 w 293"/>
                  <a:gd name="T1" fmla="*/ 0 h 507"/>
                  <a:gd name="T2" fmla="*/ 17 w 293"/>
                  <a:gd name="T3" fmla="*/ 49 h 507"/>
                  <a:gd name="T4" fmla="*/ 36 w 293"/>
                  <a:gd name="T5" fmla="*/ 106 h 507"/>
                  <a:gd name="T6" fmla="*/ 59 w 293"/>
                  <a:gd name="T7" fmla="*/ 167 h 507"/>
                  <a:gd name="T8" fmla="*/ 74 w 293"/>
                  <a:gd name="T9" fmla="*/ 256 h 507"/>
                  <a:gd name="T10" fmla="*/ 103 w 293"/>
                  <a:gd name="T11" fmla="*/ 287 h 507"/>
                  <a:gd name="T12" fmla="*/ 129 w 293"/>
                  <a:gd name="T13" fmla="*/ 296 h 507"/>
                  <a:gd name="T14" fmla="*/ 173 w 293"/>
                  <a:gd name="T15" fmla="*/ 298 h 507"/>
                  <a:gd name="T16" fmla="*/ 196 w 293"/>
                  <a:gd name="T17" fmla="*/ 348 h 507"/>
                  <a:gd name="T18" fmla="*/ 217 w 293"/>
                  <a:gd name="T19" fmla="*/ 395 h 507"/>
                  <a:gd name="T20" fmla="*/ 247 w 293"/>
                  <a:gd name="T21" fmla="*/ 458 h 507"/>
                  <a:gd name="T22" fmla="*/ 274 w 293"/>
                  <a:gd name="T23" fmla="*/ 507 h 507"/>
                  <a:gd name="T24" fmla="*/ 293 w 293"/>
                  <a:gd name="T25" fmla="*/ 501 h 507"/>
                  <a:gd name="T26" fmla="*/ 266 w 293"/>
                  <a:gd name="T27" fmla="*/ 456 h 507"/>
                  <a:gd name="T28" fmla="*/ 236 w 293"/>
                  <a:gd name="T29" fmla="*/ 395 h 507"/>
                  <a:gd name="T30" fmla="*/ 217 w 293"/>
                  <a:gd name="T31" fmla="*/ 355 h 507"/>
                  <a:gd name="T32" fmla="*/ 202 w 293"/>
                  <a:gd name="T33" fmla="*/ 325 h 507"/>
                  <a:gd name="T34" fmla="*/ 190 w 293"/>
                  <a:gd name="T35" fmla="*/ 273 h 507"/>
                  <a:gd name="T36" fmla="*/ 175 w 293"/>
                  <a:gd name="T37" fmla="*/ 277 h 507"/>
                  <a:gd name="T38" fmla="*/ 133 w 293"/>
                  <a:gd name="T39" fmla="*/ 279 h 507"/>
                  <a:gd name="T40" fmla="*/ 99 w 293"/>
                  <a:gd name="T41" fmla="*/ 258 h 507"/>
                  <a:gd name="T42" fmla="*/ 76 w 293"/>
                  <a:gd name="T43" fmla="*/ 232 h 507"/>
                  <a:gd name="T44" fmla="*/ 69 w 293"/>
                  <a:gd name="T45" fmla="*/ 157 h 507"/>
                  <a:gd name="T46" fmla="*/ 50 w 293"/>
                  <a:gd name="T47" fmla="*/ 100 h 507"/>
                  <a:gd name="T48" fmla="*/ 31 w 293"/>
                  <a:gd name="T49" fmla="*/ 45 h 507"/>
                  <a:gd name="T50" fmla="*/ 25 w 293"/>
                  <a:gd name="T51" fmla="*/ 17 h 507"/>
                  <a:gd name="T52" fmla="*/ 10 w 293"/>
                  <a:gd name="T53" fmla="*/ 0 h 507"/>
                  <a:gd name="T54" fmla="*/ 0 w 293"/>
                  <a:gd name="T55" fmla="*/ 0 h 507"/>
                  <a:gd name="T56" fmla="*/ 0 w 293"/>
                  <a:gd name="T57" fmla="*/ 0 h 507"/>
                  <a:gd name="T58" fmla="*/ 0 w 293"/>
                  <a:gd name="T59" fmla="*/ 0 h 50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3"/>
                  <a:gd name="T91" fmla="*/ 0 h 507"/>
                  <a:gd name="T92" fmla="*/ 293 w 293"/>
                  <a:gd name="T93" fmla="*/ 507 h 50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3" h="507">
                    <a:moveTo>
                      <a:pt x="0" y="0"/>
                    </a:moveTo>
                    <a:lnTo>
                      <a:pt x="17" y="49"/>
                    </a:lnTo>
                    <a:lnTo>
                      <a:pt x="36" y="106"/>
                    </a:lnTo>
                    <a:lnTo>
                      <a:pt x="59" y="167"/>
                    </a:lnTo>
                    <a:lnTo>
                      <a:pt x="74" y="256"/>
                    </a:lnTo>
                    <a:lnTo>
                      <a:pt x="103" y="287"/>
                    </a:lnTo>
                    <a:lnTo>
                      <a:pt x="129" y="296"/>
                    </a:lnTo>
                    <a:lnTo>
                      <a:pt x="173" y="298"/>
                    </a:lnTo>
                    <a:lnTo>
                      <a:pt x="196" y="348"/>
                    </a:lnTo>
                    <a:lnTo>
                      <a:pt x="217" y="395"/>
                    </a:lnTo>
                    <a:lnTo>
                      <a:pt x="247" y="458"/>
                    </a:lnTo>
                    <a:lnTo>
                      <a:pt x="274" y="507"/>
                    </a:lnTo>
                    <a:lnTo>
                      <a:pt x="293" y="501"/>
                    </a:lnTo>
                    <a:lnTo>
                      <a:pt x="266" y="456"/>
                    </a:lnTo>
                    <a:lnTo>
                      <a:pt x="236" y="395"/>
                    </a:lnTo>
                    <a:lnTo>
                      <a:pt x="217" y="355"/>
                    </a:lnTo>
                    <a:lnTo>
                      <a:pt x="202" y="325"/>
                    </a:lnTo>
                    <a:lnTo>
                      <a:pt x="190" y="273"/>
                    </a:lnTo>
                    <a:lnTo>
                      <a:pt x="175" y="277"/>
                    </a:lnTo>
                    <a:lnTo>
                      <a:pt x="133" y="279"/>
                    </a:lnTo>
                    <a:lnTo>
                      <a:pt x="99" y="258"/>
                    </a:lnTo>
                    <a:lnTo>
                      <a:pt x="76" y="232"/>
                    </a:lnTo>
                    <a:lnTo>
                      <a:pt x="69" y="157"/>
                    </a:lnTo>
                    <a:lnTo>
                      <a:pt x="50" y="100"/>
                    </a:lnTo>
                    <a:lnTo>
                      <a:pt x="31" y="45"/>
                    </a:lnTo>
                    <a:lnTo>
                      <a:pt x="25" y="17"/>
                    </a:lnTo>
                    <a:lnTo>
                      <a:pt x="10" y="0"/>
                    </a:lnTo>
                    <a:lnTo>
                      <a:pt x="0" y="0"/>
                    </a:lnTo>
                    <a:close/>
                  </a:path>
                </a:pathLst>
              </a:custGeom>
              <a:solidFill>
                <a:srgbClr val="000000"/>
              </a:solidFill>
              <a:ln w="9525">
                <a:noFill/>
                <a:round/>
                <a:headEnd/>
                <a:tailEnd/>
              </a:ln>
            </p:spPr>
            <p:txBody>
              <a:bodyPr/>
              <a:lstStyle/>
              <a:p>
                <a:endParaRPr lang="en-US"/>
              </a:p>
            </p:txBody>
          </p:sp>
          <p:sp>
            <p:nvSpPr>
              <p:cNvPr id="27763" name="Freeform 85"/>
              <p:cNvSpPr>
                <a:spLocks/>
              </p:cNvSpPr>
              <p:nvPr/>
            </p:nvSpPr>
            <p:spPr bwMode="auto">
              <a:xfrm>
                <a:off x="953" y="2315"/>
                <a:ext cx="34" cy="20"/>
              </a:xfrm>
              <a:custGeom>
                <a:avLst/>
                <a:gdLst>
                  <a:gd name="T0" fmla="*/ 0 w 68"/>
                  <a:gd name="T1" fmla="*/ 0 h 40"/>
                  <a:gd name="T2" fmla="*/ 44 w 68"/>
                  <a:gd name="T3" fmla="*/ 9 h 40"/>
                  <a:gd name="T4" fmla="*/ 68 w 68"/>
                  <a:gd name="T5" fmla="*/ 40 h 40"/>
                  <a:gd name="T6" fmla="*/ 55 w 68"/>
                  <a:gd name="T7" fmla="*/ 26 h 40"/>
                  <a:gd name="T8" fmla="*/ 26 w 68"/>
                  <a:gd name="T9" fmla="*/ 15 h 40"/>
                  <a:gd name="T10" fmla="*/ 0 w 68"/>
                  <a:gd name="T11" fmla="*/ 17 h 40"/>
                  <a:gd name="T12" fmla="*/ 0 w 68"/>
                  <a:gd name="T13" fmla="*/ 0 h 40"/>
                  <a:gd name="T14" fmla="*/ 0 w 68"/>
                  <a:gd name="T15" fmla="*/ 0 h 40"/>
                  <a:gd name="T16" fmla="*/ 0 w 68"/>
                  <a:gd name="T17" fmla="*/ 0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
                  <a:gd name="T28" fmla="*/ 0 h 40"/>
                  <a:gd name="T29" fmla="*/ 68 w 68"/>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 h="40">
                    <a:moveTo>
                      <a:pt x="0" y="0"/>
                    </a:moveTo>
                    <a:lnTo>
                      <a:pt x="44" y="9"/>
                    </a:lnTo>
                    <a:lnTo>
                      <a:pt x="68" y="40"/>
                    </a:lnTo>
                    <a:lnTo>
                      <a:pt x="55" y="26"/>
                    </a:lnTo>
                    <a:lnTo>
                      <a:pt x="26" y="15"/>
                    </a:lnTo>
                    <a:lnTo>
                      <a:pt x="0" y="17"/>
                    </a:lnTo>
                    <a:lnTo>
                      <a:pt x="0" y="0"/>
                    </a:lnTo>
                    <a:close/>
                  </a:path>
                </a:pathLst>
              </a:custGeom>
              <a:solidFill>
                <a:srgbClr val="000000"/>
              </a:solidFill>
              <a:ln w="9525">
                <a:noFill/>
                <a:round/>
                <a:headEnd/>
                <a:tailEnd/>
              </a:ln>
            </p:spPr>
            <p:txBody>
              <a:bodyPr/>
              <a:lstStyle/>
              <a:p>
                <a:endParaRPr lang="en-US"/>
              </a:p>
            </p:txBody>
          </p:sp>
          <p:sp>
            <p:nvSpPr>
              <p:cNvPr id="27764" name="Freeform 86"/>
              <p:cNvSpPr>
                <a:spLocks/>
              </p:cNvSpPr>
              <p:nvPr/>
            </p:nvSpPr>
            <p:spPr bwMode="auto">
              <a:xfrm>
                <a:off x="981" y="2335"/>
                <a:ext cx="24" cy="64"/>
              </a:xfrm>
              <a:custGeom>
                <a:avLst/>
                <a:gdLst>
                  <a:gd name="T0" fmla="*/ 4 w 47"/>
                  <a:gd name="T1" fmla="*/ 4 h 129"/>
                  <a:gd name="T2" fmla="*/ 6 w 47"/>
                  <a:gd name="T3" fmla="*/ 47 h 129"/>
                  <a:gd name="T4" fmla="*/ 0 w 47"/>
                  <a:gd name="T5" fmla="*/ 87 h 129"/>
                  <a:gd name="T6" fmla="*/ 30 w 47"/>
                  <a:gd name="T7" fmla="*/ 97 h 129"/>
                  <a:gd name="T8" fmla="*/ 42 w 47"/>
                  <a:gd name="T9" fmla="*/ 129 h 129"/>
                  <a:gd name="T10" fmla="*/ 47 w 47"/>
                  <a:gd name="T11" fmla="*/ 108 h 129"/>
                  <a:gd name="T12" fmla="*/ 40 w 47"/>
                  <a:gd name="T13" fmla="*/ 93 h 129"/>
                  <a:gd name="T14" fmla="*/ 25 w 47"/>
                  <a:gd name="T15" fmla="*/ 78 h 129"/>
                  <a:gd name="T16" fmla="*/ 13 w 47"/>
                  <a:gd name="T17" fmla="*/ 62 h 129"/>
                  <a:gd name="T18" fmla="*/ 34 w 47"/>
                  <a:gd name="T19" fmla="*/ 34 h 129"/>
                  <a:gd name="T20" fmla="*/ 11 w 47"/>
                  <a:gd name="T21" fmla="*/ 0 h 129"/>
                  <a:gd name="T22" fmla="*/ 4 w 47"/>
                  <a:gd name="T23" fmla="*/ 4 h 129"/>
                  <a:gd name="T24" fmla="*/ 4 w 47"/>
                  <a:gd name="T25" fmla="*/ 4 h 129"/>
                  <a:gd name="T26" fmla="*/ 4 w 47"/>
                  <a:gd name="T27" fmla="*/ 4 h 1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7"/>
                  <a:gd name="T43" fmla="*/ 0 h 129"/>
                  <a:gd name="T44" fmla="*/ 47 w 47"/>
                  <a:gd name="T45" fmla="*/ 129 h 1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7" h="129">
                    <a:moveTo>
                      <a:pt x="4" y="4"/>
                    </a:moveTo>
                    <a:lnTo>
                      <a:pt x="6" y="47"/>
                    </a:lnTo>
                    <a:lnTo>
                      <a:pt x="0" y="87"/>
                    </a:lnTo>
                    <a:lnTo>
                      <a:pt x="30" y="97"/>
                    </a:lnTo>
                    <a:lnTo>
                      <a:pt x="42" y="129"/>
                    </a:lnTo>
                    <a:lnTo>
                      <a:pt x="47" y="108"/>
                    </a:lnTo>
                    <a:lnTo>
                      <a:pt x="40" y="93"/>
                    </a:lnTo>
                    <a:lnTo>
                      <a:pt x="25" y="78"/>
                    </a:lnTo>
                    <a:lnTo>
                      <a:pt x="13" y="62"/>
                    </a:lnTo>
                    <a:lnTo>
                      <a:pt x="34" y="34"/>
                    </a:lnTo>
                    <a:lnTo>
                      <a:pt x="11" y="0"/>
                    </a:lnTo>
                    <a:lnTo>
                      <a:pt x="4" y="4"/>
                    </a:lnTo>
                    <a:close/>
                  </a:path>
                </a:pathLst>
              </a:custGeom>
              <a:solidFill>
                <a:srgbClr val="000000"/>
              </a:solidFill>
              <a:ln w="9525">
                <a:noFill/>
                <a:round/>
                <a:headEnd/>
                <a:tailEnd/>
              </a:ln>
            </p:spPr>
            <p:txBody>
              <a:bodyPr/>
              <a:lstStyle/>
              <a:p>
                <a:endParaRPr lang="en-US"/>
              </a:p>
            </p:txBody>
          </p:sp>
          <p:sp>
            <p:nvSpPr>
              <p:cNvPr id="27765" name="Freeform 87"/>
              <p:cNvSpPr>
                <a:spLocks/>
              </p:cNvSpPr>
              <p:nvPr/>
            </p:nvSpPr>
            <p:spPr bwMode="auto">
              <a:xfrm>
                <a:off x="1035" y="2240"/>
                <a:ext cx="125" cy="32"/>
              </a:xfrm>
              <a:custGeom>
                <a:avLst/>
                <a:gdLst>
                  <a:gd name="T0" fmla="*/ 244 w 251"/>
                  <a:gd name="T1" fmla="*/ 11 h 64"/>
                  <a:gd name="T2" fmla="*/ 93 w 251"/>
                  <a:gd name="T3" fmla="*/ 5 h 64"/>
                  <a:gd name="T4" fmla="*/ 57 w 251"/>
                  <a:gd name="T5" fmla="*/ 0 h 64"/>
                  <a:gd name="T6" fmla="*/ 36 w 251"/>
                  <a:gd name="T7" fmla="*/ 30 h 64"/>
                  <a:gd name="T8" fmla="*/ 0 w 251"/>
                  <a:gd name="T9" fmla="*/ 64 h 64"/>
                  <a:gd name="T10" fmla="*/ 78 w 251"/>
                  <a:gd name="T11" fmla="*/ 43 h 64"/>
                  <a:gd name="T12" fmla="*/ 166 w 251"/>
                  <a:gd name="T13" fmla="*/ 41 h 64"/>
                  <a:gd name="T14" fmla="*/ 230 w 251"/>
                  <a:gd name="T15" fmla="*/ 49 h 64"/>
                  <a:gd name="T16" fmla="*/ 251 w 251"/>
                  <a:gd name="T17" fmla="*/ 32 h 64"/>
                  <a:gd name="T18" fmla="*/ 244 w 251"/>
                  <a:gd name="T19" fmla="*/ 11 h 64"/>
                  <a:gd name="T20" fmla="*/ 244 w 251"/>
                  <a:gd name="T21" fmla="*/ 11 h 64"/>
                  <a:gd name="T22" fmla="*/ 244 w 251"/>
                  <a:gd name="T23" fmla="*/ 11 h 6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1"/>
                  <a:gd name="T37" fmla="*/ 0 h 64"/>
                  <a:gd name="T38" fmla="*/ 251 w 251"/>
                  <a:gd name="T39" fmla="*/ 64 h 6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1" h="64">
                    <a:moveTo>
                      <a:pt x="244" y="11"/>
                    </a:moveTo>
                    <a:lnTo>
                      <a:pt x="93" y="5"/>
                    </a:lnTo>
                    <a:lnTo>
                      <a:pt x="57" y="0"/>
                    </a:lnTo>
                    <a:lnTo>
                      <a:pt x="36" y="30"/>
                    </a:lnTo>
                    <a:lnTo>
                      <a:pt x="0" y="64"/>
                    </a:lnTo>
                    <a:lnTo>
                      <a:pt x="78" y="43"/>
                    </a:lnTo>
                    <a:lnTo>
                      <a:pt x="166" y="41"/>
                    </a:lnTo>
                    <a:lnTo>
                      <a:pt x="230" y="49"/>
                    </a:lnTo>
                    <a:lnTo>
                      <a:pt x="251" y="32"/>
                    </a:lnTo>
                    <a:lnTo>
                      <a:pt x="244" y="11"/>
                    </a:lnTo>
                    <a:close/>
                  </a:path>
                </a:pathLst>
              </a:custGeom>
              <a:solidFill>
                <a:srgbClr val="000000"/>
              </a:solidFill>
              <a:ln w="9525">
                <a:noFill/>
                <a:round/>
                <a:headEnd/>
                <a:tailEnd/>
              </a:ln>
            </p:spPr>
            <p:txBody>
              <a:bodyPr/>
              <a:lstStyle/>
              <a:p>
                <a:endParaRPr lang="en-US"/>
              </a:p>
            </p:txBody>
          </p:sp>
          <p:sp>
            <p:nvSpPr>
              <p:cNvPr id="27766" name="Freeform 88"/>
              <p:cNvSpPr>
                <a:spLocks/>
              </p:cNvSpPr>
              <p:nvPr/>
            </p:nvSpPr>
            <p:spPr bwMode="auto">
              <a:xfrm>
                <a:off x="1157" y="2254"/>
                <a:ext cx="40" cy="48"/>
              </a:xfrm>
              <a:custGeom>
                <a:avLst/>
                <a:gdLst>
                  <a:gd name="T0" fmla="*/ 0 w 79"/>
                  <a:gd name="T1" fmla="*/ 23 h 95"/>
                  <a:gd name="T2" fmla="*/ 36 w 79"/>
                  <a:gd name="T3" fmla="*/ 61 h 95"/>
                  <a:gd name="T4" fmla="*/ 57 w 79"/>
                  <a:gd name="T5" fmla="*/ 95 h 95"/>
                  <a:gd name="T6" fmla="*/ 64 w 79"/>
                  <a:gd name="T7" fmla="*/ 76 h 95"/>
                  <a:gd name="T8" fmla="*/ 79 w 79"/>
                  <a:gd name="T9" fmla="*/ 80 h 95"/>
                  <a:gd name="T10" fmla="*/ 57 w 79"/>
                  <a:gd name="T11" fmla="*/ 61 h 95"/>
                  <a:gd name="T12" fmla="*/ 28 w 79"/>
                  <a:gd name="T13" fmla="*/ 32 h 95"/>
                  <a:gd name="T14" fmla="*/ 13 w 79"/>
                  <a:gd name="T15" fmla="*/ 4 h 95"/>
                  <a:gd name="T16" fmla="*/ 3 w 79"/>
                  <a:gd name="T17" fmla="*/ 0 h 95"/>
                  <a:gd name="T18" fmla="*/ 0 w 79"/>
                  <a:gd name="T19" fmla="*/ 23 h 95"/>
                  <a:gd name="T20" fmla="*/ 0 w 79"/>
                  <a:gd name="T21" fmla="*/ 23 h 95"/>
                  <a:gd name="T22" fmla="*/ 0 w 79"/>
                  <a:gd name="T23" fmla="*/ 23 h 9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9"/>
                  <a:gd name="T37" fmla="*/ 0 h 95"/>
                  <a:gd name="T38" fmla="*/ 79 w 79"/>
                  <a:gd name="T39" fmla="*/ 95 h 9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9" h="95">
                    <a:moveTo>
                      <a:pt x="0" y="23"/>
                    </a:moveTo>
                    <a:lnTo>
                      <a:pt x="36" y="61"/>
                    </a:lnTo>
                    <a:lnTo>
                      <a:pt x="57" y="95"/>
                    </a:lnTo>
                    <a:lnTo>
                      <a:pt x="64" y="76"/>
                    </a:lnTo>
                    <a:lnTo>
                      <a:pt x="79" y="80"/>
                    </a:lnTo>
                    <a:lnTo>
                      <a:pt x="57" y="61"/>
                    </a:lnTo>
                    <a:lnTo>
                      <a:pt x="28" y="32"/>
                    </a:lnTo>
                    <a:lnTo>
                      <a:pt x="13" y="4"/>
                    </a:lnTo>
                    <a:lnTo>
                      <a:pt x="3" y="0"/>
                    </a:lnTo>
                    <a:lnTo>
                      <a:pt x="0" y="23"/>
                    </a:lnTo>
                    <a:close/>
                  </a:path>
                </a:pathLst>
              </a:custGeom>
              <a:solidFill>
                <a:srgbClr val="000000"/>
              </a:solidFill>
              <a:ln w="9525">
                <a:noFill/>
                <a:round/>
                <a:headEnd/>
                <a:tailEnd/>
              </a:ln>
            </p:spPr>
            <p:txBody>
              <a:bodyPr/>
              <a:lstStyle/>
              <a:p>
                <a:endParaRPr lang="en-US"/>
              </a:p>
            </p:txBody>
          </p:sp>
          <p:sp>
            <p:nvSpPr>
              <p:cNvPr id="27767" name="Freeform 89"/>
              <p:cNvSpPr>
                <a:spLocks/>
              </p:cNvSpPr>
              <p:nvPr/>
            </p:nvSpPr>
            <p:spPr bwMode="auto">
              <a:xfrm>
                <a:off x="1077" y="2285"/>
                <a:ext cx="92" cy="31"/>
              </a:xfrm>
              <a:custGeom>
                <a:avLst/>
                <a:gdLst>
                  <a:gd name="T0" fmla="*/ 177 w 182"/>
                  <a:gd name="T1" fmla="*/ 40 h 61"/>
                  <a:gd name="T2" fmla="*/ 182 w 182"/>
                  <a:gd name="T3" fmla="*/ 30 h 61"/>
                  <a:gd name="T4" fmla="*/ 167 w 182"/>
                  <a:gd name="T5" fmla="*/ 15 h 61"/>
                  <a:gd name="T6" fmla="*/ 142 w 182"/>
                  <a:gd name="T7" fmla="*/ 0 h 61"/>
                  <a:gd name="T8" fmla="*/ 76 w 182"/>
                  <a:gd name="T9" fmla="*/ 4 h 61"/>
                  <a:gd name="T10" fmla="*/ 17 w 182"/>
                  <a:gd name="T11" fmla="*/ 30 h 61"/>
                  <a:gd name="T12" fmla="*/ 0 w 182"/>
                  <a:gd name="T13" fmla="*/ 61 h 61"/>
                  <a:gd name="T14" fmla="*/ 42 w 182"/>
                  <a:gd name="T15" fmla="*/ 53 h 61"/>
                  <a:gd name="T16" fmla="*/ 45 w 182"/>
                  <a:gd name="T17" fmla="*/ 30 h 61"/>
                  <a:gd name="T18" fmla="*/ 61 w 182"/>
                  <a:gd name="T19" fmla="*/ 28 h 61"/>
                  <a:gd name="T20" fmla="*/ 78 w 182"/>
                  <a:gd name="T21" fmla="*/ 51 h 61"/>
                  <a:gd name="T22" fmla="*/ 123 w 182"/>
                  <a:gd name="T23" fmla="*/ 34 h 61"/>
                  <a:gd name="T24" fmla="*/ 120 w 182"/>
                  <a:gd name="T25" fmla="*/ 11 h 61"/>
                  <a:gd name="T26" fmla="*/ 141 w 182"/>
                  <a:gd name="T27" fmla="*/ 17 h 61"/>
                  <a:gd name="T28" fmla="*/ 150 w 182"/>
                  <a:gd name="T29" fmla="*/ 25 h 61"/>
                  <a:gd name="T30" fmla="*/ 150 w 182"/>
                  <a:gd name="T31" fmla="*/ 36 h 61"/>
                  <a:gd name="T32" fmla="*/ 177 w 182"/>
                  <a:gd name="T33" fmla="*/ 40 h 61"/>
                  <a:gd name="T34" fmla="*/ 177 w 182"/>
                  <a:gd name="T35" fmla="*/ 40 h 61"/>
                  <a:gd name="T36" fmla="*/ 177 w 182"/>
                  <a:gd name="T37" fmla="*/ 40 h 6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2"/>
                  <a:gd name="T58" fmla="*/ 0 h 61"/>
                  <a:gd name="T59" fmla="*/ 182 w 182"/>
                  <a:gd name="T60" fmla="*/ 61 h 6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2" h="61">
                    <a:moveTo>
                      <a:pt x="177" y="40"/>
                    </a:moveTo>
                    <a:lnTo>
                      <a:pt x="182" y="30"/>
                    </a:lnTo>
                    <a:lnTo>
                      <a:pt x="167" y="15"/>
                    </a:lnTo>
                    <a:lnTo>
                      <a:pt x="142" y="0"/>
                    </a:lnTo>
                    <a:lnTo>
                      <a:pt x="76" y="4"/>
                    </a:lnTo>
                    <a:lnTo>
                      <a:pt x="17" y="30"/>
                    </a:lnTo>
                    <a:lnTo>
                      <a:pt x="0" y="61"/>
                    </a:lnTo>
                    <a:lnTo>
                      <a:pt x="42" y="53"/>
                    </a:lnTo>
                    <a:lnTo>
                      <a:pt x="45" y="30"/>
                    </a:lnTo>
                    <a:lnTo>
                      <a:pt x="61" y="28"/>
                    </a:lnTo>
                    <a:lnTo>
                      <a:pt x="78" y="51"/>
                    </a:lnTo>
                    <a:lnTo>
                      <a:pt x="123" y="34"/>
                    </a:lnTo>
                    <a:lnTo>
                      <a:pt x="120" y="11"/>
                    </a:lnTo>
                    <a:lnTo>
                      <a:pt x="141" y="17"/>
                    </a:lnTo>
                    <a:lnTo>
                      <a:pt x="150" y="25"/>
                    </a:lnTo>
                    <a:lnTo>
                      <a:pt x="150" y="36"/>
                    </a:lnTo>
                    <a:lnTo>
                      <a:pt x="177" y="40"/>
                    </a:lnTo>
                    <a:close/>
                  </a:path>
                </a:pathLst>
              </a:custGeom>
              <a:solidFill>
                <a:srgbClr val="000000"/>
              </a:solidFill>
              <a:ln w="9525">
                <a:noFill/>
                <a:round/>
                <a:headEnd/>
                <a:tailEnd/>
              </a:ln>
            </p:spPr>
            <p:txBody>
              <a:bodyPr/>
              <a:lstStyle/>
              <a:p>
                <a:endParaRPr lang="en-US"/>
              </a:p>
            </p:txBody>
          </p:sp>
          <p:sp>
            <p:nvSpPr>
              <p:cNvPr id="27768" name="Freeform 90"/>
              <p:cNvSpPr>
                <a:spLocks/>
              </p:cNvSpPr>
              <p:nvPr/>
            </p:nvSpPr>
            <p:spPr bwMode="auto">
              <a:xfrm>
                <a:off x="1047" y="2290"/>
                <a:ext cx="29" cy="26"/>
              </a:xfrm>
              <a:custGeom>
                <a:avLst/>
                <a:gdLst>
                  <a:gd name="T0" fmla="*/ 0 w 57"/>
                  <a:gd name="T1" fmla="*/ 14 h 52"/>
                  <a:gd name="T2" fmla="*/ 25 w 57"/>
                  <a:gd name="T3" fmla="*/ 38 h 52"/>
                  <a:gd name="T4" fmla="*/ 57 w 57"/>
                  <a:gd name="T5" fmla="*/ 52 h 52"/>
                  <a:gd name="T6" fmla="*/ 51 w 57"/>
                  <a:gd name="T7" fmla="*/ 42 h 52"/>
                  <a:gd name="T8" fmla="*/ 29 w 57"/>
                  <a:gd name="T9" fmla="*/ 33 h 52"/>
                  <a:gd name="T10" fmla="*/ 15 w 57"/>
                  <a:gd name="T11" fmla="*/ 14 h 52"/>
                  <a:gd name="T12" fmla="*/ 9 w 57"/>
                  <a:gd name="T13" fmla="*/ 0 h 52"/>
                  <a:gd name="T14" fmla="*/ 0 w 57"/>
                  <a:gd name="T15" fmla="*/ 14 h 52"/>
                  <a:gd name="T16" fmla="*/ 0 w 57"/>
                  <a:gd name="T17" fmla="*/ 14 h 52"/>
                  <a:gd name="T18" fmla="*/ 0 w 57"/>
                  <a:gd name="T19" fmla="*/ 14 h 5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7"/>
                  <a:gd name="T31" fmla="*/ 0 h 52"/>
                  <a:gd name="T32" fmla="*/ 57 w 57"/>
                  <a:gd name="T33" fmla="*/ 52 h 5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7" h="52">
                    <a:moveTo>
                      <a:pt x="0" y="14"/>
                    </a:moveTo>
                    <a:lnTo>
                      <a:pt x="25" y="38"/>
                    </a:lnTo>
                    <a:lnTo>
                      <a:pt x="57" y="52"/>
                    </a:lnTo>
                    <a:lnTo>
                      <a:pt x="51" y="42"/>
                    </a:lnTo>
                    <a:lnTo>
                      <a:pt x="29" y="33"/>
                    </a:lnTo>
                    <a:lnTo>
                      <a:pt x="15" y="14"/>
                    </a:lnTo>
                    <a:lnTo>
                      <a:pt x="9" y="0"/>
                    </a:lnTo>
                    <a:lnTo>
                      <a:pt x="0" y="14"/>
                    </a:lnTo>
                    <a:close/>
                  </a:path>
                </a:pathLst>
              </a:custGeom>
              <a:solidFill>
                <a:srgbClr val="000000"/>
              </a:solidFill>
              <a:ln w="9525">
                <a:noFill/>
                <a:round/>
                <a:headEnd/>
                <a:tailEnd/>
              </a:ln>
            </p:spPr>
            <p:txBody>
              <a:bodyPr/>
              <a:lstStyle/>
              <a:p>
                <a:endParaRPr lang="en-US"/>
              </a:p>
            </p:txBody>
          </p:sp>
          <p:sp>
            <p:nvSpPr>
              <p:cNvPr id="27769" name="Freeform 91"/>
              <p:cNvSpPr>
                <a:spLocks/>
              </p:cNvSpPr>
              <p:nvPr/>
            </p:nvSpPr>
            <p:spPr bwMode="auto">
              <a:xfrm>
                <a:off x="1155" y="2351"/>
                <a:ext cx="100" cy="85"/>
              </a:xfrm>
              <a:custGeom>
                <a:avLst/>
                <a:gdLst>
                  <a:gd name="T0" fmla="*/ 93 w 199"/>
                  <a:gd name="T1" fmla="*/ 0 h 169"/>
                  <a:gd name="T2" fmla="*/ 104 w 199"/>
                  <a:gd name="T3" fmla="*/ 84 h 169"/>
                  <a:gd name="T4" fmla="*/ 89 w 199"/>
                  <a:gd name="T5" fmla="*/ 65 h 169"/>
                  <a:gd name="T6" fmla="*/ 61 w 199"/>
                  <a:gd name="T7" fmla="*/ 55 h 169"/>
                  <a:gd name="T8" fmla="*/ 34 w 199"/>
                  <a:gd name="T9" fmla="*/ 93 h 169"/>
                  <a:gd name="T10" fmla="*/ 45 w 199"/>
                  <a:gd name="T11" fmla="*/ 133 h 169"/>
                  <a:gd name="T12" fmla="*/ 99 w 199"/>
                  <a:gd name="T13" fmla="*/ 141 h 169"/>
                  <a:gd name="T14" fmla="*/ 116 w 199"/>
                  <a:gd name="T15" fmla="*/ 143 h 169"/>
                  <a:gd name="T16" fmla="*/ 106 w 199"/>
                  <a:gd name="T17" fmla="*/ 101 h 169"/>
                  <a:gd name="T18" fmla="*/ 125 w 199"/>
                  <a:gd name="T19" fmla="*/ 120 h 169"/>
                  <a:gd name="T20" fmla="*/ 142 w 199"/>
                  <a:gd name="T21" fmla="*/ 137 h 169"/>
                  <a:gd name="T22" fmla="*/ 199 w 199"/>
                  <a:gd name="T23" fmla="*/ 144 h 169"/>
                  <a:gd name="T24" fmla="*/ 156 w 199"/>
                  <a:gd name="T25" fmla="*/ 165 h 169"/>
                  <a:gd name="T26" fmla="*/ 76 w 199"/>
                  <a:gd name="T27" fmla="*/ 169 h 169"/>
                  <a:gd name="T28" fmla="*/ 17 w 199"/>
                  <a:gd name="T29" fmla="*/ 169 h 169"/>
                  <a:gd name="T30" fmla="*/ 0 w 199"/>
                  <a:gd name="T31" fmla="*/ 125 h 169"/>
                  <a:gd name="T32" fmla="*/ 19 w 199"/>
                  <a:gd name="T33" fmla="*/ 84 h 169"/>
                  <a:gd name="T34" fmla="*/ 49 w 199"/>
                  <a:gd name="T35" fmla="*/ 51 h 169"/>
                  <a:gd name="T36" fmla="*/ 64 w 199"/>
                  <a:gd name="T37" fmla="*/ 32 h 169"/>
                  <a:gd name="T38" fmla="*/ 93 w 199"/>
                  <a:gd name="T39" fmla="*/ 0 h 169"/>
                  <a:gd name="T40" fmla="*/ 93 w 199"/>
                  <a:gd name="T41" fmla="*/ 0 h 169"/>
                  <a:gd name="T42" fmla="*/ 93 w 199"/>
                  <a:gd name="T43" fmla="*/ 0 h 16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99"/>
                  <a:gd name="T67" fmla="*/ 0 h 169"/>
                  <a:gd name="T68" fmla="*/ 199 w 199"/>
                  <a:gd name="T69" fmla="*/ 169 h 16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99" h="169">
                    <a:moveTo>
                      <a:pt x="93" y="0"/>
                    </a:moveTo>
                    <a:lnTo>
                      <a:pt x="104" y="84"/>
                    </a:lnTo>
                    <a:lnTo>
                      <a:pt x="89" y="65"/>
                    </a:lnTo>
                    <a:lnTo>
                      <a:pt x="61" y="55"/>
                    </a:lnTo>
                    <a:lnTo>
                      <a:pt x="34" y="93"/>
                    </a:lnTo>
                    <a:lnTo>
                      <a:pt x="45" y="133"/>
                    </a:lnTo>
                    <a:lnTo>
                      <a:pt x="99" y="141"/>
                    </a:lnTo>
                    <a:lnTo>
                      <a:pt x="116" y="143"/>
                    </a:lnTo>
                    <a:lnTo>
                      <a:pt x="106" y="101"/>
                    </a:lnTo>
                    <a:lnTo>
                      <a:pt x="125" y="120"/>
                    </a:lnTo>
                    <a:lnTo>
                      <a:pt x="142" y="137"/>
                    </a:lnTo>
                    <a:lnTo>
                      <a:pt x="199" y="144"/>
                    </a:lnTo>
                    <a:lnTo>
                      <a:pt x="156" y="165"/>
                    </a:lnTo>
                    <a:lnTo>
                      <a:pt x="76" y="169"/>
                    </a:lnTo>
                    <a:lnTo>
                      <a:pt x="17" y="169"/>
                    </a:lnTo>
                    <a:lnTo>
                      <a:pt x="0" y="125"/>
                    </a:lnTo>
                    <a:lnTo>
                      <a:pt x="19" y="84"/>
                    </a:lnTo>
                    <a:lnTo>
                      <a:pt x="49" y="51"/>
                    </a:lnTo>
                    <a:lnTo>
                      <a:pt x="64" y="32"/>
                    </a:lnTo>
                    <a:lnTo>
                      <a:pt x="93" y="0"/>
                    </a:lnTo>
                    <a:close/>
                  </a:path>
                </a:pathLst>
              </a:custGeom>
              <a:solidFill>
                <a:srgbClr val="000000"/>
              </a:solidFill>
              <a:ln w="9525">
                <a:noFill/>
                <a:round/>
                <a:headEnd/>
                <a:tailEnd/>
              </a:ln>
            </p:spPr>
            <p:txBody>
              <a:bodyPr/>
              <a:lstStyle/>
              <a:p>
                <a:endParaRPr lang="en-US"/>
              </a:p>
            </p:txBody>
          </p:sp>
          <p:sp>
            <p:nvSpPr>
              <p:cNvPr id="27770" name="Freeform 92"/>
              <p:cNvSpPr>
                <a:spLocks/>
              </p:cNvSpPr>
              <p:nvPr/>
            </p:nvSpPr>
            <p:spPr bwMode="auto">
              <a:xfrm>
                <a:off x="1302" y="2378"/>
                <a:ext cx="27" cy="26"/>
              </a:xfrm>
              <a:custGeom>
                <a:avLst/>
                <a:gdLst>
                  <a:gd name="T0" fmla="*/ 4 w 56"/>
                  <a:gd name="T1" fmla="*/ 0 h 53"/>
                  <a:gd name="T2" fmla="*/ 39 w 56"/>
                  <a:gd name="T3" fmla="*/ 6 h 53"/>
                  <a:gd name="T4" fmla="*/ 56 w 56"/>
                  <a:gd name="T5" fmla="*/ 23 h 53"/>
                  <a:gd name="T6" fmla="*/ 46 w 56"/>
                  <a:gd name="T7" fmla="*/ 38 h 53"/>
                  <a:gd name="T8" fmla="*/ 25 w 56"/>
                  <a:gd name="T9" fmla="*/ 48 h 53"/>
                  <a:gd name="T10" fmla="*/ 0 w 56"/>
                  <a:gd name="T11" fmla="*/ 53 h 53"/>
                  <a:gd name="T12" fmla="*/ 14 w 56"/>
                  <a:gd name="T13" fmla="*/ 27 h 53"/>
                  <a:gd name="T14" fmla="*/ 4 w 56"/>
                  <a:gd name="T15" fmla="*/ 0 h 53"/>
                  <a:gd name="T16" fmla="*/ 4 w 56"/>
                  <a:gd name="T17" fmla="*/ 0 h 53"/>
                  <a:gd name="T18" fmla="*/ 4 w 56"/>
                  <a:gd name="T19" fmla="*/ 0 h 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6"/>
                  <a:gd name="T31" fmla="*/ 0 h 53"/>
                  <a:gd name="T32" fmla="*/ 56 w 56"/>
                  <a:gd name="T33" fmla="*/ 53 h 5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6" h="53">
                    <a:moveTo>
                      <a:pt x="4" y="0"/>
                    </a:moveTo>
                    <a:lnTo>
                      <a:pt x="39" y="6"/>
                    </a:lnTo>
                    <a:lnTo>
                      <a:pt x="56" y="23"/>
                    </a:lnTo>
                    <a:lnTo>
                      <a:pt x="46" y="38"/>
                    </a:lnTo>
                    <a:lnTo>
                      <a:pt x="25" y="48"/>
                    </a:lnTo>
                    <a:lnTo>
                      <a:pt x="0" y="53"/>
                    </a:lnTo>
                    <a:lnTo>
                      <a:pt x="14" y="27"/>
                    </a:lnTo>
                    <a:lnTo>
                      <a:pt x="4" y="0"/>
                    </a:lnTo>
                    <a:close/>
                  </a:path>
                </a:pathLst>
              </a:custGeom>
              <a:solidFill>
                <a:srgbClr val="FFC4B8"/>
              </a:solidFill>
              <a:ln w="9525">
                <a:noFill/>
                <a:round/>
                <a:headEnd/>
                <a:tailEnd/>
              </a:ln>
            </p:spPr>
            <p:txBody>
              <a:bodyPr/>
              <a:lstStyle/>
              <a:p>
                <a:endParaRPr lang="en-US"/>
              </a:p>
            </p:txBody>
          </p:sp>
          <p:sp>
            <p:nvSpPr>
              <p:cNvPr id="27771" name="Freeform 93"/>
              <p:cNvSpPr>
                <a:spLocks/>
              </p:cNvSpPr>
              <p:nvPr/>
            </p:nvSpPr>
            <p:spPr bwMode="auto">
              <a:xfrm>
                <a:off x="1079" y="2316"/>
                <a:ext cx="56" cy="19"/>
              </a:xfrm>
              <a:custGeom>
                <a:avLst/>
                <a:gdLst>
                  <a:gd name="T0" fmla="*/ 0 w 112"/>
                  <a:gd name="T1" fmla="*/ 3 h 38"/>
                  <a:gd name="T2" fmla="*/ 13 w 112"/>
                  <a:gd name="T3" fmla="*/ 21 h 38"/>
                  <a:gd name="T4" fmla="*/ 43 w 112"/>
                  <a:gd name="T5" fmla="*/ 38 h 38"/>
                  <a:gd name="T6" fmla="*/ 112 w 112"/>
                  <a:gd name="T7" fmla="*/ 30 h 38"/>
                  <a:gd name="T8" fmla="*/ 106 w 112"/>
                  <a:gd name="T9" fmla="*/ 21 h 38"/>
                  <a:gd name="T10" fmla="*/ 38 w 112"/>
                  <a:gd name="T11" fmla="*/ 24 h 38"/>
                  <a:gd name="T12" fmla="*/ 19 w 112"/>
                  <a:gd name="T13" fmla="*/ 0 h 38"/>
                  <a:gd name="T14" fmla="*/ 0 w 112"/>
                  <a:gd name="T15" fmla="*/ 3 h 38"/>
                  <a:gd name="T16" fmla="*/ 0 w 112"/>
                  <a:gd name="T17" fmla="*/ 3 h 38"/>
                  <a:gd name="T18" fmla="*/ 0 w 112"/>
                  <a:gd name="T19" fmla="*/ 3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12"/>
                  <a:gd name="T31" fmla="*/ 0 h 38"/>
                  <a:gd name="T32" fmla="*/ 112 w 112"/>
                  <a:gd name="T33" fmla="*/ 38 h 3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12" h="38">
                    <a:moveTo>
                      <a:pt x="0" y="3"/>
                    </a:moveTo>
                    <a:lnTo>
                      <a:pt x="13" y="21"/>
                    </a:lnTo>
                    <a:lnTo>
                      <a:pt x="43" y="38"/>
                    </a:lnTo>
                    <a:lnTo>
                      <a:pt x="112" y="30"/>
                    </a:lnTo>
                    <a:lnTo>
                      <a:pt x="106" y="21"/>
                    </a:lnTo>
                    <a:lnTo>
                      <a:pt x="38" y="24"/>
                    </a:lnTo>
                    <a:lnTo>
                      <a:pt x="19" y="0"/>
                    </a:lnTo>
                    <a:lnTo>
                      <a:pt x="0" y="3"/>
                    </a:lnTo>
                    <a:close/>
                  </a:path>
                </a:pathLst>
              </a:custGeom>
              <a:solidFill>
                <a:srgbClr val="000000"/>
              </a:solidFill>
              <a:ln w="9525">
                <a:noFill/>
                <a:round/>
                <a:headEnd/>
                <a:tailEnd/>
              </a:ln>
            </p:spPr>
            <p:txBody>
              <a:bodyPr/>
              <a:lstStyle/>
              <a:p>
                <a:endParaRPr lang="en-US"/>
              </a:p>
            </p:txBody>
          </p:sp>
          <p:sp>
            <p:nvSpPr>
              <p:cNvPr id="27772" name="Freeform 94"/>
              <p:cNvSpPr>
                <a:spLocks/>
              </p:cNvSpPr>
              <p:nvPr/>
            </p:nvSpPr>
            <p:spPr bwMode="auto">
              <a:xfrm>
                <a:off x="1265" y="2403"/>
                <a:ext cx="25" cy="13"/>
              </a:xfrm>
              <a:custGeom>
                <a:avLst/>
                <a:gdLst>
                  <a:gd name="T0" fmla="*/ 0 w 52"/>
                  <a:gd name="T1" fmla="*/ 24 h 24"/>
                  <a:gd name="T2" fmla="*/ 17 w 52"/>
                  <a:gd name="T3" fmla="*/ 1 h 24"/>
                  <a:gd name="T4" fmla="*/ 52 w 52"/>
                  <a:gd name="T5" fmla="*/ 0 h 24"/>
                  <a:gd name="T6" fmla="*/ 52 w 52"/>
                  <a:gd name="T7" fmla="*/ 19 h 24"/>
                  <a:gd name="T8" fmla="*/ 19 w 52"/>
                  <a:gd name="T9" fmla="*/ 19 h 24"/>
                  <a:gd name="T10" fmla="*/ 0 w 52"/>
                  <a:gd name="T11" fmla="*/ 24 h 24"/>
                  <a:gd name="T12" fmla="*/ 0 w 52"/>
                  <a:gd name="T13" fmla="*/ 24 h 24"/>
                  <a:gd name="T14" fmla="*/ 0 w 52"/>
                  <a:gd name="T15" fmla="*/ 24 h 24"/>
                  <a:gd name="T16" fmla="*/ 0 60000 65536"/>
                  <a:gd name="T17" fmla="*/ 0 60000 65536"/>
                  <a:gd name="T18" fmla="*/ 0 60000 65536"/>
                  <a:gd name="T19" fmla="*/ 0 60000 65536"/>
                  <a:gd name="T20" fmla="*/ 0 60000 65536"/>
                  <a:gd name="T21" fmla="*/ 0 60000 65536"/>
                  <a:gd name="T22" fmla="*/ 0 60000 65536"/>
                  <a:gd name="T23" fmla="*/ 0 60000 65536"/>
                  <a:gd name="T24" fmla="*/ 0 w 52"/>
                  <a:gd name="T25" fmla="*/ 0 h 24"/>
                  <a:gd name="T26" fmla="*/ 52 w 52"/>
                  <a:gd name="T27" fmla="*/ 24 h 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 h="24">
                    <a:moveTo>
                      <a:pt x="0" y="24"/>
                    </a:moveTo>
                    <a:lnTo>
                      <a:pt x="17" y="1"/>
                    </a:lnTo>
                    <a:lnTo>
                      <a:pt x="52" y="0"/>
                    </a:lnTo>
                    <a:lnTo>
                      <a:pt x="52" y="19"/>
                    </a:lnTo>
                    <a:lnTo>
                      <a:pt x="19" y="19"/>
                    </a:lnTo>
                    <a:lnTo>
                      <a:pt x="0" y="24"/>
                    </a:lnTo>
                    <a:close/>
                  </a:path>
                </a:pathLst>
              </a:custGeom>
              <a:solidFill>
                <a:srgbClr val="000000"/>
              </a:solidFill>
              <a:ln w="9525">
                <a:noFill/>
                <a:round/>
                <a:headEnd/>
                <a:tailEnd/>
              </a:ln>
            </p:spPr>
            <p:txBody>
              <a:bodyPr/>
              <a:lstStyle/>
              <a:p>
                <a:endParaRPr lang="en-US"/>
              </a:p>
            </p:txBody>
          </p:sp>
          <p:sp>
            <p:nvSpPr>
              <p:cNvPr id="27773" name="Freeform 95"/>
              <p:cNvSpPr>
                <a:spLocks/>
              </p:cNvSpPr>
              <p:nvPr/>
            </p:nvSpPr>
            <p:spPr bwMode="auto">
              <a:xfrm>
                <a:off x="1418" y="3315"/>
                <a:ext cx="165" cy="125"/>
              </a:xfrm>
              <a:custGeom>
                <a:avLst/>
                <a:gdLst>
                  <a:gd name="T0" fmla="*/ 331 w 331"/>
                  <a:gd name="T1" fmla="*/ 0 h 251"/>
                  <a:gd name="T2" fmla="*/ 289 w 331"/>
                  <a:gd name="T3" fmla="*/ 59 h 251"/>
                  <a:gd name="T4" fmla="*/ 229 w 331"/>
                  <a:gd name="T5" fmla="*/ 149 h 251"/>
                  <a:gd name="T6" fmla="*/ 187 w 331"/>
                  <a:gd name="T7" fmla="*/ 175 h 251"/>
                  <a:gd name="T8" fmla="*/ 173 w 331"/>
                  <a:gd name="T9" fmla="*/ 202 h 251"/>
                  <a:gd name="T10" fmla="*/ 147 w 331"/>
                  <a:gd name="T11" fmla="*/ 198 h 251"/>
                  <a:gd name="T12" fmla="*/ 111 w 331"/>
                  <a:gd name="T13" fmla="*/ 223 h 251"/>
                  <a:gd name="T14" fmla="*/ 52 w 331"/>
                  <a:gd name="T15" fmla="*/ 251 h 251"/>
                  <a:gd name="T16" fmla="*/ 0 w 331"/>
                  <a:gd name="T17" fmla="*/ 248 h 251"/>
                  <a:gd name="T18" fmla="*/ 71 w 331"/>
                  <a:gd name="T19" fmla="*/ 219 h 251"/>
                  <a:gd name="T20" fmla="*/ 156 w 331"/>
                  <a:gd name="T21" fmla="*/ 185 h 251"/>
                  <a:gd name="T22" fmla="*/ 168 w 331"/>
                  <a:gd name="T23" fmla="*/ 170 h 251"/>
                  <a:gd name="T24" fmla="*/ 208 w 331"/>
                  <a:gd name="T25" fmla="*/ 139 h 251"/>
                  <a:gd name="T26" fmla="*/ 251 w 331"/>
                  <a:gd name="T27" fmla="*/ 80 h 251"/>
                  <a:gd name="T28" fmla="*/ 289 w 331"/>
                  <a:gd name="T29" fmla="*/ 35 h 251"/>
                  <a:gd name="T30" fmla="*/ 312 w 331"/>
                  <a:gd name="T31" fmla="*/ 6 h 251"/>
                  <a:gd name="T32" fmla="*/ 331 w 331"/>
                  <a:gd name="T33" fmla="*/ 0 h 251"/>
                  <a:gd name="T34" fmla="*/ 331 w 331"/>
                  <a:gd name="T35" fmla="*/ 0 h 251"/>
                  <a:gd name="T36" fmla="*/ 331 w 331"/>
                  <a:gd name="T37" fmla="*/ 0 h 25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31"/>
                  <a:gd name="T58" fmla="*/ 0 h 251"/>
                  <a:gd name="T59" fmla="*/ 331 w 331"/>
                  <a:gd name="T60" fmla="*/ 251 h 25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31" h="251">
                    <a:moveTo>
                      <a:pt x="331" y="0"/>
                    </a:moveTo>
                    <a:lnTo>
                      <a:pt x="289" y="59"/>
                    </a:lnTo>
                    <a:lnTo>
                      <a:pt x="229" y="149"/>
                    </a:lnTo>
                    <a:lnTo>
                      <a:pt x="187" y="175"/>
                    </a:lnTo>
                    <a:lnTo>
                      <a:pt x="173" y="202"/>
                    </a:lnTo>
                    <a:lnTo>
                      <a:pt x="147" y="198"/>
                    </a:lnTo>
                    <a:lnTo>
                      <a:pt x="111" y="223"/>
                    </a:lnTo>
                    <a:lnTo>
                      <a:pt x="52" y="251"/>
                    </a:lnTo>
                    <a:lnTo>
                      <a:pt x="0" y="248"/>
                    </a:lnTo>
                    <a:lnTo>
                      <a:pt x="71" y="219"/>
                    </a:lnTo>
                    <a:lnTo>
                      <a:pt x="156" y="185"/>
                    </a:lnTo>
                    <a:lnTo>
                      <a:pt x="168" y="170"/>
                    </a:lnTo>
                    <a:lnTo>
                      <a:pt x="208" y="139"/>
                    </a:lnTo>
                    <a:lnTo>
                      <a:pt x="251" y="80"/>
                    </a:lnTo>
                    <a:lnTo>
                      <a:pt x="289" y="35"/>
                    </a:lnTo>
                    <a:lnTo>
                      <a:pt x="312" y="6"/>
                    </a:lnTo>
                    <a:lnTo>
                      <a:pt x="331" y="0"/>
                    </a:lnTo>
                    <a:close/>
                  </a:path>
                </a:pathLst>
              </a:custGeom>
              <a:solidFill>
                <a:srgbClr val="C7695C"/>
              </a:solidFill>
              <a:ln w="9525">
                <a:noFill/>
                <a:round/>
                <a:headEnd/>
                <a:tailEnd/>
              </a:ln>
            </p:spPr>
            <p:txBody>
              <a:bodyPr/>
              <a:lstStyle/>
              <a:p>
                <a:endParaRPr lang="en-US"/>
              </a:p>
            </p:txBody>
          </p:sp>
          <p:sp>
            <p:nvSpPr>
              <p:cNvPr id="27774" name="Freeform 96"/>
              <p:cNvSpPr>
                <a:spLocks/>
              </p:cNvSpPr>
              <p:nvPr/>
            </p:nvSpPr>
            <p:spPr bwMode="auto">
              <a:xfrm>
                <a:off x="1293" y="2371"/>
                <a:ext cx="16" cy="39"/>
              </a:xfrm>
              <a:custGeom>
                <a:avLst/>
                <a:gdLst>
                  <a:gd name="T0" fmla="*/ 0 w 33"/>
                  <a:gd name="T1" fmla="*/ 78 h 78"/>
                  <a:gd name="T2" fmla="*/ 23 w 33"/>
                  <a:gd name="T3" fmla="*/ 38 h 78"/>
                  <a:gd name="T4" fmla="*/ 6 w 33"/>
                  <a:gd name="T5" fmla="*/ 0 h 78"/>
                  <a:gd name="T6" fmla="*/ 33 w 33"/>
                  <a:gd name="T7" fmla="*/ 21 h 78"/>
                  <a:gd name="T8" fmla="*/ 29 w 33"/>
                  <a:gd name="T9" fmla="*/ 59 h 78"/>
                  <a:gd name="T10" fmla="*/ 0 w 33"/>
                  <a:gd name="T11" fmla="*/ 78 h 78"/>
                  <a:gd name="T12" fmla="*/ 0 w 33"/>
                  <a:gd name="T13" fmla="*/ 78 h 78"/>
                  <a:gd name="T14" fmla="*/ 0 w 33"/>
                  <a:gd name="T15" fmla="*/ 78 h 78"/>
                  <a:gd name="T16" fmla="*/ 0 60000 65536"/>
                  <a:gd name="T17" fmla="*/ 0 60000 65536"/>
                  <a:gd name="T18" fmla="*/ 0 60000 65536"/>
                  <a:gd name="T19" fmla="*/ 0 60000 65536"/>
                  <a:gd name="T20" fmla="*/ 0 60000 65536"/>
                  <a:gd name="T21" fmla="*/ 0 60000 65536"/>
                  <a:gd name="T22" fmla="*/ 0 60000 65536"/>
                  <a:gd name="T23" fmla="*/ 0 60000 65536"/>
                  <a:gd name="T24" fmla="*/ 0 w 33"/>
                  <a:gd name="T25" fmla="*/ 0 h 78"/>
                  <a:gd name="T26" fmla="*/ 33 w 33"/>
                  <a:gd name="T27" fmla="*/ 78 h 7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 h="78">
                    <a:moveTo>
                      <a:pt x="0" y="78"/>
                    </a:moveTo>
                    <a:lnTo>
                      <a:pt x="23" y="38"/>
                    </a:lnTo>
                    <a:lnTo>
                      <a:pt x="6" y="0"/>
                    </a:lnTo>
                    <a:lnTo>
                      <a:pt x="33" y="21"/>
                    </a:lnTo>
                    <a:lnTo>
                      <a:pt x="29" y="59"/>
                    </a:lnTo>
                    <a:lnTo>
                      <a:pt x="0" y="78"/>
                    </a:lnTo>
                    <a:close/>
                  </a:path>
                </a:pathLst>
              </a:custGeom>
              <a:solidFill>
                <a:srgbClr val="000000"/>
              </a:solidFill>
              <a:ln w="9525">
                <a:noFill/>
                <a:round/>
                <a:headEnd/>
                <a:tailEnd/>
              </a:ln>
            </p:spPr>
            <p:txBody>
              <a:bodyPr/>
              <a:lstStyle/>
              <a:p>
                <a:endParaRPr lang="en-US"/>
              </a:p>
            </p:txBody>
          </p:sp>
          <p:sp>
            <p:nvSpPr>
              <p:cNvPr id="27775" name="Freeform 97"/>
              <p:cNvSpPr>
                <a:spLocks/>
              </p:cNvSpPr>
              <p:nvPr/>
            </p:nvSpPr>
            <p:spPr bwMode="auto">
              <a:xfrm>
                <a:off x="1249" y="2195"/>
                <a:ext cx="136" cy="46"/>
              </a:xfrm>
              <a:custGeom>
                <a:avLst/>
                <a:gdLst>
                  <a:gd name="T0" fmla="*/ 0 w 274"/>
                  <a:gd name="T1" fmla="*/ 80 h 92"/>
                  <a:gd name="T2" fmla="*/ 55 w 274"/>
                  <a:gd name="T3" fmla="*/ 46 h 92"/>
                  <a:gd name="T4" fmla="*/ 124 w 274"/>
                  <a:gd name="T5" fmla="*/ 12 h 92"/>
                  <a:gd name="T6" fmla="*/ 205 w 274"/>
                  <a:gd name="T7" fmla="*/ 0 h 92"/>
                  <a:gd name="T8" fmla="*/ 245 w 274"/>
                  <a:gd name="T9" fmla="*/ 6 h 92"/>
                  <a:gd name="T10" fmla="*/ 274 w 274"/>
                  <a:gd name="T11" fmla="*/ 54 h 92"/>
                  <a:gd name="T12" fmla="*/ 209 w 274"/>
                  <a:gd name="T13" fmla="*/ 21 h 92"/>
                  <a:gd name="T14" fmla="*/ 171 w 274"/>
                  <a:gd name="T15" fmla="*/ 31 h 92"/>
                  <a:gd name="T16" fmla="*/ 167 w 274"/>
                  <a:gd name="T17" fmla="*/ 54 h 92"/>
                  <a:gd name="T18" fmla="*/ 95 w 274"/>
                  <a:gd name="T19" fmla="*/ 69 h 92"/>
                  <a:gd name="T20" fmla="*/ 38 w 274"/>
                  <a:gd name="T21" fmla="*/ 92 h 92"/>
                  <a:gd name="T22" fmla="*/ 0 w 274"/>
                  <a:gd name="T23" fmla="*/ 80 h 92"/>
                  <a:gd name="T24" fmla="*/ 0 w 274"/>
                  <a:gd name="T25" fmla="*/ 80 h 92"/>
                  <a:gd name="T26" fmla="*/ 0 w 274"/>
                  <a:gd name="T27" fmla="*/ 80 h 9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74"/>
                  <a:gd name="T43" fmla="*/ 0 h 92"/>
                  <a:gd name="T44" fmla="*/ 274 w 274"/>
                  <a:gd name="T45" fmla="*/ 92 h 9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74" h="92">
                    <a:moveTo>
                      <a:pt x="0" y="80"/>
                    </a:moveTo>
                    <a:lnTo>
                      <a:pt x="55" y="46"/>
                    </a:lnTo>
                    <a:lnTo>
                      <a:pt x="124" y="12"/>
                    </a:lnTo>
                    <a:lnTo>
                      <a:pt x="205" y="0"/>
                    </a:lnTo>
                    <a:lnTo>
                      <a:pt x="245" y="6"/>
                    </a:lnTo>
                    <a:lnTo>
                      <a:pt x="274" y="54"/>
                    </a:lnTo>
                    <a:lnTo>
                      <a:pt x="209" y="21"/>
                    </a:lnTo>
                    <a:lnTo>
                      <a:pt x="171" y="31"/>
                    </a:lnTo>
                    <a:lnTo>
                      <a:pt x="167" y="54"/>
                    </a:lnTo>
                    <a:lnTo>
                      <a:pt x="95" y="69"/>
                    </a:lnTo>
                    <a:lnTo>
                      <a:pt x="38" y="92"/>
                    </a:lnTo>
                    <a:lnTo>
                      <a:pt x="0" y="80"/>
                    </a:lnTo>
                    <a:close/>
                  </a:path>
                </a:pathLst>
              </a:custGeom>
              <a:solidFill>
                <a:srgbClr val="000000"/>
              </a:solidFill>
              <a:ln w="9525">
                <a:noFill/>
                <a:round/>
                <a:headEnd/>
                <a:tailEnd/>
              </a:ln>
            </p:spPr>
            <p:txBody>
              <a:bodyPr/>
              <a:lstStyle/>
              <a:p>
                <a:endParaRPr lang="en-US"/>
              </a:p>
            </p:txBody>
          </p:sp>
          <p:sp>
            <p:nvSpPr>
              <p:cNvPr id="27776" name="Freeform 98"/>
              <p:cNvSpPr>
                <a:spLocks/>
              </p:cNvSpPr>
              <p:nvPr/>
            </p:nvSpPr>
            <p:spPr bwMode="auto">
              <a:xfrm>
                <a:off x="1269" y="2252"/>
                <a:ext cx="95" cy="35"/>
              </a:xfrm>
              <a:custGeom>
                <a:avLst/>
                <a:gdLst>
                  <a:gd name="T0" fmla="*/ 7 w 188"/>
                  <a:gd name="T1" fmla="*/ 71 h 71"/>
                  <a:gd name="T2" fmla="*/ 0 w 188"/>
                  <a:gd name="T3" fmla="*/ 59 h 71"/>
                  <a:gd name="T4" fmla="*/ 17 w 188"/>
                  <a:gd name="T5" fmla="*/ 38 h 71"/>
                  <a:gd name="T6" fmla="*/ 21 w 188"/>
                  <a:gd name="T7" fmla="*/ 25 h 71"/>
                  <a:gd name="T8" fmla="*/ 44 w 188"/>
                  <a:gd name="T9" fmla="*/ 8 h 71"/>
                  <a:gd name="T10" fmla="*/ 122 w 188"/>
                  <a:gd name="T11" fmla="*/ 0 h 71"/>
                  <a:gd name="T12" fmla="*/ 169 w 188"/>
                  <a:gd name="T13" fmla="*/ 12 h 71"/>
                  <a:gd name="T14" fmla="*/ 188 w 188"/>
                  <a:gd name="T15" fmla="*/ 19 h 71"/>
                  <a:gd name="T16" fmla="*/ 146 w 188"/>
                  <a:gd name="T17" fmla="*/ 35 h 71"/>
                  <a:gd name="T18" fmla="*/ 139 w 188"/>
                  <a:gd name="T19" fmla="*/ 17 h 71"/>
                  <a:gd name="T20" fmla="*/ 118 w 188"/>
                  <a:gd name="T21" fmla="*/ 16 h 71"/>
                  <a:gd name="T22" fmla="*/ 118 w 188"/>
                  <a:gd name="T23" fmla="*/ 38 h 71"/>
                  <a:gd name="T24" fmla="*/ 68 w 188"/>
                  <a:gd name="T25" fmla="*/ 50 h 71"/>
                  <a:gd name="T26" fmla="*/ 51 w 188"/>
                  <a:gd name="T27" fmla="*/ 23 h 71"/>
                  <a:gd name="T28" fmla="*/ 38 w 188"/>
                  <a:gd name="T29" fmla="*/ 29 h 71"/>
                  <a:gd name="T30" fmla="*/ 25 w 188"/>
                  <a:gd name="T31" fmla="*/ 50 h 71"/>
                  <a:gd name="T32" fmla="*/ 7 w 188"/>
                  <a:gd name="T33" fmla="*/ 71 h 71"/>
                  <a:gd name="T34" fmla="*/ 7 w 188"/>
                  <a:gd name="T35" fmla="*/ 71 h 71"/>
                  <a:gd name="T36" fmla="*/ 7 w 188"/>
                  <a:gd name="T37" fmla="*/ 71 h 7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88"/>
                  <a:gd name="T58" fmla="*/ 0 h 71"/>
                  <a:gd name="T59" fmla="*/ 188 w 188"/>
                  <a:gd name="T60" fmla="*/ 71 h 7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88" h="71">
                    <a:moveTo>
                      <a:pt x="7" y="71"/>
                    </a:moveTo>
                    <a:lnTo>
                      <a:pt x="0" y="59"/>
                    </a:lnTo>
                    <a:lnTo>
                      <a:pt x="17" y="38"/>
                    </a:lnTo>
                    <a:lnTo>
                      <a:pt x="21" y="25"/>
                    </a:lnTo>
                    <a:lnTo>
                      <a:pt x="44" y="8"/>
                    </a:lnTo>
                    <a:lnTo>
                      <a:pt x="122" y="0"/>
                    </a:lnTo>
                    <a:lnTo>
                      <a:pt x="169" y="12"/>
                    </a:lnTo>
                    <a:lnTo>
                      <a:pt x="188" y="19"/>
                    </a:lnTo>
                    <a:lnTo>
                      <a:pt x="146" y="35"/>
                    </a:lnTo>
                    <a:lnTo>
                      <a:pt x="139" y="17"/>
                    </a:lnTo>
                    <a:lnTo>
                      <a:pt x="118" y="16"/>
                    </a:lnTo>
                    <a:lnTo>
                      <a:pt x="118" y="38"/>
                    </a:lnTo>
                    <a:lnTo>
                      <a:pt x="68" y="50"/>
                    </a:lnTo>
                    <a:lnTo>
                      <a:pt x="51" y="23"/>
                    </a:lnTo>
                    <a:lnTo>
                      <a:pt x="38" y="29"/>
                    </a:lnTo>
                    <a:lnTo>
                      <a:pt x="25" y="50"/>
                    </a:lnTo>
                    <a:lnTo>
                      <a:pt x="7" y="71"/>
                    </a:lnTo>
                    <a:close/>
                  </a:path>
                </a:pathLst>
              </a:custGeom>
              <a:solidFill>
                <a:srgbClr val="000000"/>
              </a:solidFill>
              <a:ln w="9525">
                <a:noFill/>
                <a:round/>
                <a:headEnd/>
                <a:tailEnd/>
              </a:ln>
            </p:spPr>
            <p:txBody>
              <a:bodyPr/>
              <a:lstStyle/>
              <a:p>
                <a:endParaRPr lang="en-US"/>
              </a:p>
            </p:txBody>
          </p:sp>
          <p:sp>
            <p:nvSpPr>
              <p:cNvPr id="27777" name="Freeform 99"/>
              <p:cNvSpPr>
                <a:spLocks/>
              </p:cNvSpPr>
              <p:nvPr/>
            </p:nvSpPr>
            <p:spPr bwMode="auto">
              <a:xfrm>
                <a:off x="1329" y="2244"/>
                <a:ext cx="37" cy="15"/>
              </a:xfrm>
              <a:custGeom>
                <a:avLst/>
                <a:gdLst>
                  <a:gd name="T0" fmla="*/ 0 w 74"/>
                  <a:gd name="T1" fmla="*/ 8 h 31"/>
                  <a:gd name="T2" fmla="*/ 51 w 74"/>
                  <a:gd name="T3" fmla="*/ 17 h 31"/>
                  <a:gd name="T4" fmla="*/ 74 w 74"/>
                  <a:gd name="T5" fmla="*/ 31 h 31"/>
                  <a:gd name="T6" fmla="*/ 70 w 74"/>
                  <a:gd name="T7" fmla="*/ 12 h 31"/>
                  <a:gd name="T8" fmla="*/ 36 w 74"/>
                  <a:gd name="T9" fmla="*/ 2 h 31"/>
                  <a:gd name="T10" fmla="*/ 5 w 74"/>
                  <a:gd name="T11" fmla="*/ 0 h 31"/>
                  <a:gd name="T12" fmla="*/ 0 w 74"/>
                  <a:gd name="T13" fmla="*/ 8 h 31"/>
                  <a:gd name="T14" fmla="*/ 0 w 74"/>
                  <a:gd name="T15" fmla="*/ 8 h 31"/>
                  <a:gd name="T16" fmla="*/ 0 w 74"/>
                  <a:gd name="T17" fmla="*/ 8 h 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4"/>
                  <a:gd name="T28" fmla="*/ 0 h 31"/>
                  <a:gd name="T29" fmla="*/ 74 w 74"/>
                  <a:gd name="T30" fmla="*/ 31 h 3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4" h="31">
                    <a:moveTo>
                      <a:pt x="0" y="8"/>
                    </a:moveTo>
                    <a:lnTo>
                      <a:pt x="51" y="17"/>
                    </a:lnTo>
                    <a:lnTo>
                      <a:pt x="74" y="31"/>
                    </a:lnTo>
                    <a:lnTo>
                      <a:pt x="70" y="12"/>
                    </a:lnTo>
                    <a:lnTo>
                      <a:pt x="36" y="2"/>
                    </a:lnTo>
                    <a:lnTo>
                      <a:pt x="5" y="0"/>
                    </a:lnTo>
                    <a:lnTo>
                      <a:pt x="0" y="8"/>
                    </a:lnTo>
                    <a:close/>
                  </a:path>
                </a:pathLst>
              </a:custGeom>
              <a:solidFill>
                <a:srgbClr val="000000"/>
              </a:solidFill>
              <a:ln w="9525">
                <a:noFill/>
                <a:round/>
                <a:headEnd/>
                <a:tailEnd/>
              </a:ln>
            </p:spPr>
            <p:txBody>
              <a:bodyPr/>
              <a:lstStyle/>
              <a:p>
                <a:endParaRPr lang="en-US"/>
              </a:p>
            </p:txBody>
          </p:sp>
          <p:sp>
            <p:nvSpPr>
              <p:cNvPr id="27778" name="Freeform 100"/>
              <p:cNvSpPr>
                <a:spLocks/>
              </p:cNvSpPr>
              <p:nvPr/>
            </p:nvSpPr>
            <p:spPr bwMode="auto">
              <a:xfrm>
                <a:off x="1158" y="2449"/>
                <a:ext cx="185" cy="41"/>
              </a:xfrm>
              <a:custGeom>
                <a:avLst/>
                <a:gdLst>
                  <a:gd name="T0" fmla="*/ 0 w 369"/>
                  <a:gd name="T1" fmla="*/ 47 h 82"/>
                  <a:gd name="T2" fmla="*/ 168 w 369"/>
                  <a:gd name="T3" fmla="*/ 40 h 82"/>
                  <a:gd name="T4" fmla="*/ 251 w 369"/>
                  <a:gd name="T5" fmla="*/ 25 h 82"/>
                  <a:gd name="T6" fmla="*/ 326 w 369"/>
                  <a:gd name="T7" fmla="*/ 11 h 82"/>
                  <a:gd name="T8" fmla="*/ 369 w 369"/>
                  <a:gd name="T9" fmla="*/ 0 h 82"/>
                  <a:gd name="T10" fmla="*/ 356 w 369"/>
                  <a:gd name="T11" fmla="*/ 17 h 82"/>
                  <a:gd name="T12" fmla="*/ 329 w 369"/>
                  <a:gd name="T13" fmla="*/ 32 h 82"/>
                  <a:gd name="T14" fmla="*/ 316 w 369"/>
                  <a:gd name="T15" fmla="*/ 25 h 82"/>
                  <a:gd name="T16" fmla="*/ 284 w 369"/>
                  <a:gd name="T17" fmla="*/ 30 h 82"/>
                  <a:gd name="T18" fmla="*/ 246 w 369"/>
                  <a:gd name="T19" fmla="*/ 36 h 82"/>
                  <a:gd name="T20" fmla="*/ 215 w 369"/>
                  <a:gd name="T21" fmla="*/ 42 h 82"/>
                  <a:gd name="T22" fmla="*/ 198 w 369"/>
                  <a:gd name="T23" fmla="*/ 49 h 82"/>
                  <a:gd name="T24" fmla="*/ 160 w 369"/>
                  <a:gd name="T25" fmla="*/ 47 h 82"/>
                  <a:gd name="T26" fmla="*/ 153 w 369"/>
                  <a:gd name="T27" fmla="*/ 53 h 82"/>
                  <a:gd name="T28" fmla="*/ 116 w 369"/>
                  <a:gd name="T29" fmla="*/ 59 h 82"/>
                  <a:gd name="T30" fmla="*/ 95 w 369"/>
                  <a:gd name="T31" fmla="*/ 53 h 82"/>
                  <a:gd name="T32" fmla="*/ 80 w 369"/>
                  <a:gd name="T33" fmla="*/ 63 h 82"/>
                  <a:gd name="T34" fmla="*/ 84 w 369"/>
                  <a:gd name="T35" fmla="*/ 82 h 82"/>
                  <a:gd name="T36" fmla="*/ 31 w 369"/>
                  <a:gd name="T37" fmla="*/ 66 h 82"/>
                  <a:gd name="T38" fmla="*/ 0 w 369"/>
                  <a:gd name="T39" fmla="*/ 47 h 82"/>
                  <a:gd name="T40" fmla="*/ 0 w 369"/>
                  <a:gd name="T41" fmla="*/ 47 h 82"/>
                  <a:gd name="T42" fmla="*/ 0 w 369"/>
                  <a:gd name="T43" fmla="*/ 47 h 8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69"/>
                  <a:gd name="T67" fmla="*/ 0 h 82"/>
                  <a:gd name="T68" fmla="*/ 369 w 369"/>
                  <a:gd name="T69" fmla="*/ 82 h 8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69" h="82">
                    <a:moveTo>
                      <a:pt x="0" y="47"/>
                    </a:moveTo>
                    <a:lnTo>
                      <a:pt x="168" y="40"/>
                    </a:lnTo>
                    <a:lnTo>
                      <a:pt x="251" y="25"/>
                    </a:lnTo>
                    <a:lnTo>
                      <a:pt x="326" y="11"/>
                    </a:lnTo>
                    <a:lnTo>
                      <a:pt x="369" y="0"/>
                    </a:lnTo>
                    <a:lnTo>
                      <a:pt x="356" y="17"/>
                    </a:lnTo>
                    <a:lnTo>
                      <a:pt x="329" y="32"/>
                    </a:lnTo>
                    <a:lnTo>
                      <a:pt x="316" y="25"/>
                    </a:lnTo>
                    <a:lnTo>
                      <a:pt x="284" y="30"/>
                    </a:lnTo>
                    <a:lnTo>
                      <a:pt x="246" y="36"/>
                    </a:lnTo>
                    <a:lnTo>
                      <a:pt x="215" y="42"/>
                    </a:lnTo>
                    <a:lnTo>
                      <a:pt x="198" y="49"/>
                    </a:lnTo>
                    <a:lnTo>
                      <a:pt x="160" y="47"/>
                    </a:lnTo>
                    <a:lnTo>
                      <a:pt x="153" y="53"/>
                    </a:lnTo>
                    <a:lnTo>
                      <a:pt x="116" y="59"/>
                    </a:lnTo>
                    <a:lnTo>
                      <a:pt x="95" y="53"/>
                    </a:lnTo>
                    <a:lnTo>
                      <a:pt x="80" y="63"/>
                    </a:lnTo>
                    <a:lnTo>
                      <a:pt x="84" y="82"/>
                    </a:lnTo>
                    <a:lnTo>
                      <a:pt x="31" y="66"/>
                    </a:lnTo>
                    <a:lnTo>
                      <a:pt x="0" y="47"/>
                    </a:lnTo>
                    <a:close/>
                  </a:path>
                </a:pathLst>
              </a:custGeom>
              <a:solidFill>
                <a:srgbClr val="000000"/>
              </a:solidFill>
              <a:ln w="9525">
                <a:noFill/>
                <a:round/>
                <a:headEnd/>
                <a:tailEnd/>
              </a:ln>
            </p:spPr>
            <p:txBody>
              <a:bodyPr/>
              <a:lstStyle/>
              <a:p>
                <a:endParaRPr lang="en-US"/>
              </a:p>
            </p:txBody>
          </p:sp>
          <p:sp>
            <p:nvSpPr>
              <p:cNvPr id="27779" name="Freeform 101"/>
              <p:cNvSpPr>
                <a:spLocks/>
              </p:cNvSpPr>
              <p:nvPr/>
            </p:nvSpPr>
            <p:spPr bwMode="auto">
              <a:xfrm>
                <a:off x="1072" y="2533"/>
                <a:ext cx="265" cy="129"/>
              </a:xfrm>
              <a:custGeom>
                <a:avLst/>
                <a:gdLst>
                  <a:gd name="T0" fmla="*/ 0 w 531"/>
                  <a:gd name="T1" fmla="*/ 0 h 259"/>
                  <a:gd name="T2" fmla="*/ 16 w 531"/>
                  <a:gd name="T3" fmla="*/ 17 h 259"/>
                  <a:gd name="T4" fmla="*/ 54 w 531"/>
                  <a:gd name="T5" fmla="*/ 55 h 259"/>
                  <a:gd name="T6" fmla="*/ 103 w 531"/>
                  <a:gd name="T7" fmla="*/ 99 h 259"/>
                  <a:gd name="T8" fmla="*/ 153 w 531"/>
                  <a:gd name="T9" fmla="*/ 129 h 259"/>
                  <a:gd name="T10" fmla="*/ 230 w 531"/>
                  <a:gd name="T11" fmla="*/ 164 h 259"/>
                  <a:gd name="T12" fmla="*/ 280 w 531"/>
                  <a:gd name="T13" fmla="*/ 179 h 259"/>
                  <a:gd name="T14" fmla="*/ 432 w 531"/>
                  <a:gd name="T15" fmla="*/ 177 h 259"/>
                  <a:gd name="T16" fmla="*/ 531 w 531"/>
                  <a:gd name="T17" fmla="*/ 135 h 259"/>
                  <a:gd name="T18" fmla="*/ 462 w 531"/>
                  <a:gd name="T19" fmla="*/ 190 h 259"/>
                  <a:gd name="T20" fmla="*/ 354 w 531"/>
                  <a:gd name="T21" fmla="*/ 259 h 259"/>
                  <a:gd name="T22" fmla="*/ 234 w 531"/>
                  <a:gd name="T23" fmla="*/ 211 h 259"/>
                  <a:gd name="T24" fmla="*/ 145 w 531"/>
                  <a:gd name="T25" fmla="*/ 171 h 259"/>
                  <a:gd name="T26" fmla="*/ 84 w 531"/>
                  <a:gd name="T27" fmla="*/ 135 h 259"/>
                  <a:gd name="T28" fmla="*/ 29 w 531"/>
                  <a:gd name="T29" fmla="*/ 80 h 259"/>
                  <a:gd name="T30" fmla="*/ 8 w 531"/>
                  <a:gd name="T31" fmla="*/ 55 h 259"/>
                  <a:gd name="T32" fmla="*/ 0 w 531"/>
                  <a:gd name="T33" fmla="*/ 0 h 259"/>
                  <a:gd name="T34" fmla="*/ 0 w 531"/>
                  <a:gd name="T35" fmla="*/ 0 h 259"/>
                  <a:gd name="T36" fmla="*/ 0 w 531"/>
                  <a:gd name="T37" fmla="*/ 0 h 2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31"/>
                  <a:gd name="T58" fmla="*/ 0 h 259"/>
                  <a:gd name="T59" fmla="*/ 531 w 531"/>
                  <a:gd name="T60" fmla="*/ 259 h 2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31" h="259">
                    <a:moveTo>
                      <a:pt x="0" y="0"/>
                    </a:moveTo>
                    <a:lnTo>
                      <a:pt x="16" y="17"/>
                    </a:lnTo>
                    <a:lnTo>
                      <a:pt x="54" y="55"/>
                    </a:lnTo>
                    <a:lnTo>
                      <a:pt x="103" y="99"/>
                    </a:lnTo>
                    <a:lnTo>
                      <a:pt x="153" y="129"/>
                    </a:lnTo>
                    <a:lnTo>
                      <a:pt x="230" y="164"/>
                    </a:lnTo>
                    <a:lnTo>
                      <a:pt x="280" y="179"/>
                    </a:lnTo>
                    <a:lnTo>
                      <a:pt x="432" y="177"/>
                    </a:lnTo>
                    <a:lnTo>
                      <a:pt x="531" y="135"/>
                    </a:lnTo>
                    <a:lnTo>
                      <a:pt x="462" y="190"/>
                    </a:lnTo>
                    <a:lnTo>
                      <a:pt x="354" y="259"/>
                    </a:lnTo>
                    <a:lnTo>
                      <a:pt x="234" y="211"/>
                    </a:lnTo>
                    <a:lnTo>
                      <a:pt x="145" y="171"/>
                    </a:lnTo>
                    <a:lnTo>
                      <a:pt x="84" y="135"/>
                    </a:lnTo>
                    <a:lnTo>
                      <a:pt x="29" y="80"/>
                    </a:lnTo>
                    <a:lnTo>
                      <a:pt x="8" y="55"/>
                    </a:lnTo>
                    <a:lnTo>
                      <a:pt x="0" y="0"/>
                    </a:lnTo>
                    <a:close/>
                  </a:path>
                </a:pathLst>
              </a:custGeom>
              <a:solidFill>
                <a:srgbClr val="000000"/>
              </a:solidFill>
              <a:ln w="9525">
                <a:noFill/>
                <a:round/>
                <a:headEnd/>
                <a:tailEnd/>
              </a:ln>
            </p:spPr>
            <p:txBody>
              <a:bodyPr/>
              <a:lstStyle/>
              <a:p>
                <a:endParaRPr lang="en-US"/>
              </a:p>
            </p:txBody>
          </p:sp>
          <p:sp>
            <p:nvSpPr>
              <p:cNvPr id="27780" name="Freeform 102"/>
              <p:cNvSpPr>
                <a:spLocks/>
              </p:cNvSpPr>
              <p:nvPr/>
            </p:nvSpPr>
            <p:spPr bwMode="auto">
              <a:xfrm>
                <a:off x="1190" y="2457"/>
                <a:ext cx="141" cy="44"/>
              </a:xfrm>
              <a:custGeom>
                <a:avLst/>
                <a:gdLst>
                  <a:gd name="T0" fmla="*/ 0 w 283"/>
                  <a:gd name="T1" fmla="*/ 59 h 89"/>
                  <a:gd name="T2" fmla="*/ 84 w 283"/>
                  <a:gd name="T3" fmla="*/ 78 h 89"/>
                  <a:gd name="T4" fmla="*/ 139 w 283"/>
                  <a:gd name="T5" fmla="*/ 80 h 89"/>
                  <a:gd name="T6" fmla="*/ 192 w 283"/>
                  <a:gd name="T7" fmla="*/ 59 h 89"/>
                  <a:gd name="T8" fmla="*/ 249 w 283"/>
                  <a:gd name="T9" fmla="*/ 34 h 89"/>
                  <a:gd name="T10" fmla="*/ 268 w 283"/>
                  <a:gd name="T11" fmla="*/ 15 h 89"/>
                  <a:gd name="T12" fmla="*/ 283 w 283"/>
                  <a:gd name="T13" fmla="*/ 0 h 89"/>
                  <a:gd name="T14" fmla="*/ 270 w 283"/>
                  <a:gd name="T15" fmla="*/ 21 h 89"/>
                  <a:gd name="T16" fmla="*/ 257 w 283"/>
                  <a:gd name="T17" fmla="*/ 32 h 89"/>
                  <a:gd name="T18" fmla="*/ 232 w 283"/>
                  <a:gd name="T19" fmla="*/ 51 h 89"/>
                  <a:gd name="T20" fmla="*/ 171 w 283"/>
                  <a:gd name="T21" fmla="*/ 76 h 89"/>
                  <a:gd name="T22" fmla="*/ 139 w 283"/>
                  <a:gd name="T23" fmla="*/ 89 h 89"/>
                  <a:gd name="T24" fmla="*/ 99 w 283"/>
                  <a:gd name="T25" fmla="*/ 86 h 89"/>
                  <a:gd name="T26" fmla="*/ 38 w 283"/>
                  <a:gd name="T27" fmla="*/ 78 h 89"/>
                  <a:gd name="T28" fmla="*/ 0 w 283"/>
                  <a:gd name="T29" fmla="*/ 59 h 89"/>
                  <a:gd name="T30" fmla="*/ 0 w 283"/>
                  <a:gd name="T31" fmla="*/ 59 h 89"/>
                  <a:gd name="T32" fmla="*/ 0 w 283"/>
                  <a:gd name="T33" fmla="*/ 59 h 8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3"/>
                  <a:gd name="T52" fmla="*/ 0 h 89"/>
                  <a:gd name="T53" fmla="*/ 283 w 283"/>
                  <a:gd name="T54" fmla="*/ 89 h 8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3" h="89">
                    <a:moveTo>
                      <a:pt x="0" y="59"/>
                    </a:moveTo>
                    <a:lnTo>
                      <a:pt x="84" y="78"/>
                    </a:lnTo>
                    <a:lnTo>
                      <a:pt x="139" y="80"/>
                    </a:lnTo>
                    <a:lnTo>
                      <a:pt x="192" y="59"/>
                    </a:lnTo>
                    <a:lnTo>
                      <a:pt x="249" y="34"/>
                    </a:lnTo>
                    <a:lnTo>
                      <a:pt x="268" y="15"/>
                    </a:lnTo>
                    <a:lnTo>
                      <a:pt x="283" y="0"/>
                    </a:lnTo>
                    <a:lnTo>
                      <a:pt x="270" y="21"/>
                    </a:lnTo>
                    <a:lnTo>
                      <a:pt x="257" y="32"/>
                    </a:lnTo>
                    <a:lnTo>
                      <a:pt x="232" y="51"/>
                    </a:lnTo>
                    <a:lnTo>
                      <a:pt x="171" y="76"/>
                    </a:lnTo>
                    <a:lnTo>
                      <a:pt x="139" y="89"/>
                    </a:lnTo>
                    <a:lnTo>
                      <a:pt x="99" y="86"/>
                    </a:lnTo>
                    <a:lnTo>
                      <a:pt x="38" y="78"/>
                    </a:lnTo>
                    <a:lnTo>
                      <a:pt x="0" y="59"/>
                    </a:lnTo>
                    <a:close/>
                  </a:path>
                </a:pathLst>
              </a:custGeom>
              <a:solidFill>
                <a:srgbClr val="000000"/>
              </a:solidFill>
              <a:ln w="9525">
                <a:noFill/>
                <a:round/>
                <a:headEnd/>
                <a:tailEnd/>
              </a:ln>
            </p:spPr>
            <p:txBody>
              <a:bodyPr/>
              <a:lstStyle/>
              <a:p>
                <a:endParaRPr lang="en-US"/>
              </a:p>
            </p:txBody>
          </p:sp>
          <p:sp>
            <p:nvSpPr>
              <p:cNvPr id="27781" name="Freeform 103"/>
              <p:cNvSpPr>
                <a:spLocks/>
              </p:cNvSpPr>
              <p:nvPr/>
            </p:nvSpPr>
            <p:spPr bwMode="auto">
              <a:xfrm>
                <a:off x="1186" y="2504"/>
                <a:ext cx="106" cy="32"/>
              </a:xfrm>
              <a:custGeom>
                <a:avLst/>
                <a:gdLst>
                  <a:gd name="T0" fmla="*/ 146 w 212"/>
                  <a:gd name="T1" fmla="*/ 36 h 65"/>
                  <a:gd name="T2" fmla="*/ 209 w 212"/>
                  <a:gd name="T3" fmla="*/ 30 h 65"/>
                  <a:gd name="T4" fmla="*/ 212 w 212"/>
                  <a:gd name="T5" fmla="*/ 40 h 65"/>
                  <a:gd name="T6" fmla="*/ 193 w 212"/>
                  <a:gd name="T7" fmla="*/ 59 h 65"/>
                  <a:gd name="T8" fmla="*/ 142 w 212"/>
                  <a:gd name="T9" fmla="*/ 65 h 65"/>
                  <a:gd name="T10" fmla="*/ 102 w 212"/>
                  <a:gd name="T11" fmla="*/ 57 h 65"/>
                  <a:gd name="T12" fmla="*/ 57 w 212"/>
                  <a:gd name="T13" fmla="*/ 40 h 65"/>
                  <a:gd name="T14" fmla="*/ 30 w 212"/>
                  <a:gd name="T15" fmla="*/ 21 h 65"/>
                  <a:gd name="T16" fmla="*/ 0 w 212"/>
                  <a:gd name="T17" fmla="*/ 0 h 65"/>
                  <a:gd name="T18" fmla="*/ 55 w 212"/>
                  <a:gd name="T19" fmla="*/ 21 h 65"/>
                  <a:gd name="T20" fmla="*/ 121 w 212"/>
                  <a:gd name="T21" fmla="*/ 40 h 65"/>
                  <a:gd name="T22" fmla="*/ 146 w 212"/>
                  <a:gd name="T23" fmla="*/ 36 h 65"/>
                  <a:gd name="T24" fmla="*/ 146 w 212"/>
                  <a:gd name="T25" fmla="*/ 36 h 65"/>
                  <a:gd name="T26" fmla="*/ 146 w 212"/>
                  <a:gd name="T27" fmla="*/ 36 h 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2"/>
                  <a:gd name="T43" fmla="*/ 0 h 65"/>
                  <a:gd name="T44" fmla="*/ 212 w 212"/>
                  <a:gd name="T45" fmla="*/ 65 h 6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2" h="65">
                    <a:moveTo>
                      <a:pt x="146" y="36"/>
                    </a:moveTo>
                    <a:lnTo>
                      <a:pt x="209" y="30"/>
                    </a:lnTo>
                    <a:lnTo>
                      <a:pt x="212" y="40"/>
                    </a:lnTo>
                    <a:lnTo>
                      <a:pt x="193" y="59"/>
                    </a:lnTo>
                    <a:lnTo>
                      <a:pt x="142" y="65"/>
                    </a:lnTo>
                    <a:lnTo>
                      <a:pt x="102" y="57"/>
                    </a:lnTo>
                    <a:lnTo>
                      <a:pt x="57" y="40"/>
                    </a:lnTo>
                    <a:lnTo>
                      <a:pt x="30" y="21"/>
                    </a:lnTo>
                    <a:lnTo>
                      <a:pt x="0" y="0"/>
                    </a:lnTo>
                    <a:lnTo>
                      <a:pt x="55" y="21"/>
                    </a:lnTo>
                    <a:lnTo>
                      <a:pt x="121" y="40"/>
                    </a:lnTo>
                    <a:lnTo>
                      <a:pt x="146" y="36"/>
                    </a:lnTo>
                    <a:close/>
                  </a:path>
                </a:pathLst>
              </a:custGeom>
              <a:solidFill>
                <a:srgbClr val="000000"/>
              </a:solidFill>
              <a:ln w="9525">
                <a:noFill/>
                <a:round/>
                <a:headEnd/>
                <a:tailEnd/>
              </a:ln>
            </p:spPr>
            <p:txBody>
              <a:bodyPr/>
              <a:lstStyle/>
              <a:p>
                <a:endParaRPr lang="en-US"/>
              </a:p>
            </p:txBody>
          </p:sp>
          <p:sp>
            <p:nvSpPr>
              <p:cNvPr id="27782" name="Freeform 104"/>
              <p:cNvSpPr>
                <a:spLocks/>
              </p:cNvSpPr>
              <p:nvPr/>
            </p:nvSpPr>
            <p:spPr bwMode="auto">
              <a:xfrm>
                <a:off x="1145" y="2435"/>
                <a:ext cx="18" cy="45"/>
              </a:xfrm>
              <a:custGeom>
                <a:avLst/>
                <a:gdLst>
                  <a:gd name="T0" fmla="*/ 2 w 36"/>
                  <a:gd name="T1" fmla="*/ 19 h 92"/>
                  <a:gd name="T2" fmla="*/ 0 w 36"/>
                  <a:gd name="T3" fmla="*/ 40 h 92"/>
                  <a:gd name="T4" fmla="*/ 2 w 36"/>
                  <a:gd name="T5" fmla="*/ 82 h 92"/>
                  <a:gd name="T6" fmla="*/ 36 w 36"/>
                  <a:gd name="T7" fmla="*/ 92 h 92"/>
                  <a:gd name="T8" fmla="*/ 19 w 36"/>
                  <a:gd name="T9" fmla="*/ 76 h 92"/>
                  <a:gd name="T10" fmla="*/ 11 w 36"/>
                  <a:gd name="T11" fmla="*/ 31 h 92"/>
                  <a:gd name="T12" fmla="*/ 19 w 36"/>
                  <a:gd name="T13" fmla="*/ 0 h 92"/>
                  <a:gd name="T14" fmla="*/ 2 w 36"/>
                  <a:gd name="T15" fmla="*/ 19 h 92"/>
                  <a:gd name="T16" fmla="*/ 2 w 36"/>
                  <a:gd name="T17" fmla="*/ 19 h 92"/>
                  <a:gd name="T18" fmla="*/ 2 w 36"/>
                  <a:gd name="T19" fmla="*/ 19 h 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
                  <a:gd name="T31" fmla="*/ 0 h 92"/>
                  <a:gd name="T32" fmla="*/ 36 w 36"/>
                  <a:gd name="T33" fmla="*/ 92 h 9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 h="92">
                    <a:moveTo>
                      <a:pt x="2" y="19"/>
                    </a:moveTo>
                    <a:lnTo>
                      <a:pt x="0" y="40"/>
                    </a:lnTo>
                    <a:lnTo>
                      <a:pt x="2" y="82"/>
                    </a:lnTo>
                    <a:lnTo>
                      <a:pt x="36" y="92"/>
                    </a:lnTo>
                    <a:lnTo>
                      <a:pt x="19" y="76"/>
                    </a:lnTo>
                    <a:lnTo>
                      <a:pt x="11" y="31"/>
                    </a:lnTo>
                    <a:lnTo>
                      <a:pt x="19" y="0"/>
                    </a:lnTo>
                    <a:lnTo>
                      <a:pt x="2" y="19"/>
                    </a:lnTo>
                    <a:close/>
                  </a:path>
                </a:pathLst>
              </a:custGeom>
              <a:solidFill>
                <a:srgbClr val="000000"/>
              </a:solidFill>
              <a:ln w="9525">
                <a:noFill/>
                <a:round/>
                <a:headEnd/>
                <a:tailEnd/>
              </a:ln>
            </p:spPr>
            <p:txBody>
              <a:bodyPr/>
              <a:lstStyle/>
              <a:p>
                <a:endParaRPr lang="en-US"/>
              </a:p>
            </p:txBody>
          </p:sp>
          <p:sp>
            <p:nvSpPr>
              <p:cNvPr id="27783" name="Freeform 105"/>
              <p:cNvSpPr>
                <a:spLocks/>
              </p:cNvSpPr>
              <p:nvPr/>
            </p:nvSpPr>
            <p:spPr bwMode="auto">
              <a:xfrm>
                <a:off x="1107" y="2419"/>
                <a:ext cx="49" cy="49"/>
              </a:xfrm>
              <a:custGeom>
                <a:avLst/>
                <a:gdLst>
                  <a:gd name="T0" fmla="*/ 99 w 99"/>
                  <a:gd name="T1" fmla="*/ 0 h 97"/>
                  <a:gd name="T2" fmla="*/ 62 w 99"/>
                  <a:gd name="T3" fmla="*/ 40 h 97"/>
                  <a:gd name="T4" fmla="*/ 11 w 99"/>
                  <a:gd name="T5" fmla="*/ 72 h 97"/>
                  <a:gd name="T6" fmla="*/ 0 w 99"/>
                  <a:gd name="T7" fmla="*/ 97 h 97"/>
                  <a:gd name="T8" fmla="*/ 2 w 99"/>
                  <a:gd name="T9" fmla="*/ 63 h 97"/>
                  <a:gd name="T10" fmla="*/ 42 w 99"/>
                  <a:gd name="T11" fmla="*/ 26 h 97"/>
                  <a:gd name="T12" fmla="*/ 82 w 99"/>
                  <a:gd name="T13" fmla="*/ 7 h 97"/>
                  <a:gd name="T14" fmla="*/ 99 w 99"/>
                  <a:gd name="T15" fmla="*/ 0 h 97"/>
                  <a:gd name="T16" fmla="*/ 99 w 99"/>
                  <a:gd name="T17" fmla="*/ 0 h 97"/>
                  <a:gd name="T18" fmla="*/ 99 w 99"/>
                  <a:gd name="T19" fmla="*/ 0 h 9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9"/>
                  <a:gd name="T31" fmla="*/ 0 h 97"/>
                  <a:gd name="T32" fmla="*/ 99 w 99"/>
                  <a:gd name="T33" fmla="*/ 97 h 9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9" h="97">
                    <a:moveTo>
                      <a:pt x="99" y="0"/>
                    </a:moveTo>
                    <a:lnTo>
                      <a:pt x="62" y="40"/>
                    </a:lnTo>
                    <a:lnTo>
                      <a:pt x="11" y="72"/>
                    </a:lnTo>
                    <a:lnTo>
                      <a:pt x="0" y="97"/>
                    </a:lnTo>
                    <a:lnTo>
                      <a:pt x="2" y="63"/>
                    </a:lnTo>
                    <a:lnTo>
                      <a:pt x="42" y="26"/>
                    </a:lnTo>
                    <a:lnTo>
                      <a:pt x="82" y="7"/>
                    </a:lnTo>
                    <a:lnTo>
                      <a:pt x="99" y="0"/>
                    </a:lnTo>
                    <a:close/>
                  </a:path>
                </a:pathLst>
              </a:custGeom>
              <a:solidFill>
                <a:srgbClr val="000000"/>
              </a:solidFill>
              <a:ln w="9525">
                <a:noFill/>
                <a:round/>
                <a:headEnd/>
                <a:tailEnd/>
              </a:ln>
            </p:spPr>
            <p:txBody>
              <a:bodyPr/>
              <a:lstStyle/>
              <a:p>
                <a:endParaRPr lang="en-US"/>
              </a:p>
            </p:txBody>
          </p:sp>
          <p:sp>
            <p:nvSpPr>
              <p:cNvPr id="27784" name="Freeform 106"/>
              <p:cNvSpPr>
                <a:spLocks/>
              </p:cNvSpPr>
              <p:nvPr/>
            </p:nvSpPr>
            <p:spPr bwMode="auto">
              <a:xfrm>
                <a:off x="1312" y="2372"/>
                <a:ext cx="52" cy="55"/>
              </a:xfrm>
              <a:custGeom>
                <a:avLst/>
                <a:gdLst>
                  <a:gd name="T0" fmla="*/ 0 w 105"/>
                  <a:gd name="T1" fmla="*/ 0 h 110"/>
                  <a:gd name="T2" fmla="*/ 19 w 105"/>
                  <a:gd name="T3" fmla="*/ 19 h 110"/>
                  <a:gd name="T4" fmla="*/ 44 w 105"/>
                  <a:gd name="T5" fmla="*/ 47 h 110"/>
                  <a:gd name="T6" fmla="*/ 80 w 105"/>
                  <a:gd name="T7" fmla="*/ 70 h 110"/>
                  <a:gd name="T8" fmla="*/ 88 w 105"/>
                  <a:gd name="T9" fmla="*/ 110 h 110"/>
                  <a:gd name="T10" fmla="*/ 105 w 105"/>
                  <a:gd name="T11" fmla="*/ 51 h 110"/>
                  <a:gd name="T12" fmla="*/ 82 w 105"/>
                  <a:gd name="T13" fmla="*/ 42 h 110"/>
                  <a:gd name="T14" fmla="*/ 37 w 105"/>
                  <a:gd name="T15" fmla="*/ 23 h 110"/>
                  <a:gd name="T16" fmla="*/ 0 w 105"/>
                  <a:gd name="T17" fmla="*/ 0 h 110"/>
                  <a:gd name="T18" fmla="*/ 0 w 105"/>
                  <a:gd name="T19" fmla="*/ 0 h 110"/>
                  <a:gd name="T20" fmla="*/ 0 w 105"/>
                  <a:gd name="T21" fmla="*/ 0 h 1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5"/>
                  <a:gd name="T34" fmla="*/ 0 h 110"/>
                  <a:gd name="T35" fmla="*/ 105 w 105"/>
                  <a:gd name="T36" fmla="*/ 110 h 1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5" h="110">
                    <a:moveTo>
                      <a:pt x="0" y="0"/>
                    </a:moveTo>
                    <a:lnTo>
                      <a:pt x="19" y="19"/>
                    </a:lnTo>
                    <a:lnTo>
                      <a:pt x="44" y="47"/>
                    </a:lnTo>
                    <a:lnTo>
                      <a:pt x="80" y="70"/>
                    </a:lnTo>
                    <a:lnTo>
                      <a:pt x="88" y="110"/>
                    </a:lnTo>
                    <a:lnTo>
                      <a:pt x="105" y="51"/>
                    </a:lnTo>
                    <a:lnTo>
                      <a:pt x="82" y="42"/>
                    </a:lnTo>
                    <a:lnTo>
                      <a:pt x="37" y="23"/>
                    </a:lnTo>
                    <a:lnTo>
                      <a:pt x="0" y="0"/>
                    </a:lnTo>
                    <a:close/>
                  </a:path>
                </a:pathLst>
              </a:custGeom>
              <a:solidFill>
                <a:srgbClr val="000000"/>
              </a:solidFill>
              <a:ln w="9525">
                <a:noFill/>
                <a:round/>
                <a:headEnd/>
                <a:tailEnd/>
              </a:ln>
            </p:spPr>
            <p:txBody>
              <a:bodyPr/>
              <a:lstStyle/>
              <a:p>
                <a:endParaRPr lang="en-US"/>
              </a:p>
            </p:txBody>
          </p:sp>
          <p:sp>
            <p:nvSpPr>
              <p:cNvPr id="27785" name="Freeform 107"/>
              <p:cNvSpPr>
                <a:spLocks/>
              </p:cNvSpPr>
              <p:nvPr/>
            </p:nvSpPr>
            <p:spPr bwMode="auto">
              <a:xfrm>
                <a:off x="1369" y="2407"/>
                <a:ext cx="11" cy="42"/>
              </a:xfrm>
              <a:custGeom>
                <a:avLst/>
                <a:gdLst>
                  <a:gd name="T0" fmla="*/ 12 w 21"/>
                  <a:gd name="T1" fmla="*/ 0 h 84"/>
                  <a:gd name="T2" fmla="*/ 2 w 21"/>
                  <a:gd name="T3" fmla="*/ 65 h 84"/>
                  <a:gd name="T4" fmla="*/ 0 w 21"/>
                  <a:gd name="T5" fmla="*/ 84 h 84"/>
                  <a:gd name="T6" fmla="*/ 14 w 21"/>
                  <a:gd name="T7" fmla="*/ 70 h 84"/>
                  <a:gd name="T8" fmla="*/ 21 w 21"/>
                  <a:gd name="T9" fmla="*/ 21 h 84"/>
                  <a:gd name="T10" fmla="*/ 12 w 21"/>
                  <a:gd name="T11" fmla="*/ 0 h 84"/>
                  <a:gd name="T12" fmla="*/ 12 w 21"/>
                  <a:gd name="T13" fmla="*/ 0 h 84"/>
                  <a:gd name="T14" fmla="*/ 12 w 21"/>
                  <a:gd name="T15" fmla="*/ 0 h 84"/>
                  <a:gd name="T16" fmla="*/ 0 60000 65536"/>
                  <a:gd name="T17" fmla="*/ 0 60000 65536"/>
                  <a:gd name="T18" fmla="*/ 0 60000 65536"/>
                  <a:gd name="T19" fmla="*/ 0 60000 65536"/>
                  <a:gd name="T20" fmla="*/ 0 60000 65536"/>
                  <a:gd name="T21" fmla="*/ 0 60000 65536"/>
                  <a:gd name="T22" fmla="*/ 0 60000 65536"/>
                  <a:gd name="T23" fmla="*/ 0 60000 65536"/>
                  <a:gd name="T24" fmla="*/ 0 w 21"/>
                  <a:gd name="T25" fmla="*/ 0 h 84"/>
                  <a:gd name="T26" fmla="*/ 21 w 21"/>
                  <a:gd name="T27" fmla="*/ 84 h 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 h="84">
                    <a:moveTo>
                      <a:pt x="12" y="0"/>
                    </a:moveTo>
                    <a:lnTo>
                      <a:pt x="2" y="65"/>
                    </a:lnTo>
                    <a:lnTo>
                      <a:pt x="0" y="84"/>
                    </a:lnTo>
                    <a:lnTo>
                      <a:pt x="14" y="70"/>
                    </a:lnTo>
                    <a:lnTo>
                      <a:pt x="21" y="21"/>
                    </a:lnTo>
                    <a:lnTo>
                      <a:pt x="12" y="0"/>
                    </a:lnTo>
                    <a:close/>
                  </a:path>
                </a:pathLst>
              </a:custGeom>
              <a:solidFill>
                <a:srgbClr val="000000"/>
              </a:solidFill>
              <a:ln w="9525">
                <a:noFill/>
                <a:round/>
                <a:headEnd/>
                <a:tailEnd/>
              </a:ln>
            </p:spPr>
            <p:txBody>
              <a:bodyPr/>
              <a:lstStyle/>
              <a:p>
                <a:endParaRPr lang="en-US"/>
              </a:p>
            </p:txBody>
          </p:sp>
          <p:sp>
            <p:nvSpPr>
              <p:cNvPr id="27786" name="Freeform 108"/>
              <p:cNvSpPr>
                <a:spLocks/>
              </p:cNvSpPr>
              <p:nvPr/>
            </p:nvSpPr>
            <p:spPr bwMode="auto">
              <a:xfrm>
                <a:off x="1435" y="2254"/>
                <a:ext cx="20" cy="51"/>
              </a:xfrm>
              <a:custGeom>
                <a:avLst/>
                <a:gdLst>
                  <a:gd name="T0" fmla="*/ 2 w 40"/>
                  <a:gd name="T1" fmla="*/ 46 h 103"/>
                  <a:gd name="T2" fmla="*/ 11 w 40"/>
                  <a:gd name="T3" fmla="*/ 63 h 103"/>
                  <a:gd name="T4" fmla="*/ 7 w 40"/>
                  <a:gd name="T5" fmla="*/ 103 h 103"/>
                  <a:gd name="T6" fmla="*/ 21 w 40"/>
                  <a:gd name="T7" fmla="*/ 86 h 103"/>
                  <a:gd name="T8" fmla="*/ 40 w 40"/>
                  <a:gd name="T9" fmla="*/ 50 h 103"/>
                  <a:gd name="T10" fmla="*/ 19 w 40"/>
                  <a:gd name="T11" fmla="*/ 19 h 103"/>
                  <a:gd name="T12" fmla="*/ 0 w 40"/>
                  <a:gd name="T13" fmla="*/ 0 h 103"/>
                  <a:gd name="T14" fmla="*/ 2 w 40"/>
                  <a:gd name="T15" fmla="*/ 46 h 103"/>
                  <a:gd name="T16" fmla="*/ 2 w 40"/>
                  <a:gd name="T17" fmla="*/ 46 h 103"/>
                  <a:gd name="T18" fmla="*/ 2 w 40"/>
                  <a:gd name="T19" fmla="*/ 46 h 10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103"/>
                  <a:gd name="T32" fmla="*/ 40 w 40"/>
                  <a:gd name="T33" fmla="*/ 103 h 103"/>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103">
                    <a:moveTo>
                      <a:pt x="2" y="46"/>
                    </a:moveTo>
                    <a:lnTo>
                      <a:pt x="11" y="63"/>
                    </a:lnTo>
                    <a:lnTo>
                      <a:pt x="7" y="103"/>
                    </a:lnTo>
                    <a:lnTo>
                      <a:pt x="21" y="86"/>
                    </a:lnTo>
                    <a:lnTo>
                      <a:pt x="40" y="50"/>
                    </a:lnTo>
                    <a:lnTo>
                      <a:pt x="19" y="19"/>
                    </a:lnTo>
                    <a:lnTo>
                      <a:pt x="0" y="0"/>
                    </a:lnTo>
                    <a:lnTo>
                      <a:pt x="2" y="46"/>
                    </a:lnTo>
                    <a:close/>
                  </a:path>
                </a:pathLst>
              </a:custGeom>
              <a:solidFill>
                <a:srgbClr val="000000"/>
              </a:solidFill>
              <a:ln w="9525">
                <a:noFill/>
                <a:round/>
                <a:headEnd/>
                <a:tailEnd/>
              </a:ln>
            </p:spPr>
            <p:txBody>
              <a:bodyPr/>
              <a:lstStyle/>
              <a:p>
                <a:endParaRPr lang="en-US"/>
              </a:p>
            </p:txBody>
          </p:sp>
          <p:sp>
            <p:nvSpPr>
              <p:cNvPr id="27787" name="Freeform 109"/>
              <p:cNvSpPr>
                <a:spLocks/>
              </p:cNvSpPr>
              <p:nvPr/>
            </p:nvSpPr>
            <p:spPr bwMode="auto">
              <a:xfrm>
                <a:off x="1440" y="2199"/>
                <a:ext cx="8" cy="42"/>
              </a:xfrm>
              <a:custGeom>
                <a:avLst/>
                <a:gdLst>
                  <a:gd name="T0" fmla="*/ 8 w 17"/>
                  <a:gd name="T1" fmla="*/ 0 h 84"/>
                  <a:gd name="T2" fmla="*/ 17 w 17"/>
                  <a:gd name="T3" fmla="*/ 38 h 84"/>
                  <a:gd name="T4" fmla="*/ 12 w 17"/>
                  <a:gd name="T5" fmla="*/ 84 h 84"/>
                  <a:gd name="T6" fmla="*/ 0 w 17"/>
                  <a:gd name="T7" fmla="*/ 30 h 84"/>
                  <a:gd name="T8" fmla="*/ 8 w 17"/>
                  <a:gd name="T9" fmla="*/ 0 h 84"/>
                  <a:gd name="T10" fmla="*/ 8 w 17"/>
                  <a:gd name="T11" fmla="*/ 0 h 84"/>
                  <a:gd name="T12" fmla="*/ 8 w 17"/>
                  <a:gd name="T13" fmla="*/ 0 h 84"/>
                  <a:gd name="T14" fmla="*/ 0 60000 65536"/>
                  <a:gd name="T15" fmla="*/ 0 60000 65536"/>
                  <a:gd name="T16" fmla="*/ 0 60000 65536"/>
                  <a:gd name="T17" fmla="*/ 0 60000 65536"/>
                  <a:gd name="T18" fmla="*/ 0 60000 65536"/>
                  <a:gd name="T19" fmla="*/ 0 60000 65536"/>
                  <a:gd name="T20" fmla="*/ 0 60000 65536"/>
                  <a:gd name="T21" fmla="*/ 0 w 17"/>
                  <a:gd name="T22" fmla="*/ 0 h 84"/>
                  <a:gd name="T23" fmla="*/ 17 w 17"/>
                  <a:gd name="T24" fmla="*/ 84 h 8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 h="84">
                    <a:moveTo>
                      <a:pt x="8" y="0"/>
                    </a:moveTo>
                    <a:lnTo>
                      <a:pt x="17" y="38"/>
                    </a:lnTo>
                    <a:lnTo>
                      <a:pt x="12" y="84"/>
                    </a:lnTo>
                    <a:lnTo>
                      <a:pt x="0" y="30"/>
                    </a:lnTo>
                    <a:lnTo>
                      <a:pt x="8" y="0"/>
                    </a:lnTo>
                    <a:close/>
                  </a:path>
                </a:pathLst>
              </a:custGeom>
              <a:solidFill>
                <a:srgbClr val="000000"/>
              </a:solidFill>
              <a:ln w="9525">
                <a:noFill/>
                <a:round/>
                <a:headEnd/>
                <a:tailEnd/>
              </a:ln>
            </p:spPr>
            <p:txBody>
              <a:bodyPr/>
              <a:lstStyle/>
              <a:p>
                <a:endParaRPr lang="en-US"/>
              </a:p>
            </p:txBody>
          </p:sp>
          <p:sp>
            <p:nvSpPr>
              <p:cNvPr id="27788" name="Freeform 110"/>
              <p:cNvSpPr>
                <a:spLocks/>
              </p:cNvSpPr>
              <p:nvPr/>
            </p:nvSpPr>
            <p:spPr bwMode="auto">
              <a:xfrm>
                <a:off x="720" y="2565"/>
                <a:ext cx="376" cy="1097"/>
              </a:xfrm>
              <a:custGeom>
                <a:avLst/>
                <a:gdLst>
                  <a:gd name="T0" fmla="*/ 703 w 753"/>
                  <a:gd name="T1" fmla="*/ 28 h 2193"/>
                  <a:gd name="T2" fmla="*/ 684 w 753"/>
                  <a:gd name="T3" fmla="*/ 176 h 2193"/>
                  <a:gd name="T4" fmla="*/ 582 w 753"/>
                  <a:gd name="T5" fmla="*/ 273 h 2193"/>
                  <a:gd name="T6" fmla="*/ 567 w 753"/>
                  <a:gd name="T7" fmla="*/ 289 h 2193"/>
                  <a:gd name="T8" fmla="*/ 527 w 753"/>
                  <a:gd name="T9" fmla="*/ 332 h 2193"/>
                  <a:gd name="T10" fmla="*/ 471 w 753"/>
                  <a:gd name="T11" fmla="*/ 395 h 2193"/>
                  <a:gd name="T12" fmla="*/ 413 w 753"/>
                  <a:gd name="T13" fmla="*/ 473 h 2193"/>
                  <a:gd name="T14" fmla="*/ 356 w 753"/>
                  <a:gd name="T15" fmla="*/ 549 h 2193"/>
                  <a:gd name="T16" fmla="*/ 310 w 753"/>
                  <a:gd name="T17" fmla="*/ 608 h 2193"/>
                  <a:gd name="T18" fmla="*/ 268 w 753"/>
                  <a:gd name="T19" fmla="*/ 663 h 2193"/>
                  <a:gd name="T20" fmla="*/ 249 w 753"/>
                  <a:gd name="T21" fmla="*/ 682 h 2193"/>
                  <a:gd name="T22" fmla="*/ 203 w 753"/>
                  <a:gd name="T23" fmla="*/ 728 h 2193"/>
                  <a:gd name="T24" fmla="*/ 150 w 753"/>
                  <a:gd name="T25" fmla="*/ 785 h 2193"/>
                  <a:gd name="T26" fmla="*/ 108 w 753"/>
                  <a:gd name="T27" fmla="*/ 836 h 2193"/>
                  <a:gd name="T28" fmla="*/ 49 w 753"/>
                  <a:gd name="T29" fmla="*/ 878 h 2193"/>
                  <a:gd name="T30" fmla="*/ 19 w 753"/>
                  <a:gd name="T31" fmla="*/ 962 h 2193"/>
                  <a:gd name="T32" fmla="*/ 10 w 753"/>
                  <a:gd name="T33" fmla="*/ 1182 h 2193"/>
                  <a:gd name="T34" fmla="*/ 0 w 753"/>
                  <a:gd name="T35" fmla="*/ 1315 h 2193"/>
                  <a:gd name="T36" fmla="*/ 42 w 753"/>
                  <a:gd name="T37" fmla="*/ 1395 h 2193"/>
                  <a:gd name="T38" fmla="*/ 29 w 753"/>
                  <a:gd name="T39" fmla="*/ 1667 h 2193"/>
                  <a:gd name="T40" fmla="*/ 13 w 753"/>
                  <a:gd name="T41" fmla="*/ 1878 h 2193"/>
                  <a:gd name="T42" fmla="*/ 25 w 753"/>
                  <a:gd name="T43" fmla="*/ 1937 h 2193"/>
                  <a:gd name="T44" fmla="*/ 51 w 753"/>
                  <a:gd name="T45" fmla="*/ 2045 h 2193"/>
                  <a:gd name="T46" fmla="*/ 76 w 753"/>
                  <a:gd name="T47" fmla="*/ 2146 h 2193"/>
                  <a:gd name="T48" fmla="*/ 87 w 753"/>
                  <a:gd name="T49" fmla="*/ 2193 h 2193"/>
                  <a:gd name="T50" fmla="*/ 116 w 753"/>
                  <a:gd name="T51" fmla="*/ 2132 h 2193"/>
                  <a:gd name="T52" fmla="*/ 141 w 753"/>
                  <a:gd name="T53" fmla="*/ 2077 h 2193"/>
                  <a:gd name="T54" fmla="*/ 167 w 753"/>
                  <a:gd name="T55" fmla="*/ 2022 h 2193"/>
                  <a:gd name="T56" fmla="*/ 175 w 753"/>
                  <a:gd name="T57" fmla="*/ 1994 h 2193"/>
                  <a:gd name="T58" fmla="*/ 156 w 753"/>
                  <a:gd name="T59" fmla="*/ 1994 h 2193"/>
                  <a:gd name="T60" fmla="*/ 118 w 753"/>
                  <a:gd name="T61" fmla="*/ 2013 h 2193"/>
                  <a:gd name="T62" fmla="*/ 84 w 753"/>
                  <a:gd name="T63" fmla="*/ 1914 h 2193"/>
                  <a:gd name="T64" fmla="*/ 103 w 753"/>
                  <a:gd name="T65" fmla="*/ 1539 h 2193"/>
                  <a:gd name="T66" fmla="*/ 232 w 753"/>
                  <a:gd name="T67" fmla="*/ 1176 h 2193"/>
                  <a:gd name="T68" fmla="*/ 308 w 753"/>
                  <a:gd name="T69" fmla="*/ 912 h 2193"/>
                  <a:gd name="T70" fmla="*/ 308 w 753"/>
                  <a:gd name="T71" fmla="*/ 842 h 2193"/>
                  <a:gd name="T72" fmla="*/ 232 w 753"/>
                  <a:gd name="T73" fmla="*/ 1022 h 2193"/>
                  <a:gd name="T74" fmla="*/ 133 w 753"/>
                  <a:gd name="T75" fmla="*/ 1167 h 2193"/>
                  <a:gd name="T76" fmla="*/ 148 w 753"/>
                  <a:gd name="T77" fmla="*/ 903 h 2193"/>
                  <a:gd name="T78" fmla="*/ 243 w 753"/>
                  <a:gd name="T79" fmla="*/ 752 h 2193"/>
                  <a:gd name="T80" fmla="*/ 333 w 753"/>
                  <a:gd name="T81" fmla="*/ 642 h 2193"/>
                  <a:gd name="T82" fmla="*/ 452 w 753"/>
                  <a:gd name="T83" fmla="*/ 522 h 2193"/>
                  <a:gd name="T84" fmla="*/ 576 w 753"/>
                  <a:gd name="T85" fmla="*/ 492 h 2193"/>
                  <a:gd name="T86" fmla="*/ 462 w 753"/>
                  <a:gd name="T87" fmla="*/ 467 h 2193"/>
                  <a:gd name="T88" fmla="*/ 603 w 753"/>
                  <a:gd name="T89" fmla="*/ 310 h 2193"/>
                  <a:gd name="T90" fmla="*/ 686 w 753"/>
                  <a:gd name="T91" fmla="*/ 264 h 2193"/>
                  <a:gd name="T92" fmla="*/ 753 w 753"/>
                  <a:gd name="T93" fmla="*/ 260 h 2193"/>
                  <a:gd name="T94" fmla="*/ 726 w 753"/>
                  <a:gd name="T95" fmla="*/ 45 h 2193"/>
                  <a:gd name="T96" fmla="*/ 711 w 753"/>
                  <a:gd name="T97" fmla="*/ 0 h 2193"/>
                  <a:gd name="T98" fmla="*/ 703 w 753"/>
                  <a:gd name="T99" fmla="*/ 28 h 2193"/>
                  <a:gd name="T100" fmla="*/ 703 w 753"/>
                  <a:gd name="T101" fmla="*/ 28 h 219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753"/>
                  <a:gd name="T154" fmla="*/ 0 h 2193"/>
                  <a:gd name="T155" fmla="*/ 753 w 753"/>
                  <a:gd name="T156" fmla="*/ 2193 h 219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753" h="2193">
                    <a:moveTo>
                      <a:pt x="703" y="28"/>
                    </a:moveTo>
                    <a:lnTo>
                      <a:pt x="684" y="176"/>
                    </a:lnTo>
                    <a:lnTo>
                      <a:pt x="582" y="273"/>
                    </a:lnTo>
                    <a:lnTo>
                      <a:pt x="567" y="289"/>
                    </a:lnTo>
                    <a:lnTo>
                      <a:pt x="527" y="332"/>
                    </a:lnTo>
                    <a:lnTo>
                      <a:pt x="471" y="395"/>
                    </a:lnTo>
                    <a:lnTo>
                      <a:pt x="413" y="473"/>
                    </a:lnTo>
                    <a:lnTo>
                      <a:pt x="356" y="549"/>
                    </a:lnTo>
                    <a:lnTo>
                      <a:pt x="310" y="608"/>
                    </a:lnTo>
                    <a:lnTo>
                      <a:pt x="268" y="663"/>
                    </a:lnTo>
                    <a:lnTo>
                      <a:pt x="249" y="682"/>
                    </a:lnTo>
                    <a:lnTo>
                      <a:pt x="203" y="728"/>
                    </a:lnTo>
                    <a:lnTo>
                      <a:pt x="150" y="785"/>
                    </a:lnTo>
                    <a:lnTo>
                      <a:pt x="108" y="836"/>
                    </a:lnTo>
                    <a:lnTo>
                      <a:pt x="49" y="878"/>
                    </a:lnTo>
                    <a:lnTo>
                      <a:pt x="19" y="962"/>
                    </a:lnTo>
                    <a:lnTo>
                      <a:pt x="10" y="1182"/>
                    </a:lnTo>
                    <a:lnTo>
                      <a:pt x="0" y="1315"/>
                    </a:lnTo>
                    <a:lnTo>
                      <a:pt x="42" y="1395"/>
                    </a:lnTo>
                    <a:lnTo>
                      <a:pt x="29" y="1667"/>
                    </a:lnTo>
                    <a:lnTo>
                      <a:pt x="13" y="1878"/>
                    </a:lnTo>
                    <a:lnTo>
                      <a:pt x="25" y="1937"/>
                    </a:lnTo>
                    <a:lnTo>
                      <a:pt x="51" y="2045"/>
                    </a:lnTo>
                    <a:lnTo>
                      <a:pt x="76" y="2146"/>
                    </a:lnTo>
                    <a:lnTo>
                      <a:pt x="87" y="2193"/>
                    </a:lnTo>
                    <a:lnTo>
                      <a:pt x="116" y="2132"/>
                    </a:lnTo>
                    <a:lnTo>
                      <a:pt x="141" y="2077"/>
                    </a:lnTo>
                    <a:lnTo>
                      <a:pt x="167" y="2022"/>
                    </a:lnTo>
                    <a:lnTo>
                      <a:pt x="175" y="1994"/>
                    </a:lnTo>
                    <a:lnTo>
                      <a:pt x="156" y="1994"/>
                    </a:lnTo>
                    <a:lnTo>
                      <a:pt x="118" y="2013"/>
                    </a:lnTo>
                    <a:lnTo>
                      <a:pt x="84" y="1914"/>
                    </a:lnTo>
                    <a:lnTo>
                      <a:pt x="103" y="1539"/>
                    </a:lnTo>
                    <a:lnTo>
                      <a:pt x="232" y="1176"/>
                    </a:lnTo>
                    <a:lnTo>
                      <a:pt x="308" y="912"/>
                    </a:lnTo>
                    <a:lnTo>
                      <a:pt x="308" y="842"/>
                    </a:lnTo>
                    <a:lnTo>
                      <a:pt x="232" y="1022"/>
                    </a:lnTo>
                    <a:lnTo>
                      <a:pt x="133" y="1167"/>
                    </a:lnTo>
                    <a:lnTo>
                      <a:pt x="148" y="903"/>
                    </a:lnTo>
                    <a:lnTo>
                      <a:pt x="243" y="752"/>
                    </a:lnTo>
                    <a:lnTo>
                      <a:pt x="333" y="642"/>
                    </a:lnTo>
                    <a:lnTo>
                      <a:pt x="452" y="522"/>
                    </a:lnTo>
                    <a:lnTo>
                      <a:pt x="576" y="492"/>
                    </a:lnTo>
                    <a:lnTo>
                      <a:pt x="462" y="467"/>
                    </a:lnTo>
                    <a:lnTo>
                      <a:pt x="603" y="310"/>
                    </a:lnTo>
                    <a:lnTo>
                      <a:pt x="686" y="264"/>
                    </a:lnTo>
                    <a:lnTo>
                      <a:pt x="753" y="260"/>
                    </a:lnTo>
                    <a:lnTo>
                      <a:pt x="726" y="45"/>
                    </a:lnTo>
                    <a:lnTo>
                      <a:pt x="711" y="0"/>
                    </a:lnTo>
                    <a:lnTo>
                      <a:pt x="703" y="28"/>
                    </a:lnTo>
                    <a:close/>
                  </a:path>
                </a:pathLst>
              </a:custGeom>
              <a:solidFill>
                <a:srgbClr val="000000"/>
              </a:solidFill>
              <a:ln w="9525">
                <a:noFill/>
                <a:round/>
                <a:headEnd/>
                <a:tailEnd/>
              </a:ln>
            </p:spPr>
            <p:txBody>
              <a:bodyPr/>
              <a:lstStyle/>
              <a:p>
                <a:endParaRPr lang="en-US"/>
              </a:p>
            </p:txBody>
          </p:sp>
          <p:sp>
            <p:nvSpPr>
              <p:cNvPr id="27789" name="Freeform 111"/>
              <p:cNvSpPr>
                <a:spLocks/>
              </p:cNvSpPr>
              <p:nvPr/>
            </p:nvSpPr>
            <p:spPr bwMode="auto">
              <a:xfrm>
                <a:off x="757" y="3569"/>
                <a:ext cx="515" cy="319"/>
              </a:xfrm>
              <a:custGeom>
                <a:avLst/>
                <a:gdLst>
                  <a:gd name="T0" fmla="*/ 164 w 1031"/>
                  <a:gd name="T1" fmla="*/ 0 h 637"/>
                  <a:gd name="T2" fmla="*/ 150 w 1031"/>
                  <a:gd name="T3" fmla="*/ 21 h 637"/>
                  <a:gd name="T4" fmla="*/ 118 w 1031"/>
                  <a:gd name="T5" fmla="*/ 74 h 637"/>
                  <a:gd name="T6" fmla="*/ 82 w 1031"/>
                  <a:gd name="T7" fmla="*/ 139 h 637"/>
                  <a:gd name="T8" fmla="*/ 53 w 1031"/>
                  <a:gd name="T9" fmla="*/ 194 h 637"/>
                  <a:gd name="T10" fmla="*/ 36 w 1031"/>
                  <a:gd name="T11" fmla="*/ 215 h 637"/>
                  <a:gd name="T12" fmla="*/ 21 w 1031"/>
                  <a:gd name="T13" fmla="*/ 203 h 637"/>
                  <a:gd name="T14" fmla="*/ 6 w 1031"/>
                  <a:gd name="T15" fmla="*/ 167 h 637"/>
                  <a:gd name="T16" fmla="*/ 0 w 1031"/>
                  <a:gd name="T17" fmla="*/ 329 h 637"/>
                  <a:gd name="T18" fmla="*/ 148 w 1031"/>
                  <a:gd name="T19" fmla="*/ 492 h 637"/>
                  <a:gd name="T20" fmla="*/ 407 w 1031"/>
                  <a:gd name="T21" fmla="*/ 637 h 637"/>
                  <a:gd name="T22" fmla="*/ 477 w 1031"/>
                  <a:gd name="T23" fmla="*/ 621 h 637"/>
                  <a:gd name="T24" fmla="*/ 622 w 1031"/>
                  <a:gd name="T25" fmla="*/ 597 h 637"/>
                  <a:gd name="T26" fmla="*/ 747 w 1031"/>
                  <a:gd name="T27" fmla="*/ 564 h 637"/>
                  <a:gd name="T28" fmla="*/ 856 w 1031"/>
                  <a:gd name="T29" fmla="*/ 498 h 637"/>
                  <a:gd name="T30" fmla="*/ 915 w 1031"/>
                  <a:gd name="T31" fmla="*/ 450 h 637"/>
                  <a:gd name="T32" fmla="*/ 972 w 1031"/>
                  <a:gd name="T33" fmla="*/ 399 h 637"/>
                  <a:gd name="T34" fmla="*/ 1013 w 1031"/>
                  <a:gd name="T35" fmla="*/ 359 h 637"/>
                  <a:gd name="T36" fmla="*/ 1031 w 1031"/>
                  <a:gd name="T37" fmla="*/ 344 h 637"/>
                  <a:gd name="T38" fmla="*/ 911 w 1031"/>
                  <a:gd name="T39" fmla="*/ 338 h 637"/>
                  <a:gd name="T40" fmla="*/ 671 w 1031"/>
                  <a:gd name="T41" fmla="*/ 473 h 637"/>
                  <a:gd name="T42" fmla="*/ 711 w 1031"/>
                  <a:gd name="T43" fmla="*/ 517 h 637"/>
                  <a:gd name="T44" fmla="*/ 637 w 1031"/>
                  <a:gd name="T45" fmla="*/ 553 h 637"/>
                  <a:gd name="T46" fmla="*/ 551 w 1031"/>
                  <a:gd name="T47" fmla="*/ 488 h 637"/>
                  <a:gd name="T48" fmla="*/ 631 w 1031"/>
                  <a:gd name="T49" fmla="*/ 492 h 637"/>
                  <a:gd name="T50" fmla="*/ 593 w 1031"/>
                  <a:gd name="T51" fmla="*/ 448 h 637"/>
                  <a:gd name="T52" fmla="*/ 591 w 1031"/>
                  <a:gd name="T53" fmla="*/ 433 h 637"/>
                  <a:gd name="T54" fmla="*/ 612 w 1031"/>
                  <a:gd name="T55" fmla="*/ 420 h 637"/>
                  <a:gd name="T56" fmla="*/ 652 w 1031"/>
                  <a:gd name="T57" fmla="*/ 409 h 637"/>
                  <a:gd name="T58" fmla="*/ 801 w 1031"/>
                  <a:gd name="T59" fmla="*/ 369 h 637"/>
                  <a:gd name="T60" fmla="*/ 532 w 1031"/>
                  <a:gd name="T61" fmla="*/ 403 h 637"/>
                  <a:gd name="T62" fmla="*/ 403 w 1031"/>
                  <a:gd name="T63" fmla="*/ 467 h 637"/>
                  <a:gd name="T64" fmla="*/ 283 w 1031"/>
                  <a:gd name="T65" fmla="*/ 424 h 637"/>
                  <a:gd name="T66" fmla="*/ 268 w 1031"/>
                  <a:gd name="T67" fmla="*/ 237 h 637"/>
                  <a:gd name="T68" fmla="*/ 188 w 1031"/>
                  <a:gd name="T69" fmla="*/ 409 h 637"/>
                  <a:gd name="T70" fmla="*/ 124 w 1031"/>
                  <a:gd name="T71" fmla="*/ 108 h 637"/>
                  <a:gd name="T72" fmla="*/ 164 w 1031"/>
                  <a:gd name="T73" fmla="*/ 0 h 637"/>
                  <a:gd name="T74" fmla="*/ 164 w 1031"/>
                  <a:gd name="T75" fmla="*/ 0 h 637"/>
                  <a:gd name="T76" fmla="*/ 164 w 1031"/>
                  <a:gd name="T77" fmla="*/ 0 h 63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031"/>
                  <a:gd name="T118" fmla="*/ 0 h 637"/>
                  <a:gd name="T119" fmla="*/ 1031 w 1031"/>
                  <a:gd name="T120" fmla="*/ 637 h 637"/>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031" h="637">
                    <a:moveTo>
                      <a:pt x="164" y="0"/>
                    </a:moveTo>
                    <a:lnTo>
                      <a:pt x="150" y="21"/>
                    </a:lnTo>
                    <a:lnTo>
                      <a:pt x="118" y="74"/>
                    </a:lnTo>
                    <a:lnTo>
                      <a:pt x="82" y="139"/>
                    </a:lnTo>
                    <a:lnTo>
                      <a:pt x="53" y="194"/>
                    </a:lnTo>
                    <a:lnTo>
                      <a:pt x="36" y="215"/>
                    </a:lnTo>
                    <a:lnTo>
                      <a:pt x="21" y="203"/>
                    </a:lnTo>
                    <a:lnTo>
                      <a:pt x="6" y="167"/>
                    </a:lnTo>
                    <a:lnTo>
                      <a:pt x="0" y="329"/>
                    </a:lnTo>
                    <a:lnTo>
                      <a:pt x="148" y="492"/>
                    </a:lnTo>
                    <a:lnTo>
                      <a:pt x="407" y="637"/>
                    </a:lnTo>
                    <a:lnTo>
                      <a:pt x="477" y="621"/>
                    </a:lnTo>
                    <a:lnTo>
                      <a:pt x="622" y="597"/>
                    </a:lnTo>
                    <a:lnTo>
                      <a:pt x="747" y="564"/>
                    </a:lnTo>
                    <a:lnTo>
                      <a:pt x="856" y="498"/>
                    </a:lnTo>
                    <a:lnTo>
                      <a:pt x="915" y="450"/>
                    </a:lnTo>
                    <a:lnTo>
                      <a:pt x="972" y="399"/>
                    </a:lnTo>
                    <a:lnTo>
                      <a:pt x="1013" y="359"/>
                    </a:lnTo>
                    <a:lnTo>
                      <a:pt x="1031" y="344"/>
                    </a:lnTo>
                    <a:lnTo>
                      <a:pt x="911" y="338"/>
                    </a:lnTo>
                    <a:lnTo>
                      <a:pt x="671" y="473"/>
                    </a:lnTo>
                    <a:lnTo>
                      <a:pt x="711" y="517"/>
                    </a:lnTo>
                    <a:lnTo>
                      <a:pt x="637" y="553"/>
                    </a:lnTo>
                    <a:lnTo>
                      <a:pt x="551" y="488"/>
                    </a:lnTo>
                    <a:lnTo>
                      <a:pt x="631" y="492"/>
                    </a:lnTo>
                    <a:lnTo>
                      <a:pt x="593" y="448"/>
                    </a:lnTo>
                    <a:lnTo>
                      <a:pt x="591" y="433"/>
                    </a:lnTo>
                    <a:lnTo>
                      <a:pt x="612" y="420"/>
                    </a:lnTo>
                    <a:lnTo>
                      <a:pt x="652" y="409"/>
                    </a:lnTo>
                    <a:lnTo>
                      <a:pt x="801" y="369"/>
                    </a:lnTo>
                    <a:lnTo>
                      <a:pt x="532" y="403"/>
                    </a:lnTo>
                    <a:lnTo>
                      <a:pt x="403" y="467"/>
                    </a:lnTo>
                    <a:lnTo>
                      <a:pt x="283" y="424"/>
                    </a:lnTo>
                    <a:lnTo>
                      <a:pt x="268" y="237"/>
                    </a:lnTo>
                    <a:lnTo>
                      <a:pt x="188" y="409"/>
                    </a:lnTo>
                    <a:lnTo>
                      <a:pt x="124" y="108"/>
                    </a:lnTo>
                    <a:lnTo>
                      <a:pt x="164" y="0"/>
                    </a:lnTo>
                    <a:close/>
                  </a:path>
                </a:pathLst>
              </a:custGeom>
              <a:solidFill>
                <a:srgbClr val="000000"/>
              </a:solidFill>
              <a:ln w="9525">
                <a:noFill/>
                <a:round/>
                <a:headEnd/>
                <a:tailEnd/>
              </a:ln>
            </p:spPr>
            <p:txBody>
              <a:bodyPr/>
              <a:lstStyle/>
              <a:p>
                <a:endParaRPr lang="en-US"/>
              </a:p>
            </p:txBody>
          </p:sp>
          <p:sp>
            <p:nvSpPr>
              <p:cNvPr id="27790" name="Freeform 112"/>
              <p:cNvSpPr>
                <a:spLocks/>
              </p:cNvSpPr>
              <p:nvPr/>
            </p:nvSpPr>
            <p:spPr bwMode="auto">
              <a:xfrm>
                <a:off x="926" y="3108"/>
                <a:ext cx="202" cy="187"/>
              </a:xfrm>
              <a:custGeom>
                <a:avLst/>
                <a:gdLst>
                  <a:gd name="T0" fmla="*/ 0 w 403"/>
                  <a:gd name="T1" fmla="*/ 25 h 373"/>
                  <a:gd name="T2" fmla="*/ 51 w 403"/>
                  <a:gd name="T3" fmla="*/ 49 h 373"/>
                  <a:gd name="T4" fmla="*/ 169 w 403"/>
                  <a:gd name="T5" fmla="*/ 108 h 373"/>
                  <a:gd name="T6" fmla="*/ 231 w 403"/>
                  <a:gd name="T7" fmla="*/ 144 h 373"/>
                  <a:gd name="T8" fmla="*/ 289 w 403"/>
                  <a:gd name="T9" fmla="*/ 179 h 373"/>
                  <a:gd name="T10" fmla="*/ 353 w 403"/>
                  <a:gd name="T11" fmla="*/ 238 h 373"/>
                  <a:gd name="T12" fmla="*/ 378 w 403"/>
                  <a:gd name="T13" fmla="*/ 335 h 373"/>
                  <a:gd name="T14" fmla="*/ 393 w 403"/>
                  <a:gd name="T15" fmla="*/ 373 h 373"/>
                  <a:gd name="T16" fmla="*/ 403 w 403"/>
                  <a:gd name="T17" fmla="*/ 283 h 373"/>
                  <a:gd name="T18" fmla="*/ 372 w 403"/>
                  <a:gd name="T19" fmla="*/ 209 h 373"/>
                  <a:gd name="T20" fmla="*/ 346 w 403"/>
                  <a:gd name="T21" fmla="*/ 192 h 373"/>
                  <a:gd name="T22" fmla="*/ 285 w 403"/>
                  <a:gd name="T23" fmla="*/ 152 h 373"/>
                  <a:gd name="T24" fmla="*/ 211 w 403"/>
                  <a:gd name="T25" fmla="*/ 105 h 373"/>
                  <a:gd name="T26" fmla="*/ 148 w 403"/>
                  <a:gd name="T27" fmla="*/ 68 h 373"/>
                  <a:gd name="T28" fmla="*/ 79 w 403"/>
                  <a:gd name="T29" fmla="*/ 11 h 373"/>
                  <a:gd name="T30" fmla="*/ 34 w 403"/>
                  <a:gd name="T31" fmla="*/ 0 h 373"/>
                  <a:gd name="T32" fmla="*/ 0 w 403"/>
                  <a:gd name="T33" fmla="*/ 25 h 373"/>
                  <a:gd name="T34" fmla="*/ 0 w 403"/>
                  <a:gd name="T35" fmla="*/ 25 h 373"/>
                  <a:gd name="T36" fmla="*/ 0 w 403"/>
                  <a:gd name="T37" fmla="*/ 25 h 37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3"/>
                  <a:gd name="T58" fmla="*/ 0 h 373"/>
                  <a:gd name="T59" fmla="*/ 403 w 403"/>
                  <a:gd name="T60" fmla="*/ 373 h 37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3" h="373">
                    <a:moveTo>
                      <a:pt x="0" y="25"/>
                    </a:moveTo>
                    <a:lnTo>
                      <a:pt x="51" y="49"/>
                    </a:lnTo>
                    <a:lnTo>
                      <a:pt x="169" y="108"/>
                    </a:lnTo>
                    <a:lnTo>
                      <a:pt x="231" y="144"/>
                    </a:lnTo>
                    <a:lnTo>
                      <a:pt x="289" y="179"/>
                    </a:lnTo>
                    <a:lnTo>
                      <a:pt x="353" y="238"/>
                    </a:lnTo>
                    <a:lnTo>
                      <a:pt x="378" y="335"/>
                    </a:lnTo>
                    <a:lnTo>
                      <a:pt x="393" y="373"/>
                    </a:lnTo>
                    <a:lnTo>
                      <a:pt x="403" y="283"/>
                    </a:lnTo>
                    <a:lnTo>
                      <a:pt x="372" y="209"/>
                    </a:lnTo>
                    <a:lnTo>
                      <a:pt x="346" y="192"/>
                    </a:lnTo>
                    <a:lnTo>
                      <a:pt x="285" y="152"/>
                    </a:lnTo>
                    <a:lnTo>
                      <a:pt x="211" y="105"/>
                    </a:lnTo>
                    <a:lnTo>
                      <a:pt x="148" y="68"/>
                    </a:lnTo>
                    <a:lnTo>
                      <a:pt x="79" y="11"/>
                    </a:lnTo>
                    <a:lnTo>
                      <a:pt x="34" y="0"/>
                    </a:lnTo>
                    <a:lnTo>
                      <a:pt x="0" y="25"/>
                    </a:lnTo>
                    <a:close/>
                  </a:path>
                </a:pathLst>
              </a:custGeom>
              <a:solidFill>
                <a:srgbClr val="000000"/>
              </a:solidFill>
              <a:ln w="9525">
                <a:noFill/>
                <a:round/>
                <a:headEnd/>
                <a:tailEnd/>
              </a:ln>
            </p:spPr>
            <p:txBody>
              <a:bodyPr/>
              <a:lstStyle/>
              <a:p>
                <a:endParaRPr lang="en-US"/>
              </a:p>
            </p:txBody>
          </p:sp>
          <p:sp>
            <p:nvSpPr>
              <p:cNvPr id="27791" name="Freeform 113"/>
              <p:cNvSpPr>
                <a:spLocks/>
              </p:cNvSpPr>
              <p:nvPr/>
            </p:nvSpPr>
            <p:spPr bwMode="auto">
              <a:xfrm>
                <a:off x="1108" y="3332"/>
                <a:ext cx="82" cy="212"/>
              </a:xfrm>
              <a:custGeom>
                <a:avLst/>
                <a:gdLst>
                  <a:gd name="T0" fmla="*/ 40 w 163"/>
                  <a:gd name="T1" fmla="*/ 0 h 424"/>
                  <a:gd name="T2" fmla="*/ 0 w 163"/>
                  <a:gd name="T3" fmla="*/ 235 h 424"/>
                  <a:gd name="T4" fmla="*/ 64 w 163"/>
                  <a:gd name="T5" fmla="*/ 405 h 424"/>
                  <a:gd name="T6" fmla="*/ 89 w 163"/>
                  <a:gd name="T7" fmla="*/ 424 h 424"/>
                  <a:gd name="T8" fmla="*/ 163 w 163"/>
                  <a:gd name="T9" fmla="*/ 365 h 424"/>
                  <a:gd name="T10" fmla="*/ 106 w 163"/>
                  <a:gd name="T11" fmla="*/ 329 h 424"/>
                  <a:gd name="T12" fmla="*/ 49 w 163"/>
                  <a:gd name="T13" fmla="*/ 251 h 424"/>
                  <a:gd name="T14" fmla="*/ 55 w 163"/>
                  <a:gd name="T15" fmla="*/ 40 h 424"/>
                  <a:gd name="T16" fmla="*/ 40 w 163"/>
                  <a:gd name="T17" fmla="*/ 0 h 424"/>
                  <a:gd name="T18" fmla="*/ 40 w 163"/>
                  <a:gd name="T19" fmla="*/ 0 h 424"/>
                  <a:gd name="T20" fmla="*/ 40 w 163"/>
                  <a:gd name="T21" fmla="*/ 0 h 4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3"/>
                  <a:gd name="T34" fmla="*/ 0 h 424"/>
                  <a:gd name="T35" fmla="*/ 163 w 163"/>
                  <a:gd name="T36" fmla="*/ 424 h 42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3" h="424">
                    <a:moveTo>
                      <a:pt x="40" y="0"/>
                    </a:moveTo>
                    <a:lnTo>
                      <a:pt x="0" y="235"/>
                    </a:lnTo>
                    <a:lnTo>
                      <a:pt x="64" y="405"/>
                    </a:lnTo>
                    <a:lnTo>
                      <a:pt x="89" y="424"/>
                    </a:lnTo>
                    <a:lnTo>
                      <a:pt x="163" y="365"/>
                    </a:lnTo>
                    <a:lnTo>
                      <a:pt x="106" y="329"/>
                    </a:lnTo>
                    <a:lnTo>
                      <a:pt x="49" y="251"/>
                    </a:lnTo>
                    <a:lnTo>
                      <a:pt x="55" y="40"/>
                    </a:lnTo>
                    <a:lnTo>
                      <a:pt x="40" y="0"/>
                    </a:lnTo>
                    <a:close/>
                  </a:path>
                </a:pathLst>
              </a:custGeom>
              <a:solidFill>
                <a:srgbClr val="000000"/>
              </a:solidFill>
              <a:ln w="9525">
                <a:noFill/>
                <a:round/>
                <a:headEnd/>
                <a:tailEnd/>
              </a:ln>
            </p:spPr>
            <p:txBody>
              <a:bodyPr/>
              <a:lstStyle/>
              <a:p>
                <a:endParaRPr lang="en-US"/>
              </a:p>
            </p:txBody>
          </p:sp>
          <p:sp>
            <p:nvSpPr>
              <p:cNvPr id="27792" name="Freeform 114"/>
              <p:cNvSpPr>
                <a:spLocks/>
              </p:cNvSpPr>
              <p:nvPr/>
            </p:nvSpPr>
            <p:spPr bwMode="auto">
              <a:xfrm>
                <a:off x="928" y="3458"/>
                <a:ext cx="160" cy="44"/>
              </a:xfrm>
              <a:custGeom>
                <a:avLst/>
                <a:gdLst>
                  <a:gd name="T0" fmla="*/ 0 w 320"/>
                  <a:gd name="T1" fmla="*/ 88 h 88"/>
                  <a:gd name="T2" fmla="*/ 109 w 320"/>
                  <a:gd name="T3" fmla="*/ 50 h 88"/>
                  <a:gd name="T4" fmla="*/ 200 w 320"/>
                  <a:gd name="T5" fmla="*/ 19 h 88"/>
                  <a:gd name="T6" fmla="*/ 278 w 320"/>
                  <a:gd name="T7" fmla="*/ 0 h 88"/>
                  <a:gd name="T8" fmla="*/ 316 w 320"/>
                  <a:gd name="T9" fmla="*/ 2 h 88"/>
                  <a:gd name="T10" fmla="*/ 320 w 320"/>
                  <a:gd name="T11" fmla="*/ 19 h 88"/>
                  <a:gd name="T12" fmla="*/ 301 w 320"/>
                  <a:gd name="T13" fmla="*/ 50 h 88"/>
                  <a:gd name="T14" fmla="*/ 0 w 320"/>
                  <a:gd name="T15" fmla="*/ 88 h 88"/>
                  <a:gd name="T16" fmla="*/ 0 w 320"/>
                  <a:gd name="T17" fmla="*/ 88 h 88"/>
                  <a:gd name="T18" fmla="*/ 0 w 320"/>
                  <a:gd name="T19" fmla="*/ 88 h 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0"/>
                  <a:gd name="T31" fmla="*/ 0 h 88"/>
                  <a:gd name="T32" fmla="*/ 320 w 320"/>
                  <a:gd name="T33" fmla="*/ 88 h 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0" h="88">
                    <a:moveTo>
                      <a:pt x="0" y="88"/>
                    </a:moveTo>
                    <a:lnTo>
                      <a:pt x="109" y="50"/>
                    </a:lnTo>
                    <a:lnTo>
                      <a:pt x="200" y="19"/>
                    </a:lnTo>
                    <a:lnTo>
                      <a:pt x="278" y="0"/>
                    </a:lnTo>
                    <a:lnTo>
                      <a:pt x="316" y="2"/>
                    </a:lnTo>
                    <a:lnTo>
                      <a:pt x="320" y="19"/>
                    </a:lnTo>
                    <a:lnTo>
                      <a:pt x="301" y="50"/>
                    </a:lnTo>
                    <a:lnTo>
                      <a:pt x="0" y="88"/>
                    </a:lnTo>
                    <a:close/>
                  </a:path>
                </a:pathLst>
              </a:custGeom>
              <a:solidFill>
                <a:srgbClr val="000000"/>
              </a:solidFill>
              <a:ln w="9525">
                <a:noFill/>
                <a:round/>
                <a:headEnd/>
                <a:tailEnd/>
              </a:ln>
            </p:spPr>
            <p:txBody>
              <a:bodyPr/>
              <a:lstStyle/>
              <a:p>
                <a:endParaRPr lang="en-US"/>
              </a:p>
            </p:txBody>
          </p:sp>
          <p:sp>
            <p:nvSpPr>
              <p:cNvPr id="27793" name="Freeform 115"/>
              <p:cNvSpPr>
                <a:spLocks/>
              </p:cNvSpPr>
              <p:nvPr/>
            </p:nvSpPr>
            <p:spPr bwMode="auto">
              <a:xfrm>
                <a:off x="1168" y="3803"/>
                <a:ext cx="276" cy="235"/>
              </a:xfrm>
              <a:custGeom>
                <a:avLst/>
                <a:gdLst>
                  <a:gd name="T0" fmla="*/ 443 w 554"/>
                  <a:gd name="T1" fmla="*/ 0 h 470"/>
                  <a:gd name="T2" fmla="*/ 358 w 554"/>
                  <a:gd name="T3" fmla="*/ 96 h 470"/>
                  <a:gd name="T4" fmla="*/ 219 w 554"/>
                  <a:gd name="T5" fmla="*/ 120 h 470"/>
                  <a:gd name="T6" fmla="*/ 109 w 554"/>
                  <a:gd name="T7" fmla="*/ 6 h 470"/>
                  <a:gd name="T8" fmla="*/ 0 w 554"/>
                  <a:gd name="T9" fmla="*/ 65 h 470"/>
                  <a:gd name="T10" fmla="*/ 14 w 554"/>
                  <a:gd name="T11" fmla="*/ 128 h 470"/>
                  <a:gd name="T12" fmla="*/ 44 w 554"/>
                  <a:gd name="T13" fmla="*/ 177 h 470"/>
                  <a:gd name="T14" fmla="*/ 105 w 554"/>
                  <a:gd name="T15" fmla="*/ 210 h 470"/>
                  <a:gd name="T16" fmla="*/ 238 w 554"/>
                  <a:gd name="T17" fmla="*/ 255 h 470"/>
                  <a:gd name="T18" fmla="*/ 268 w 554"/>
                  <a:gd name="T19" fmla="*/ 470 h 470"/>
                  <a:gd name="T20" fmla="*/ 554 w 554"/>
                  <a:gd name="T21" fmla="*/ 470 h 470"/>
                  <a:gd name="T22" fmla="*/ 529 w 554"/>
                  <a:gd name="T23" fmla="*/ 445 h 470"/>
                  <a:gd name="T24" fmla="*/ 481 w 554"/>
                  <a:gd name="T25" fmla="*/ 388 h 470"/>
                  <a:gd name="T26" fmla="*/ 441 w 554"/>
                  <a:gd name="T27" fmla="*/ 322 h 470"/>
                  <a:gd name="T28" fmla="*/ 443 w 554"/>
                  <a:gd name="T29" fmla="*/ 270 h 470"/>
                  <a:gd name="T30" fmla="*/ 497 w 554"/>
                  <a:gd name="T31" fmla="*/ 204 h 470"/>
                  <a:gd name="T32" fmla="*/ 518 w 554"/>
                  <a:gd name="T33" fmla="*/ 175 h 470"/>
                  <a:gd name="T34" fmla="*/ 483 w 554"/>
                  <a:gd name="T35" fmla="*/ 135 h 470"/>
                  <a:gd name="T36" fmla="*/ 447 w 554"/>
                  <a:gd name="T37" fmla="*/ 71 h 470"/>
                  <a:gd name="T38" fmla="*/ 443 w 554"/>
                  <a:gd name="T39" fmla="*/ 0 h 470"/>
                  <a:gd name="T40" fmla="*/ 443 w 554"/>
                  <a:gd name="T41" fmla="*/ 0 h 470"/>
                  <a:gd name="T42" fmla="*/ 443 w 554"/>
                  <a:gd name="T43" fmla="*/ 0 h 47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54"/>
                  <a:gd name="T67" fmla="*/ 0 h 470"/>
                  <a:gd name="T68" fmla="*/ 554 w 554"/>
                  <a:gd name="T69" fmla="*/ 470 h 47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54" h="470">
                    <a:moveTo>
                      <a:pt x="443" y="0"/>
                    </a:moveTo>
                    <a:lnTo>
                      <a:pt x="358" y="96"/>
                    </a:lnTo>
                    <a:lnTo>
                      <a:pt x="219" y="120"/>
                    </a:lnTo>
                    <a:lnTo>
                      <a:pt x="109" y="6"/>
                    </a:lnTo>
                    <a:lnTo>
                      <a:pt x="0" y="65"/>
                    </a:lnTo>
                    <a:lnTo>
                      <a:pt x="14" y="128"/>
                    </a:lnTo>
                    <a:lnTo>
                      <a:pt x="44" y="177"/>
                    </a:lnTo>
                    <a:lnTo>
                      <a:pt x="105" y="210"/>
                    </a:lnTo>
                    <a:lnTo>
                      <a:pt x="238" y="255"/>
                    </a:lnTo>
                    <a:lnTo>
                      <a:pt x="268" y="470"/>
                    </a:lnTo>
                    <a:lnTo>
                      <a:pt x="554" y="470"/>
                    </a:lnTo>
                    <a:lnTo>
                      <a:pt x="529" y="445"/>
                    </a:lnTo>
                    <a:lnTo>
                      <a:pt x="481" y="388"/>
                    </a:lnTo>
                    <a:lnTo>
                      <a:pt x="441" y="322"/>
                    </a:lnTo>
                    <a:lnTo>
                      <a:pt x="443" y="270"/>
                    </a:lnTo>
                    <a:lnTo>
                      <a:pt x="497" y="204"/>
                    </a:lnTo>
                    <a:lnTo>
                      <a:pt x="518" y="175"/>
                    </a:lnTo>
                    <a:lnTo>
                      <a:pt x="483" y="135"/>
                    </a:lnTo>
                    <a:lnTo>
                      <a:pt x="447" y="71"/>
                    </a:lnTo>
                    <a:lnTo>
                      <a:pt x="443" y="0"/>
                    </a:lnTo>
                    <a:close/>
                  </a:path>
                </a:pathLst>
              </a:custGeom>
              <a:solidFill>
                <a:srgbClr val="000000"/>
              </a:solidFill>
              <a:ln w="9525">
                <a:noFill/>
                <a:round/>
                <a:headEnd/>
                <a:tailEnd/>
              </a:ln>
            </p:spPr>
            <p:txBody>
              <a:bodyPr/>
              <a:lstStyle/>
              <a:p>
                <a:endParaRPr lang="en-US"/>
              </a:p>
            </p:txBody>
          </p:sp>
          <p:sp>
            <p:nvSpPr>
              <p:cNvPr id="27794" name="Freeform 116"/>
              <p:cNvSpPr>
                <a:spLocks/>
              </p:cNvSpPr>
              <p:nvPr/>
            </p:nvSpPr>
            <p:spPr bwMode="auto">
              <a:xfrm>
                <a:off x="973" y="3873"/>
                <a:ext cx="184" cy="165"/>
              </a:xfrm>
              <a:custGeom>
                <a:avLst/>
                <a:gdLst>
                  <a:gd name="T0" fmla="*/ 0 w 369"/>
                  <a:gd name="T1" fmla="*/ 46 h 331"/>
                  <a:gd name="T2" fmla="*/ 285 w 369"/>
                  <a:gd name="T3" fmla="*/ 0 h 331"/>
                  <a:gd name="T4" fmla="*/ 313 w 369"/>
                  <a:gd name="T5" fmla="*/ 196 h 331"/>
                  <a:gd name="T6" fmla="*/ 369 w 369"/>
                  <a:gd name="T7" fmla="*/ 331 h 331"/>
                  <a:gd name="T8" fmla="*/ 95 w 369"/>
                  <a:gd name="T9" fmla="*/ 331 h 331"/>
                  <a:gd name="T10" fmla="*/ 78 w 369"/>
                  <a:gd name="T11" fmla="*/ 285 h 331"/>
                  <a:gd name="T12" fmla="*/ 40 w 369"/>
                  <a:gd name="T13" fmla="*/ 190 h 331"/>
                  <a:gd name="T14" fmla="*/ 0 w 369"/>
                  <a:gd name="T15" fmla="*/ 46 h 331"/>
                  <a:gd name="T16" fmla="*/ 0 w 369"/>
                  <a:gd name="T17" fmla="*/ 46 h 331"/>
                  <a:gd name="T18" fmla="*/ 0 w 369"/>
                  <a:gd name="T19" fmla="*/ 46 h 3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9"/>
                  <a:gd name="T31" fmla="*/ 0 h 331"/>
                  <a:gd name="T32" fmla="*/ 369 w 369"/>
                  <a:gd name="T33" fmla="*/ 331 h 3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9" h="331">
                    <a:moveTo>
                      <a:pt x="0" y="46"/>
                    </a:moveTo>
                    <a:lnTo>
                      <a:pt x="285" y="0"/>
                    </a:lnTo>
                    <a:lnTo>
                      <a:pt x="313" y="196"/>
                    </a:lnTo>
                    <a:lnTo>
                      <a:pt x="369" y="331"/>
                    </a:lnTo>
                    <a:lnTo>
                      <a:pt x="95" y="331"/>
                    </a:lnTo>
                    <a:lnTo>
                      <a:pt x="78" y="285"/>
                    </a:lnTo>
                    <a:lnTo>
                      <a:pt x="40" y="190"/>
                    </a:lnTo>
                    <a:lnTo>
                      <a:pt x="0" y="46"/>
                    </a:lnTo>
                    <a:close/>
                  </a:path>
                </a:pathLst>
              </a:custGeom>
              <a:solidFill>
                <a:srgbClr val="000000"/>
              </a:solidFill>
              <a:ln w="9525">
                <a:noFill/>
                <a:round/>
                <a:headEnd/>
                <a:tailEnd/>
              </a:ln>
            </p:spPr>
            <p:txBody>
              <a:bodyPr/>
              <a:lstStyle/>
              <a:p>
                <a:endParaRPr lang="en-US"/>
              </a:p>
            </p:txBody>
          </p:sp>
          <p:sp>
            <p:nvSpPr>
              <p:cNvPr id="27795" name="Freeform 117"/>
              <p:cNvSpPr>
                <a:spLocks/>
              </p:cNvSpPr>
              <p:nvPr/>
            </p:nvSpPr>
            <p:spPr bwMode="auto">
              <a:xfrm>
                <a:off x="1409" y="3551"/>
                <a:ext cx="426" cy="317"/>
              </a:xfrm>
              <a:custGeom>
                <a:avLst/>
                <a:gdLst>
                  <a:gd name="T0" fmla="*/ 0 w 852"/>
                  <a:gd name="T1" fmla="*/ 445 h 633"/>
                  <a:gd name="T2" fmla="*/ 38 w 852"/>
                  <a:gd name="T3" fmla="*/ 410 h 633"/>
                  <a:gd name="T4" fmla="*/ 80 w 852"/>
                  <a:gd name="T5" fmla="*/ 376 h 633"/>
                  <a:gd name="T6" fmla="*/ 133 w 852"/>
                  <a:gd name="T7" fmla="*/ 332 h 633"/>
                  <a:gd name="T8" fmla="*/ 192 w 852"/>
                  <a:gd name="T9" fmla="*/ 287 h 633"/>
                  <a:gd name="T10" fmla="*/ 251 w 852"/>
                  <a:gd name="T11" fmla="*/ 239 h 633"/>
                  <a:gd name="T12" fmla="*/ 310 w 852"/>
                  <a:gd name="T13" fmla="*/ 197 h 633"/>
                  <a:gd name="T14" fmla="*/ 363 w 852"/>
                  <a:gd name="T15" fmla="*/ 165 h 633"/>
                  <a:gd name="T16" fmla="*/ 460 w 852"/>
                  <a:gd name="T17" fmla="*/ 110 h 633"/>
                  <a:gd name="T18" fmla="*/ 550 w 852"/>
                  <a:gd name="T19" fmla="*/ 64 h 633"/>
                  <a:gd name="T20" fmla="*/ 624 w 852"/>
                  <a:gd name="T21" fmla="*/ 26 h 633"/>
                  <a:gd name="T22" fmla="*/ 671 w 852"/>
                  <a:gd name="T23" fmla="*/ 0 h 633"/>
                  <a:gd name="T24" fmla="*/ 704 w 852"/>
                  <a:gd name="T25" fmla="*/ 0 h 633"/>
                  <a:gd name="T26" fmla="*/ 734 w 852"/>
                  <a:gd name="T27" fmla="*/ 28 h 633"/>
                  <a:gd name="T28" fmla="*/ 765 w 852"/>
                  <a:gd name="T29" fmla="*/ 70 h 633"/>
                  <a:gd name="T30" fmla="*/ 797 w 852"/>
                  <a:gd name="T31" fmla="*/ 110 h 633"/>
                  <a:gd name="T32" fmla="*/ 852 w 852"/>
                  <a:gd name="T33" fmla="*/ 169 h 633"/>
                  <a:gd name="T34" fmla="*/ 793 w 852"/>
                  <a:gd name="T35" fmla="*/ 192 h 633"/>
                  <a:gd name="T36" fmla="*/ 751 w 852"/>
                  <a:gd name="T37" fmla="*/ 184 h 633"/>
                  <a:gd name="T38" fmla="*/ 727 w 852"/>
                  <a:gd name="T39" fmla="*/ 135 h 633"/>
                  <a:gd name="T40" fmla="*/ 709 w 852"/>
                  <a:gd name="T41" fmla="*/ 76 h 633"/>
                  <a:gd name="T42" fmla="*/ 683 w 852"/>
                  <a:gd name="T43" fmla="*/ 45 h 633"/>
                  <a:gd name="T44" fmla="*/ 647 w 852"/>
                  <a:gd name="T45" fmla="*/ 36 h 633"/>
                  <a:gd name="T46" fmla="*/ 443 w 852"/>
                  <a:gd name="T47" fmla="*/ 154 h 633"/>
                  <a:gd name="T48" fmla="*/ 502 w 852"/>
                  <a:gd name="T49" fmla="*/ 144 h 633"/>
                  <a:gd name="T50" fmla="*/ 443 w 852"/>
                  <a:gd name="T51" fmla="*/ 196 h 633"/>
                  <a:gd name="T52" fmla="*/ 498 w 852"/>
                  <a:gd name="T53" fmla="*/ 196 h 633"/>
                  <a:gd name="T54" fmla="*/ 462 w 852"/>
                  <a:gd name="T55" fmla="*/ 230 h 633"/>
                  <a:gd name="T56" fmla="*/ 508 w 852"/>
                  <a:gd name="T57" fmla="*/ 234 h 633"/>
                  <a:gd name="T58" fmla="*/ 413 w 852"/>
                  <a:gd name="T59" fmla="*/ 270 h 633"/>
                  <a:gd name="T60" fmla="*/ 405 w 852"/>
                  <a:gd name="T61" fmla="*/ 228 h 633"/>
                  <a:gd name="T62" fmla="*/ 390 w 852"/>
                  <a:gd name="T63" fmla="*/ 207 h 633"/>
                  <a:gd name="T64" fmla="*/ 363 w 852"/>
                  <a:gd name="T65" fmla="*/ 215 h 633"/>
                  <a:gd name="T66" fmla="*/ 329 w 852"/>
                  <a:gd name="T67" fmla="*/ 245 h 633"/>
                  <a:gd name="T68" fmla="*/ 297 w 852"/>
                  <a:gd name="T69" fmla="*/ 273 h 633"/>
                  <a:gd name="T70" fmla="*/ 263 w 852"/>
                  <a:gd name="T71" fmla="*/ 304 h 633"/>
                  <a:gd name="T72" fmla="*/ 308 w 852"/>
                  <a:gd name="T73" fmla="*/ 365 h 633"/>
                  <a:gd name="T74" fmla="*/ 394 w 852"/>
                  <a:gd name="T75" fmla="*/ 344 h 633"/>
                  <a:gd name="T76" fmla="*/ 278 w 852"/>
                  <a:gd name="T77" fmla="*/ 429 h 633"/>
                  <a:gd name="T78" fmla="*/ 278 w 852"/>
                  <a:gd name="T79" fmla="*/ 369 h 633"/>
                  <a:gd name="T80" fmla="*/ 228 w 852"/>
                  <a:gd name="T81" fmla="*/ 329 h 633"/>
                  <a:gd name="T82" fmla="*/ 164 w 852"/>
                  <a:gd name="T83" fmla="*/ 395 h 633"/>
                  <a:gd name="T84" fmla="*/ 198 w 852"/>
                  <a:gd name="T85" fmla="*/ 384 h 633"/>
                  <a:gd name="T86" fmla="*/ 219 w 852"/>
                  <a:gd name="T87" fmla="*/ 395 h 633"/>
                  <a:gd name="T88" fmla="*/ 196 w 852"/>
                  <a:gd name="T89" fmla="*/ 433 h 633"/>
                  <a:gd name="T90" fmla="*/ 185 w 852"/>
                  <a:gd name="T91" fmla="*/ 448 h 633"/>
                  <a:gd name="T92" fmla="*/ 238 w 852"/>
                  <a:gd name="T93" fmla="*/ 445 h 633"/>
                  <a:gd name="T94" fmla="*/ 225 w 852"/>
                  <a:gd name="T95" fmla="*/ 500 h 633"/>
                  <a:gd name="T96" fmla="*/ 95 w 852"/>
                  <a:gd name="T97" fmla="*/ 633 h 633"/>
                  <a:gd name="T98" fmla="*/ 50 w 852"/>
                  <a:gd name="T99" fmla="*/ 606 h 633"/>
                  <a:gd name="T100" fmla="*/ 4 w 852"/>
                  <a:gd name="T101" fmla="*/ 528 h 633"/>
                  <a:gd name="T102" fmla="*/ 0 w 852"/>
                  <a:gd name="T103" fmla="*/ 445 h 633"/>
                  <a:gd name="T104" fmla="*/ 0 w 852"/>
                  <a:gd name="T105" fmla="*/ 445 h 633"/>
                  <a:gd name="T106" fmla="*/ 0 w 852"/>
                  <a:gd name="T107" fmla="*/ 445 h 63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852"/>
                  <a:gd name="T163" fmla="*/ 0 h 633"/>
                  <a:gd name="T164" fmla="*/ 852 w 852"/>
                  <a:gd name="T165" fmla="*/ 633 h 63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852" h="633">
                    <a:moveTo>
                      <a:pt x="0" y="445"/>
                    </a:moveTo>
                    <a:lnTo>
                      <a:pt x="38" y="410"/>
                    </a:lnTo>
                    <a:lnTo>
                      <a:pt x="80" y="376"/>
                    </a:lnTo>
                    <a:lnTo>
                      <a:pt x="133" y="332"/>
                    </a:lnTo>
                    <a:lnTo>
                      <a:pt x="192" y="287"/>
                    </a:lnTo>
                    <a:lnTo>
                      <a:pt x="251" y="239"/>
                    </a:lnTo>
                    <a:lnTo>
                      <a:pt x="310" y="197"/>
                    </a:lnTo>
                    <a:lnTo>
                      <a:pt x="363" y="165"/>
                    </a:lnTo>
                    <a:lnTo>
                      <a:pt x="460" y="110"/>
                    </a:lnTo>
                    <a:lnTo>
                      <a:pt x="550" y="64"/>
                    </a:lnTo>
                    <a:lnTo>
                      <a:pt x="624" y="26"/>
                    </a:lnTo>
                    <a:lnTo>
                      <a:pt x="671" y="0"/>
                    </a:lnTo>
                    <a:lnTo>
                      <a:pt x="704" y="0"/>
                    </a:lnTo>
                    <a:lnTo>
                      <a:pt x="734" y="28"/>
                    </a:lnTo>
                    <a:lnTo>
                      <a:pt x="765" y="70"/>
                    </a:lnTo>
                    <a:lnTo>
                      <a:pt x="797" y="110"/>
                    </a:lnTo>
                    <a:lnTo>
                      <a:pt x="852" y="169"/>
                    </a:lnTo>
                    <a:lnTo>
                      <a:pt x="793" y="192"/>
                    </a:lnTo>
                    <a:lnTo>
                      <a:pt x="751" y="184"/>
                    </a:lnTo>
                    <a:lnTo>
                      <a:pt x="727" y="135"/>
                    </a:lnTo>
                    <a:lnTo>
                      <a:pt x="709" y="76"/>
                    </a:lnTo>
                    <a:lnTo>
                      <a:pt x="683" y="45"/>
                    </a:lnTo>
                    <a:lnTo>
                      <a:pt x="647" y="36"/>
                    </a:lnTo>
                    <a:lnTo>
                      <a:pt x="443" y="154"/>
                    </a:lnTo>
                    <a:lnTo>
                      <a:pt x="502" y="144"/>
                    </a:lnTo>
                    <a:lnTo>
                      <a:pt x="443" y="196"/>
                    </a:lnTo>
                    <a:lnTo>
                      <a:pt x="498" y="196"/>
                    </a:lnTo>
                    <a:lnTo>
                      <a:pt x="462" y="230"/>
                    </a:lnTo>
                    <a:lnTo>
                      <a:pt x="508" y="234"/>
                    </a:lnTo>
                    <a:lnTo>
                      <a:pt x="413" y="270"/>
                    </a:lnTo>
                    <a:lnTo>
                      <a:pt x="405" y="228"/>
                    </a:lnTo>
                    <a:lnTo>
                      <a:pt x="390" y="207"/>
                    </a:lnTo>
                    <a:lnTo>
                      <a:pt x="363" y="215"/>
                    </a:lnTo>
                    <a:lnTo>
                      <a:pt x="329" y="245"/>
                    </a:lnTo>
                    <a:lnTo>
                      <a:pt x="297" y="273"/>
                    </a:lnTo>
                    <a:lnTo>
                      <a:pt x="263" y="304"/>
                    </a:lnTo>
                    <a:lnTo>
                      <a:pt x="308" y="365"/>
                    </a:lnTo>
                    <a:lnTo>
                      <a:pt x="394" y="344"/>
                    </a:lnTo>
                    <a:lnTo>
                      <a:pt x="278" y="429"/>
                    </a:lnTo>
                    <a:lnTo>
                      <a:pt x="278" y="369"/>
                    </a:lnTo>
                    <a:lnTo>
                      <a:pt x="228" y="329"/>
                    </a:lnTo>
                    <a:lnTo>
                      <a:pt x="164" y="395"/>
                    </a:lnTo>
                    <a:lnTo>
                      <a:pt x="198" y="384"/>
                    </a:lnTo>
                    <a:lnTo>
                      <a:pt x="219" y="395"/>
                    </a:lnTo>
                    <a:lnTo>
                      <a:pt x="196" y="433"/>
                    </a:lnTo>
                    <a:lnTo>
                      <a:pt x="185" y="448"/>
                    </a:lnTo>
                    <a:lnTo>
                      <a:pt x="238" y="445"/>
                    </a:lnTo>
                    <a:lnTo>
                      <a:pt x="225" y="500"/>
                    </a:lnTo>
                    <a:lnTo>
                      <a:pt x="95" y="633"/>
                    </a:lnTo>
                    <a:lnTo>
                      <a:pt x="50" y="606"/>
                    </a:lnTo>
                    <a:lnTo>
                      <a:pt x="4" y="528"/>
                    </a:lnTo>
                    <a:lnTo>
                      <a:pt x="0" y="445"/>
                    </a:lnTo>
                    <a:close/>
                  </a:path>
                </a:pathLst>
              </a:custGeom>
              <a:solidFill>
                <a:srgbClr val="000000"/>
              </a:solidFill>
              <a:ln w="9525">
                <a:noFill/>
                <a:round/>
                <a:headEnd/>
                <a:tailEnd/>
              </a:ln>
            </p:spPr>
            <p:txBody>
              <a:bodyPr/>
              <a:lstStyle/>
              <a:p>
                <a:endParaRPr lang="en-US"/>
              </a:p>
            </p:txBody>
          </p:sp>
          <p:sp>
            <p:nvSpPr>
              <p:cNvPr id="27796" name="Freeform 118"/>
              <p:cNvSpPr>
                <a:spLocks/>
              </p:cNvSpPr>
              <p:nvPr/>
            </p:nvSpPr>
            <p:spPr bwMode="auto">
              <a:xfrm>
                <a:off x="1457" y="3616"/>
                <a:ext cx="333" cy="224"/>
              </a:xfrm>
              <a:custGeom>
                <a:avLst/>
                <a:gdLst>
                  <a:gd name="T0" fmla="*/ 628 w 668"/>
                  <a:gd name="T1" fmla="*/ 0 h 449"/>
                  <a:gd name="T2" fmla="*/ 586 w 668"/>
                  <a:gd name="T3" fmla="*/ 27 h 449"/>
                  <a:gd name="T4" fmla="*/ 542 w 668"/>
                  <a:gd name="T5" fmla="*/ 55 h 449"/>
                  <a:gd name="T6" fmla="*/ 489 w 668"/>
                  <a:gd name="T7" fmla="*/ 89 h 449"/>
                  <a:gd name="T8" fmla="*/ 434 w 668"/>
                  <a:gd name="T9" fmla="*/ 124 h 449"/>
                  <a:gd name="T10" fmla="*/ 381 w 668"/>
                  <a:gd name="T11" fmla="*/ 158 h 449"/>
                  <a:gd name="T12" fmla="*/ 303 w 668"/>
                  <a:gd name="T13" fmla="*/ 211 h 449"/>
                  <a:gd name="T14" fmla="*/ 253 w 668"/>
                  <a:gd name="T15" fmla="*/ 245 h 449"/>
                  <a:gd name="T16" fmla="*/ 202 w 668"/>
                  <a:gd name="T17" fmla="*/ 279 h 449"/>
                  <a:gd name="T18" fmla="*/ 118 w 668"/>
                  <a:gd name="T19" fmla="*/ 350 h 449"/>
                  <a:gd name="T20" fmla="*/ 84 w 668"/>
                  <a:gd name="T21" fmla="*/ 384 h 449"/>
                  <a:gd name="T22" fmla="*/ 44 w 668"/>
                  <a:gd name="T23" fmla="*/ 416 h 449"/>
                  <a:gd name="T24" fmla="*/ 0 w 668"/>
                  <a:gd name="T25" fmla="*/ 449 h 449"/>
                  <a:gd name="T26" fmla="*/ 118 w 668"/>
                  <a:gd name="T27" fmla="*/ 380 h 449"/>
                  <a:gd name="T28" fmla="*/ 259 w 668"/>
                  <a:gd name="T29" fmla="*/ 266 h 449"/>
                  <a:gd name="T30" fmla="*/ 443 w 668"/>
                  <a:gd name="T31" fmla="*/ 141 h 449"/>
                  <a:gd name="T32" fmla="*/ 668 w 668"/>
                  <a:gd name="T33" fmla="*/ 15 h 449"/>
                  <a:gd name="T34" fmla="*/ 628 w 668"/>
                  <a:gd name="T35" fmla="*/ 0 h 449"/>
                  <a:gd name="T36" fmla="*/ 628 w 668"/>
                  <a:gd name="T37" fmla="*/ 0 h 449"/>
                  <a:gd name="T38" fmla="*/ 628 w 668"/>
                  <a:gd name="T39" fmla="*/ 0 h 4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68"/>
                  <a:gd name="T61" fmla="*/ 0 h 449"/>
                  <a:gd name="T62" fmla="*/ 668 w 668"/>
                  <a:gd name="T63" fmla="*/ 449 h 44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68" h="449">
                    <a:moveTo>
                      <a:pt x="628" y="0"/>
                    </a:moveTo>
                    <a:lnTo>
                      <a:pt x="586" y="27"/>
                    </a:lnTo>
                    <a:lnTo>
                      <a:pt x="542" y="55"/>
                    </a:lnTo>
                    <a:lnTo>
                      <a:pt x="489" y="89"/>
                    </a:lnTo>
                    <a:lnTo>
                      <a:pt x="434" y="124"/>
                    </a:lnTo>
                    <a:lnTo>
                      <a:pt x="381" y="158"/>
                    </a:lnTo>
                    <a:lnTo>
                      <a:pt x="303" y="211"/>
                    </a:lnTo>
                    <a:lnTo>
                      <a:pt x="253" y="245"/>
                    </a:lnTo>
                    <a:lnTo>
                      <a:pt x="202" y="279"/>
                    </a:lnTo>
                    <a:lnTo>
                      <a:pt x="118" y="350"/>
                    </a:lnTo>
                    <a:lnTo>
                      <a:pt x="84" y="384"/>
                    </a:lnTo>
                    <a:lnTo>
                      <a:pt x="44" y="416"/>
                    </a:lnTo>
                    <a:lnTo>
                      <a:pt x="0" y="449"/>
                    </a:lnTo>
                    <a:lnTo>
                      <a:pt x="118" y="380"/>
                    </a:lnTo>
                    <a:lnTo>
                      <a:pt x="259" y="266"/>
                    </a:lnTo>
                    <a:lnTo>
                      <a:pt x="443" y="141"/>
                    </a:lnTo>
                    <a:lnTo>
                      <a:pt x="668" y="15"/>
                    </a:lnTo>
                    <a:lnTo>
                      <a:pt x="628" y="0"/>
                    </a:lnTo>
                    <a:close/>
                  </a:path>
                </a:pathLst>
              </a:custGeom>
              <a:solidFill>
                <a:srgbClr val="000000"/>
              </a:solidFill>
              <a:ln w="9525">
                <a:noFill/>
                <a:round/>
                <a:headEnd/>
                <a:tailEnd/>
              </a:ln>
            </p:spPr>
            <p:txBody>
              <a:bodyPr/>
              <a:lstStyle/>
              <a:p>
                <a:endParaRPr lang="en-US"/>
              </a:p>
            </p:txBody>
          </p:sp>
          <p:sp>
            <p:nvSpPr>
              <p:cNvPr id="27797" name="Freeform 119"/>
              <p:cNvSpPr>
                <a:spLocks/>
              </p:cNvSpPr>
              <p:nvPr/>
            </p:nvSpPr>
            <p:spPr bwMode="auto">
              <a:xfrm>
                <a:off x="1505" y="3515"/>
                <a:ext cx="21" cy="16"/>
              </a:xfrm>
              <a:custGeom>
                <a:avLst/>
                <a:gdLst>
                  <a:gd name="T0" fmla="*/ 23 w 42"/>
                  <a:gd name="T1" fmla="*/ 0 h 32"/>
                  <a:gd name="T2" fmla="*/ 0 w 42"/>
                  <a:gd name="T3" fmla="*/ 32 h 32"/>
                  <a:gd name="T4" fmla="*/ 16 w 42"/>
                  <a:gd name="T5" fmla="*/ 19 h 32"/>
                  <a:gd name="T6" fmla="*/ 42 w 42"/>
                  <a:gd name="T7" fmla="*/ 0 h 32"/>
                  <a:gd name="T8" fmla="*/ 23 w 42"/>
                  <a:gd name="T9" fmla="*/ 0 h 32"/>
                  <a:gd name="T10" fmla="*/ 23 w 42"/>
                  <a:gd name="T11" fmla="*/ 0 h 32"/>
                  <a:gd name="T12" fmla="*/ 23 w 42"/>
                  <a:gd name="T13" fmla="*/ 0 h 32"/>
                  <a:gd name="T14" fmla="*/ 0 60000 65536"/>
                  <a:gd name="T15" fmla="*/ 0 60000 65536"/>
                  <a:gd name="T16" fmla="*/ 0 60000 65536"/>
                  <a:gd name="T17" fmla="*/ 0 60000 65536"/>
                  <a:gd name="T18" fmla="*/ 0 60000 65536"/>
                  <a:gd name="T19" fmla="*/ 0 60000 65536"/>
                  <a:gd name="T20" fmla="*/ 0 60000 65536"/>
                  <a:gd name="T21" fmla="*/ 0 w 42"/>
                  <a:gd name="T22" fmla="*/ 0 h 32"/>
                  <a:gd name="T23" fmla="*/ 42 w 42"/>
                  <a:gd name="T24" fmla="*/ 32 h 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2" h="32">
                    <a:moveTo>
                      <a:pt x="23" y="0"/>
                    </a:moveTo>
                    <a:lnTo>
                      <a:pt x="0" y="32"/>
                    </a:lnTo>
                    <a:lnTo>
                      <a:pt x="16" y="19"/>
                    </a:lnTo>
                    <a:lnTo>
                      <a:pt x="42" y="0"/>
                    </a:lnTo>
                    <a:lnTo>
                      <a:pt x="23" y="0"/>
                    </a:lnTo>
                    <a:close/>
                  </a:path>
                </a:pathLst>
              </a:custGeom>
              <a:solidFill>
                <a:srgbClr val="000000"/>
              </a:solidFill>
              <a:ln w="9525">
                <a:noFill/>
                <a:round/>
                <a:headEnd/>
                <a:tailEnd/>
              </a:ln>
            </p:spPr>
            <p:txBody>
              <a:bodyPr/>
              <a:lstStyle/>
              <a:p>
                <a:endParaRPr lang="en-US"/>
              </a:p>
            </p:txBody>
          </p:sp>
          <p:sp>
            <p:nvSpPr>
              <p:cNvPr id="27798" name="Freeform 120"/>
              <p:cNvSpPr>
                <a:spLocks/>
              </p:cNvSpPr>
              <p:nvPr/>
            </p:nvSpPr>
            <p:spPr bwMode="auto">
              <a:xfrm>
                <a:off x="1576" y="3812"/>
                <a:ext cx="159" cy="221"/>
              </a:xfrm>
              <a:custGeom>
                <a:avLst/>
                <a:gdLst>
                  <a:gd name="T0" fmla="*/ 0 w 319"/>
                  <a:gd name="T1" fmla="*/ 0 h 442"/>
                  <a:gd name="T2" fmla="*/ 21 w 319"/>
                  <a:gd name="T3" fmla="*/ 38 h 442"/>
                  <a:gd name="T4" fmla="*/ 72 w 319"/>
                  <a:gd name="T5" fmla="*/ 129 h 442"/>
                  <a:gd name="T6" fmla="*/ 106 w 319"/>
                  <a:gd name="T7" fmla="*/ 184 h 442"/>
                  <a:gd name="T8" fmla="*/ 143 w 319"/>
                  <a:gd name="T9" fmla="*/ 241 h 442"/>
                  <a:gd name="T10" fmla="*/ 181 w 319"/>
                  <a:gd name="T11" fmla="*/ 294 h 442"/>
                  <a:gd name="T12" fmla="*/ 219 w 319"/>
                  <a:gd name="T13" fmla="*/ 338 h 442"/>
                  <a:gd name="T14" fmla="*/ 319 w 319"/>
                  <a:gd name="T15" fmla="*/ 442 h 442"/>
                  <a:gd name="T16" fmla="*/ 25 w 319"/>
                  <a:gd name="T17" fmla="*/ 433 h 442"/>
                  <a:gd name="T18" fmla="*/ 15 w 319"/>
                  <a:gd name="T19" fmla="*/ 439 h 442"/>
                  <a:gd name="T20" fmla="*/ 25 w 319"/>
                  <a:gd name="T21" fmla="*/ 347 h 442"/>
                  <a:gd name="T22" fmla="*/ 46 w 319"/>
                  <a:gd name="T23" fmla="*/ 190 h 442"/>
                  <a:gd name="T24" fmla="*/ 30 w 319"/>
                  <a:gd name="T25" fmla="*/ 93 h 442"/>
                  <a:gd name="T26" fmla="*/ 0 w 319"/>
                  <a:gd name="T27" fmla="*/ 0 h 442"/>
                  <a:gd name="T28" fmla="*/ 0 w 319"/>
                  <a:gd name="T29" fmla="*/ 0 h 442"/>
                  <a:gd name="T30" fmla="*/ 0 w 319"/>
                  <a:gd name="T31" fmla="*/ 0 h 44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19"/>
                  <a:gd name="T49" fmla="*/ 0 h 442"/>
                  <a:gd name="T50" fmla="*/ 319 w 319"/>
                  <a:gd name="T51" fmla="*/ 442 h 44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19" h="442">
                    <a:moveTo>
                      <a:pt x="0" y="0"/>
                    </a:moveTo>
                    <a:lnTo>
                      <a:pt x="21" y="38"/>
                    </a:lnTo>
                    <a:lnTo>
                      <a:pt x="72" y="129"/>
                    </a:lnTo>
                    <a:lnTo>
                      <a:pt x="106" y="184"/>
                    </a:lnTo>
                    <a:lnTo>
                      <a:pt x="143" y="241"/>
                    </a:lnTo>
                    <a:lnTo>
                      <a:pt x="181" y="294"/>
                    </a:lnTo>
                    <a:lnTo>
                      <a:pt x="219" y="338"/>
                    </a:lnTo>
                    <a:lnTo>
                      <a:pt x="319" y="442"/>
                    </a:lnTo>
                    <a:lnTo>
                      <a:pt x="25" y="433"/>
                    </a:lnTo>
                    <a:lnTo>
                      <a:pt x="15" y="439"/>
                    </a:lnTo>
                    <a:lnTo>
                      <a:pt x="25" y="347"/>
                    </a:lnTo>
                    <a:lnTo>
                      <a:pt x="46" y="190"/>
                    </a:lnTo>
                    <a:lnTo>
                      <a:pt x="30" y="93"/>
                    </a:lnTo>
                    <a:lnTo>
                      <a:pt x="0" y="0"/>
                    </a:lnTo>
                    <a:close/>
                  </a:path>
                </a:pathLst>
              </a:custGeom>
              <a:solidFill>
                <a:srgbClr val="000000"/>
              </a:solidFill>
              <a:ln w="9525">
                <a:noFill/>
                <a:round/>
                <a:headEnd/>
                <a:tailEnd/>
              </a:ln>
            </p:spPr>
            <p:txBody>
              <a:bodyPr/>
              <a:lstStyle/>
              <a:p>
                <a:endParaRPr lang="en-US"/>
              </a:p>
            </p:txBody>
          </p:sp>
          <p:sp>
            <p:nvSpPr>
              <p:cNvPr id="27799" name="Freeform 121"/>
              <p:cNvSpPr>
                <a:spLocks/>
              </p:cNvSpPr>
              <p:nvPr/>
            </p:nvSpPr>
            <p:spPr bwMode="auto">
              <a:xfrm>
                <a:off x="1645" y="3729"/>
                <a:ext cx="180" cy="200"/>
              </a:xfrm>
              <a:custGeom>
                <a:avLst/>
                <a:gdLst>
                  <a:gd name="T0" fmla="*/ 0 w 359"/>
                  <a:gd name="T1" fmla="*/ 0 h 399"/>
                  <a:gd name="T2" fmla="*/ 36 w 359"/>
                  <a:gd name="T3" fmla="*/ 57 h 399"/>
                  <a:gd name="T4" fmla="*/ 72 w 359"/>
                  <a:gd name="T5" fmla="*/ 107 h 399"/>
                  <a:gd name="T6" fmla="*/ 116 w 359"/>
                  <a:gd name="T7" fmla="*/ 150 h 399"/>
                  <a:gd name="T8" fmla="*/ 146 w 359"/>
                  <a:gd name="T9" fmla="*/ 150 h 399"/>
                  <a:gd name="T10" fmla="*/ 175 w 359"/>
                  <a:gd name="T11" fmla="*/ 194 h 399"/>
                  <a:gd name="T12" fmla="*/ 198 w 359"/>
                  <a:gd name="T13" fmla="*/ 232 h 399"/>
                  <a:gd name="T14" fmla="*/ 228 w 359"/>
                  <a:gd name="T15" fmla="*/ 268 h 399"/>
                  <a:gd name="T16" fmla="*/ 258 w 359"/>
                  <a:gd name="T17" fmla="*/ 302 h 399"/>
                  <a:gd name="T18" fmla="*/ 287 w 359"/>
                  <a:gd name="T19" fmla="*/ 335 h 399"/>
                  <a:gd name="T20" fmla="*/ 338 w 359"/>
                  <a:gd name="T21" fmla="*/ 380 h 399"/>
                  <a:gd name="T22" fmla="*/ 359 w 359"/>
                  <a:gd name="T23" fmla="*/ 399 h 399"/>
                  <a:gd name="T24" fmla="*/ 144 w 359"/>
                  <a:gd name="T25" fmla="*/ 270 h 399"/>
                  <a:gd name="T26" fmla="*/ 121 w 359"/>
                  <a:gd name="T27" fmla="*/ 242 h 399"/>
                  <a:gd name="T28" fmla="*/ 70 w 359"/>
                  <a:gd name="T29" fmla="*/ 179 h 399"/>
                  <a:gd name="T30" fmla="*/ 21 w 359"/>
                  <a:gd name="T31" fmla="*/ 99 h 399"/>
                  <a:gd name="T32" fmla="*/ 61 w 359"/>
                  <a:gd name="T33" fmla="*/ 124 h 399"/>
                  <a:gd name="T34" fmla="*/ 0 w 359"/>
                  <a:gd name="T35" fmla="*/ 0 h 399"/>
                  <a:gd name="T36" fmla="*/ 0 w 359"/>
                  <a:gd name="T37" fmla="*/ 0 h 399"/>
                  <a:gd name="T38" fmla="*/ 0 w 359"/>
                  <a:gd name="T39" fmla="*/ 0 h 39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59"/>
                  <a:gd name="T61" fmla="*/ 0 h 399"/>
                  <a:gd name="T62" fmla="*/ 359 w 359"/>
                  <a:gd name="T63" fmla="*/ 399 h 39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59" h="399">
                    <a:moveTo>
                      <a:pt x="0" y="0"/>
                    </a:moveTo>
                    <a:lnTo>
                      <a:pt x="36" y="57"/>
                    </a:lnTo>
                    <a:lnTo>
                      <a:pt x="72" y="107"/>
                    </a:lnTo>
                    <a:lnTo>
                      <a:pt x="116" y="150"/>
                    </a:lnTo>
                    <a:lnTo>
                      <a:pt x="146" y="150"/>
                    </a:lnTo>
                    <a:lnTo>
                      <a:pt x="175" y="194"/>
                    </a:lnTo>
                    <a:lnTo>
                      <a:pt x="198" y="232"/>
                    </a:lnTo>
                    <a:lnTo>
                      <a:pt x="228" y="268"/>
                    </a:lnTo>
                    <a:lnTo>
                      <a:pt x="258" y="302"/>
                    </a:lnTo>
                    <a:lnTo>
                      <a:pt x="287" y="335"/>
                    </a:lnTo>
                    <a:lnTo>
                      <a:pt x="338" y="380"/>
                    </a:lnTo>
                    <a:lnTo>
                      <a:pt x="359" y="399"/>
                    </a:lnTo>
                    <a:lnTo>
                      <a:pt x="144" y="270"/>
                    </a:lnTo>
                    <a:lnTo>
                      <a:pt x="121" y="242"/>
                    </a:lnTo>
                    <a:lnTo>
                      <a:pt x="70" y="179"/>
                    </a:lnTo>
                    <a:lnTo>
                      <a:pt x="21" y="99"/>
                    </a:lnTo>
                    <a:lnTo>
                      <a:pt x="61" y="124"/>
                    </a:lnTo>
                    <a:lnTo>
                      <a:pt x="0" y="0"/>
                    </a:lnTo>
                    <a:close/>
                  </a:path>
                </a:pathLst>
              </a:custGeom>
              <a:solidFill>
                <a:srgbClr val="000000"/>
              </a:solidFill>
              <a:ln w="9525">
                <a:noFill/>
                <a:round/>
                <a:headEnd/>
                <a:tailEnd/>
              </a:ln>
            </p:spPr>
            <p:txBody>
              <a:bodyPr/>
              <a:lstStyle/>
              <a:p>
                <a:endParaRPr lang="en-US"/>
              </a:p>
            </p:txBody>
          </p:sp>
          <p:sp>
            <p:nvSpPr>
              <p:cNvPr id="27800" name="Freeform 122"/>
              <p:cNvSpPr>
                <a:spLocks/>
              </p:cNvSpPr>
              <p:nvPr/>
            </p:nvSpPr>
            <p:spPr bwMode="auto">
              <a:xfrm>
                <a:off x="1763" y="3654"/>
                <a:ext cx="232" cy="137"/>
              </a:xfrm>
              <a:custGeom>
                <a:avLst/>
                <a:gdLst>
                  <a:gd name="T0" fmla="*/ 0 w 463"/>
                  <a:gd name="T1" fmla="*/ 6 h 274"/>
                  <a:gd name="T2" fmla="*/ 144 w 463"/>
                  <a:gd name="T3" fmla="*/ 80 h 274"/>
                  <a:gd name="T4" fmla="*/ 192 w 463"/>
                  <a:gd name="T5" fmla="*/ 160 h 274"/>
                  <a:gd name="T6" fmla="*/ 212 w 463"/>
                  <a:gd name="T7" fmla="*/ 184 h 274"/>
                  <a:gd name="T8" fmla="*/ 249 w 463"/>
                  <a:gd name="T9" fmla="*/ 200 h 274"/>
                  <a:gd name="T10" fmla="*/ 374 w 463"/>
                  <a:gd name="T11" fmla="*/ 238 h 274"/>
                  <a:gd name="T12" fmla="*/ 463 w 463"/>
                  <a:gd name="T13" fmla="*/ 274 h 274"/>
                  <a:gd name="T14" fmla="*/ 420 w 463"/>
                  <a:gd name="T15" fmla="*/ 240 h 274"/>
                  <a:gd name="T16" fmla="*/ 385 w 463"/>
                  <a:gd name="T17" fmla="*/ 209 h 274"/>
                  <a:gd name="T18" fmla="*/ 368 w 463"/>
                  <a:gd name="T19" fmla="*/ 194 h 274"/>
                  <a:gd name="T20" fmla="*/ 300 w 463"/>
                  <a:gd name="T21" fmla="*/ 156 h 274"/>
                  <a:gd name="T22" fmla="*/ 243 w 463"/>
                  <a:gd name="T23" fmla="*/ 116 h 274"/>
                  <a:gd name="T24" fmla="*/ 197 w 463"/>
                  <a:gd name="T25" fmla="*/ 76 h 274"/>
                  <a:gd name="T26" fmla="*/ 159 w 463"/>
                  <a:gd name="T27" fmla="*/ 40 h 274"/>
                  <a:gd name="T28" fmla="*/ 117 w 463"/>
                  <a:gd name="T29" fmla="*/ 17 h 274"/>
                  <a:gd name="T30" fmla="*/ 68 w 463"/>
                  <a:gd name="T31" fmla="*/ 0 h 274"/>
                  <a:gd name="T32" fmla="*/ 0 w 463"/>
                  <a:gd name="T33" fmla="*/ 6 h 274"/>
                  <a:gd name="T34" fmla="*/ 0 w 463"/>
                  <a:gd name="T35" fmla="*/ 6 h 274"/>
                  <a:gd name="T36" fmla="*/ 0 w 463"/>
                  <a:gd name="T37" fmla="*/ 6 h 27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63"/>
                  <a:gd name="T58" fmla="*/ 0 h 274"/>
                  <a:gd name="T59" fmla="*/ 463 w 463"/>
                  <a:gd name="T60" fmla="*/ 274 h 27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63" h="274">
                    <a:moveTo>
                      <a:pt x="0" y="6"/>
                    </a:moveTo>
                    <a:lnTo>
                      <a:pt x="144" y="80"/>
                    </a:lnTo>
                    <a:lnTo>
                      <a:pt x="192" y="160"/>
                    </a:lnTo>
                    <a:lnTo>
                      <a:pt x="212" y="184"/>
                    </a:lnTo>
                    <a:lnTo>
                      <a:pt x="249" y="200"/>
                    </a:lnTo>
                    <a:lnTo>
                      <a:pt x="374" y="238"/>
                    </a:lnTo>
                    <a:lnTo>
                      <a:pt x="463" y="274"/>
                    </a:lnTo>
                    <a:lnTo>
                      <a:pt x="420" y="240"/>
                    </a:lnTo>
                    <a:lnTo>
                      <a:pt x="385" y="209"/>
                    </a:lnTo>
                    <a:lnTo>
                      <a:pt x="368" y="194"/>
                    </a:lnTo>
                    <a:lnTo>
                      <a:pt x="300" y="156"/>
                    </a:lnTo>
                    <a:lnTo>
                      <a:pt x="243" y="116"/>
                    </a:lnTo>
                    <a:lnTo>
                      <a:pt x="197" y="76"/>
                    </a:lnTo>
                    <a:lnTo>
                      <a:pt x="159" y="40"/>
                    </a:lnTo>
                    <a:lnTo>
                      <a:pt x="117" y="17"/>
                    </a:lnTo>
                    <a:lnTo>
                      <a:pt x="68" y="0"/>
                    </a:lnTo>
                    <a:lnTo>
                      <a:pt x="0" y="6"/>
                    </a:lnTo>
                    <a:close/>
                  </a:path>
                </a:pathLst>
              </a:custGeom>
              <a:solidFill>
                <a:srgbClr val="000000"/>
              </a:solidFill>
              <a:ln w="9525">
                <a:noFill/>
                <a:round/>
                <a:headEnd/>
                <a:tailEnd/>
              </a:ln>
            </p:spPr>
            <p:txBody>
              <a:bodyPr/>
              <a:lstStyle/>
              <a:p>
                <a:endParaRPr lang="en-US"/>
              </a:p>
            </p:txBody>
          </p:sp>
          <p:sp>
            <p:nvSpPr>
              <p:cNvPr id="27801" name="Freeform 123"/>
              <p:cNvSpPr>
                <a:spLocks/>
              </p:cNvSpPr>
              <p:nvPr/>
            </p:nvSpPr>
            <p:spPr bwMode="auto">
              <a:xfrm>
                <a:off x="1825" y="3818"/>
                <a:ext cx="481" cy="168"/>
              </a:xfrm>
              <a:custGeom>
                <a:avLst/>
                <a:gdLst>
                  <a:gd name="T0" fmla="*/ 21 w 962"/>
                  <a:gd name="T1" fmla="*/ 334 h 334"/>
                  <a:gd name="T2" fmla="*/ 240 w 962"/>
                  <a:gd name="T3" fmla="*/ 245 h 334"/>
                  <a:gd name="T4" fmla="*/ 283 w 962"/>
                  <a:gd name="T5" fmla="*/ 215 h 334"/>
                  <a:gd name="T6" fmla="*/ 329 w 962"/>
                  <a:gd name="T7" fmla="*/ 186 h 334"/>
                  <a:gd name="T8" fmla="*/ 418 w 962"/>
                  <a:gd name="T9" fmla="*/ 137 h 334"/>
                  <a:gd name="T10" fmla="*/ 502 w 962"/>
                  <a:gd name="T11" fmla="*/ 97 h 334"/>
                  <a:gd name="T12" fmla="*/ 574 w 962"/>
                  <a:gd name="T13" fmla="*/ 65 h 334"/>
                  <a:gd name="T14" fmla="*/ 719 w 962"/>
                  <a:gd name="T15" fmla="*/ 32 h 334"/>
                  <a:gd name="T16" fmla="*/ 799 w 962"/>
                  <a:gd name="T17" fmla="*/ 27 h 334"/>
                  <a:gd name="T18" fmla="*/ 962 w 962"/>
                  <a:gd name="T19" fmla="*/ 30 h 334"/>
                  <a:gd name="T20" fmla="*/ 888 w 962"/>
                  <a:gd name="T21" fmla="*/ 0 h 334"/>
                  <a:gd name="T22" fmla="*/ 633 w 962"/>
                  <a:gd name="T23" fmla="*/ 21 h 334"/>
                  <a:gd name="T24" fmla="*/ 493 w 962"/>
                  <a:gd name="T25" fmla="*/ 70 h 334"/>
                  <a:gd name="T26" fmla="*/ 394 w 962"/>
                  <a:gd name="T27" fmla="*/ 110 h 334"/>
                  <a:gd name="T28" fmla="*/ 337 w 962"/>
                  <a:gd name="T29" fmla="*/ 150 h 334"/>
                  <a:gd name="T30" fmla="*/ 285 w 962"/>
                  <a:gd name="T31" fmla="*/ 184 h 334"/>
                  <a:gd name="T32" fmla="*/ 234 w 962"/>
                  <a:gd name="T33" fmla="*/ 211 h 334"/>
                  <a:gd name="T34" fmla="*/ 74 w 962"/>
                  <a:gd name="T35" fmla="*/ 270 h 334"/>
                  <a:gd name="T36" fmla="*/ 0 w 962"/>
                  <a:gd name="T37" fmla="*/ 291 h 334"/>
                  <a:gd name="T38" fmla="*/ 21 w 962"/>
                  <a:gd name="T39" fmla="*/ 334 h 334"/>
                  <a:gd name="T40" fmla="*/ 21 w 962"/>
                  <a:gd name="T41" fmla="*/ 334 h 334"/>
                  <a:gd name="T42" fmla="*/ 21 w 962"/>
                  <a:gd name="T43" fmla="*/ 334 h 3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62"/>
                  <a:gd name="T67" fmla="*/ 0 h 334"/>
                  <a:gd name="T68" fmla="*/ 962 w 962"/>
                  <a:gd name="T69" fmla="*/ 334 h 3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62" h="334">
                    <a:moveTo>
                      <a:pt x="21" y="334"/>
                    </a:moveTo>
                    <a:lnTo>
                      <a:pt x="240" y="245"/>
                    </a:lnTo>
                    <a:lnTo>
                      <a:pt x="283" y="215"/>
                    </a:lnTo>
                    <a:lnTo>
                      <a:pt x="329" y="186"/>
                    </a:lnTo>
                    <a:lnTo>
                      <a:pt x="418" y="137"/>
                    </a:lnTo>
                    <a:lnTo>
                      <a:pt x="502" y="97"/>
                    </a:lnTo>
                    <a:lnTo>
                      <a:pt x="574" y="65"/>
                    </a:lnTo>
                    <a:lnTo>
                      <a:pt x="719" y="32"/>
                    </a:lnTo>
                    <a:lnTo>
                      <a:pt x="799" y="27"/>
                    </a:lnTo>
                    <a:lnTo>
                      <a:pt x="962" y="30"/>
                    </a:lnTo>
                    <a:lnTo>
                      <a:pt x="888" y="0"/>
                    </a:lnTo>
                    <a:lnTo>
                      <a:pt x="633" y="21"/>
                    </a:lnTo>
                    <a:lnTo>
                      <a:pt x="493" y="70"/>
                    </a:lnTo>
                    <a:lnTo>
                      <a:pt x="394" y="110"/>
                    </a:lnTo>
                    <a:lnTo>
                      <a:pt x="337" y="150"/>
                    </a:lnTo>
                    <a:lnTo>
                      <a:pt x="285" y="184"/>
                    </a:lnTo>
                    <a:lnTo>
                      <a:pt x="234" y="211"/>
                    </a:lnTo>
                    <a:lnTo>
                      <a:pt x="74" y="270"/>
                    </a:lnTo>
                    <a:lnTo>
                      <a:pt x="0" y="291"/>
                    </a:lnTo>
                    <a:lnTo>
                      <a:pt x="21" y="334"/>
                    </a:lnTo>
                    <a:close/>
                  </a:path>
                </a:pathLst>
              </a:custGeom>
              <a:solidFill>
                <a:srgbClr val="000000"/>
              </a:solidFill>
              <a:ln w="9525">
                <a:noFill/>
                <a:round/>
                <a:headEnd/>
                <a:tailEnd/>
              </a:ln>
            </p:spPr>
            <p:txBody>
              <a:bodyPr/>
              <a:lstStyle/>
              <a:p>
                <a:endParaRPr lang="en-US"/>
              </a:p>
            </p:txBody>
          </p:sp>
          <p:sp>
            <p:nvSpPr>
              <p:cNvPr id="27802" name="Freeform 124"/>
              <p:cNvSpPr>
                <a:spLocks/>
              </p:cNvSpPr>
              <p:nvPr/>
            </p:nvSpPr>
            <p:spPr bwMode="auto">
              <a:xfrm>
                <a:off x="2061" y="3935"/>
                <a:ext cx="369" cy="101"/>
              </a:xfrm>
              <a:custGeom>
                <a:avLst/>
                <a:gdLst>
                  <a:gd name="T0" fmla="*/ 0 w 738"/>
                  <a:gd name="T1" fmla="*/ 201 h 201"/>
                  <a:gd name="T2" fmla="*/ 40 w 738"/>
                  <a:gd name="T3" fmla="*/ 182 h 201"/>
                  <a:gd name="T4" fmla="*/ 134 w 738"/>
                  <a:gd name="T5" fmla="*/ 140 h 201"/>
                  <a:gd name="T6" fmla="*/ 250 w 738"/>
                  <a:gd name="T7" fmla="*/ 93 h 201"/>
                  <a:gd name="T8" fmla="*/ 356 w 738"/>
                  <a:gd name="T9" fmla="*/ 57 h 201"/>
                  <a:gd name="T10" fmla="*/ 497 w 738"/>
                  <a:gd name="T11" fmla="*/ 0 h 201"/>
                  <a:gd name="T12" fmla="*/ 634 w 738"/>
                  <a:gd name="T13" fmla="*/ 5 h 201"/>
                  <a:gd name="T14" fmla="*/ 731 w 738"/>
                  <a:gd name="T15" fmla="*/ 74 h 201"/>
                  <a:gd name="T16" fmla="*/ 738 w 738"/>
                  <a:gd name="T17" fmla="*/ 106 h 201"/>
                  <a:gd name="T18" fmla="*/ 721 w 738"/>
                  <a:gd name="T19" fmla="*/ 59 h 201"/>
                  <a:gd name="T20" fmla="*/ 677 w 738"/>
                  <a:gd name="T21" fmla="*/ 28 h 201"/>
                  <a:gd name="T22" fmla="*/ 594 w 738"/>
                  <a:gd name="T23" fmla="*/ 21 h 201"/>
                  <a:gd name="T24" fmla="*/ 385 w 738"/>
                  <a:gd name="T25" fmla="*/ 61 h 201"/>
                  <a:gd name="T26" fmla="*/ 255 w 738"/>
                  <a:gd name="T27" fmla="*/ 110 h 201"/>
                  <a:gd name="T28" fmla="*/ 219 w 738"/>
                  <a:gd name="T29" fmla="*/ 137 h 201"/>
                  <a:gd name="T30" fmla="*/ 175 w 738"/>
                  <a:gd name="T31" fmla="*/ 161 h 201"/>
                  <a:gd name="T32" fmla="*/ 120 w 738"/>
                  <a:gd name="T33" fmla="*/ 192 h 201"/>
                  <a:gd name="T34" fmla="*/ 0 w 738"/>
                  <a:gd name="T35" fmla="*/ 201 h 201"/>
                  <a:gd name="T36" fmla="*/ 0 w 738"/>
                  <a:gd name="T37" fmla="*/ 201 h 201"/>
                  <a:gd name="T38" fmla="*/ 0 w 738"/>
                  <a:gd name="T39" fmla="*/ 201 h 20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738"/>
                  <a:gd name="T61" fmla="*/ 0 h 201"/>
                  <a:gd name="T62" fmla="*/ 738 w 738"/>
                  <a:gd name="T63" fmla="*/ 201 h 20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738" h="201">
                    <a:moveTo>
                      <a:pt x="0" y="201"/>
                    </a:moveTo>
                    <a:lnTo>
                      <a:pt x="40" y="182"/>
                    </a:lnTo>
                    <a:lnTo>
                      <a:pt x="134" y="140"/>
                    </a:lnTo>
                    <a:lnTo>
                      <a:pt x="250" y="93"/>
                    </a:lnTo>
                    <a:lnTo>
                      <a:pt x="356" y="57"/>
                    </a:lnTo>
                    <a:lnTo>
                      <a:pt x="497" y="0"/>
                    </a:lnTo>
                    <a:lnTo>
                      <a:pt x="634" y="5"/>
                    </a:lnTo>
                    <a:lnTo>
                      <a:pt x="731" y="74"/>
                    </a:lnTo>
                    <a:lnTo>
                      <a:pt x="738" y="106"/>
                    </a:lnTo>
                    <a:lnTo>
                      <a:pt x="721" y="59"/>
                    </a:lnTo>
                    <a:lnTo>
                      <a:pt x="677" y="28"/>
                    </a:lnTo>
                    <a:lnTo>
                      <a:pt x="594" y="21"/>
                    </a:lnTo>
                    <a:lnTo>
                      <a:pt x="385" y="61"/>
                    </a:lnTo>
                    <a:lnTo>
                      <a:pt x="255" y="110"/>
                    </a:lnTo>
                    <a:lnTo>
                      <a:pt x="219" y="137"/>
                    </a:lnTo>
                    <a:lnTo>
                      <a:pt x="175" y="161"/>
                    </a:lnTo>
                    <a:lnTo>
                      <a:pt x="120" y="192"/>
                    </a:lnTo>
                    <a:lnTo>
                      <a:pt x="0" y="201"/>
                    </a:lnTo>
                    <a:close/>
                  </a:path>
                </a:pathLst>
              </a:custGeom>
              <a:solidFill>
                <a:srgbClr val="000000"/>
              </a:solidFill>
              <a:ln w="9525">
                <a:noFill/>
                <a:round/>
                <a:headEnd/>
                <a:tailEnd/>
              </a:ln>
            </p:spPr>
            <p:txBody>
              <a:bodyPr/>
              <a:lstStyle/>
              <a:p>
                <a:endParaRPr lang="en-US"/>
              </a:p>
            </p:txBody>
          </p:sp>
          <p:sp>
            <p:nvSpPr>
              <p:cNvPr id="27803" name="Freeform 125"/>
              <p:cNvSpPr>
                <a:spLocks/>
              </p:cNvSpPr>
              <p:nvPr/>
            </p:nvSpPr>
            <p:spPr bwMode="auto">
              <a:xfrm>
                <a:off x="1935" y="3419"/>
                <a:ext cx="92" cy="124"/>
              </a:xfrm>
              <a:custGeom>
                <a:avLst/>
                <a:gdLst>
                  <a:gd name="T0" fmla="*/ 0 w 184"/>
                  <a:gd name="T1" fmla="*/ 0 h 247"/>
                  <a:gd name="T2" fmla="*/ 104 w 184"/>
                  <a:gd name="T3" fmla="*/ 49 h 247"/>
                  <a:gd name="T4" fmla="*/ 108 w 184"/>
                  <a:gd name="T5" fmla="*/ 81 h 247"/>
                  <a:gd name="T6" fmla="*/ 129 w 184"/>
                  <a:gd name="T7" fmla="*/ 95 h 247"/>
                  <a:gd name="T8" fmla="*/ 184 w 184"/>
                  <a:gd name="T9" fmla="*/ 184 h 247"/>
                  <a:gd name="T10" fmla="*/ 178 w 184"/>
                  <a:gd name="T11" fmla="*/ 220 h 247"/>
                  <a:gd name="T12" fmla="*/ 157 w 184"/>
                  <a:gd name="T13" fmla="*/ 247 h 247"/>
                  <a:gd name="T14" fmla="*/ 129 w 184"/>
                  <a:gd name="T15" fmla="*/ 224 h 247"/>
                  <a:gd name="T16" fmla="*/ 104 w 184"/>
                  <a:gd name="T17" fmla="*/ 161 h 247"/>
                  <a:gd name="T18" fmla="*/ 60 w 184"/>
                  <a:gd name="T19" fmla="*/ 89 h 247"/>
                  <a:gd name="T20" fmla="*/ 19 w 184"/>
                  <a:gd name="T21" fmla="*/ 26 h 247"/>
                  <a:gd name="T22" fmla="*/ 0 w 184"/>
                  <a:gd name="T23" fmla="*/ 0 h 247"/>
                  <a:gd name="T24" fmla="*/ 0 w 184"/>
                  <a:gd name="T25" fmla="*/ 0 h 247"/>
                  <a:gd name="T26" fmla="*/ 0 w 184"/>
                  <a:gd name="T27" fmla="*/ 0 h 24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84"/>
                  <a:gd name="T43" fmla="*/ 0 h 247"/>
                  <a:gd name="T44" fmla="*/ 184 w 184"/>
                  <a:gd name="T45" fmla="*/ 247 h 24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84" h="247">
                    <a:moveTo>
                      <a:pt x="0" y="0"/>
                    </a:moveTo>
                    <a:lnTo>
                      <a:pt x="104" y="49"/>
                    </a:lnTo>
                    <a:lnTo>
                      <a:pt x="108" y="81"/>
                    </a:lnTo>
                    <a:lnTo>
                      <a:pt x="129" y="95"/>
                    </a:lnTo>
                    <a:lnTo>
                      <a:pt x="184" y="184"/>
                    </a:lnTo>
                    <a:lnTo>
                      <a:pt x="178" y="220"/>
                    </a:lnTo>
                    <a:lnTo>
                      <a:pt x="157" y="247"/>
                    </a:lnTo>
                    <a:lnTo>
                      <a:pt x="129" y="224"/>
                    </a:lnTo>
                    <a:lnTo>
                      <a:pt x="104" y="161"/>
                    </a:lnTo>
                    <a:lnTo>
                      <a:pt x="60" y="89"/>
                    </a:lnTo>
                    <a:lnTo>
                      <a:pt x="19" y="26"/>
                    </a:lnTo>
                    <a:lnTo>
                      <a:pt x="0" y="0"/>
                    </a:lnTo>
                    <a:close/>
                  </a:path>
                </a:pathLst>
              </a:custGeom>
              <a:solidFill>
                <a:srgbClr val="000000"/>
              </a:solidFill>
              <a:ln w="9525">
                <a:noFill/>
                <a:round/>
                <a:headEnd/>
                <a:tailEnd/>
              </a:ln>
            </p:spPr>
            <p:txBody>
              <a:bodyPr/>
              <a:lstStyle/>
              <a:p>
                <a:endParaRPr lang="en-US"/>
              </a:p>
            </p:txBody>
          </p:sp>
          <p:sp>
            <p:nvSpPr>
              <p:cNvPr id="27804" name="Freeform 126"/>
              <p:cNvSpPr>
                <a:spLocks/>
              </p:cNvSpPr>
              <p:nvPr/>
            </p:nvSpPr>
            <p:spPr bwMode="auto">
              <a:xfrm>
                <a:off x="2027" y="3522"/>
                <a:ext cx="199" cy="65"/>
              </a:xfrm>
              <a:custGeom>
                <a:avLst/>
                <a:gdLst>
                  <a:gd name="T0" fmla="*/ 0 w 397"/>
                  <a:gd name="T1" fmla="*/ 30 h 129"/>
                  <a:gd name="T2" fmla="*/ 93 w 397"/>
                  <a:gd name="T3" fmla="*/ 59 h 129"/>
                  <a:gd name="T4" fmla="*/ 68 w 397"/>
                  <a:gd name="T5" fmla="*/ 85 h 129"/>
                  <a:gd name="T6" fmla="*/ 80 w 397"/>
                  <a:gd name="T7" fmla="*/ 106 h 129"/>
                  <a:gd name="T8" fmla="*/ 145 w 397"/>
                  <a:gd name="T9" fmla="*/ 120 h 129"/>
                  <a:gd name="T10" fmla="*/ 319 w 397"/>
                  <a:gd name="T11" fmla="*/ 110 h 129"/>
                  <a:gd name="T12" fmla="*/ 382 w 397"/>
                  <a:gd name="T13" fmla="*/ 129 h 129"/>
                  <a:gd name="T14" fmla="*/ 397 w 397"/>
                  <a:gd name="T15" fmla="*/ 120 h 129"/>
                  <a:gd name="T16" fmla="*/ 386 w 397"/>
                  <a:gd name="T17" fmla="*/ 80 h 129"/>
                  <a:gd name="T18" fmla="*/ 333 w 397"/>
                  <a:gd name="T19" fmla="*/ 59 h 129"/>
                  <a:gd name="T20" fmla="*/ 175 w 397"/>
                  <a:gd name="T21" fmla="*/ 55 h 129"/>
                  <a:gd name="T22" fmla="*/ 129 w 397"/>
                  <a:gd name="T23" fmla="*/ 55 h 129"/>
                  <a:gd name="T24" fmla="*/ 44 w 397"/>
                  <a:gd name="T25" fmla="*/ 9 h 129"/>
                  <a:gd name="T26" fmla="*/ 0 w 397"/>
                  <a:gd name="T27" fmla="*/ 0 h 129"/>
                  <a:gd name="T28" fmla="*/ 0 w 397"/>
                  <a:gd name="T29" fmla="*/ 30 h 129"/>
                  <a:gd name="T30" fmla="*/ 0 w 397"/>
                  <a:gd name="T31" fmla="*/ 30 h 129"/>
                  <a:gd name="T32" fmla="*/ 0 w 397"/>
                  <a:gd name="T33" fmla="*/ 30 h 12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7"/>
                  <a:gd name="T52" fmla="*/ 0 h 129"/>
                  <a:gd name="T53" fmla="*/ 397 w 397"/>
                  <a:gd name="T54" fmla="*/ 129 h 12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7" h="129">
                    <a:moveTo>
                      <a:pt x="0" y="30"/>
                    </a:moveTo>
                    <a:lnTo>
                      <a:pt x="93" y="59"/>
                    </a:lnTo>
                    <a:lnTo>
                      <a:pt x="68" y="85"/>
                    </a:lnTo>
                    <a:lnTo>
                      <a:pt x="80" y="106"/>
                    </a:lnTo>
                    <a:lnTo>
                      <a:pt x="145" y="120"/>
                    </a:lnTo>
                    <a:lnTo>
                      <a:pt x="319" y="110"/>
                    </a:lnTo>
                    <a:lnTo>
                      <a:pt x="382" y="129"/>
                    </a:lnTo>
                    <a:lnTo>
                      <a:pt x="397" y="120"/>
                    </a:lnTo>
                    <a:lnTo>
                      <a:pt x="386" y="80"/>
                    </a:lnTo>
                    <a:lnTo>
                      <a:pt x="333" y="59"/>
                    </a:lnTo>
                    <a:lnTo>
                      <a:pt x="175" y="55"/>
                    </a:lnTo>
                    <a:lnTo>
                      <a:pt x="129" y="55"/>
                    </a:lnTo>
                    <a:lnTo>
                      <a:pt x="44" y="9"/>
                    </a:lnTo>
                    <a:lnTo>
                      <a:pt x="0" y="0"/>
                    </a:lnTo>
                    <a:lnTo>
                      <a:pt x="0" y="30"/>
                    </a:lnTo>
                    <a:close/>
                  </a:path>
                </a:pathLst>
              </a:custGeom>
              <a:solidFill>
                <a:srgbClr val="000000"/>
              </a:solidFill>
              <a:ln w="9525">
                <a:noFill/>
                <a:round/>
                <a:headEnd/>
                <a:tailEnd/>
              </a:ln>
            </p:spPr>
            <p:txBody>
              <a:bodyPr/>
              <a:lstStyle/>
              <a:p>
                <a:endParaRPr lang="en-US"/>
              </a:p>
            </p:txBody>
          </p:sp>
          <p:sp>
            <p:nvSpPr>
              <p:cNvPr id="27805" name="Freeform 127"/>
              <p:cNvSpPr>
                <a:spLocks/>
              </p:cNvSpPr>
              <p:nvPr/>
            </p:nvSpPr>
            <p:spPr bwMode="auto">
              <a:xfrm>
                <a:off x="2074" y="3499"/>
                <a:ext cx="222" cy="285"/>
              </a:xfrm>
              <a:custGeom>
                <a:avLst/>
                <a:gdLst>
                  <a:gd name="T0" fmla="*/ 82 w 445"/>
                  <a:gd name="T1" fmla="*/ 80 h 570"/>
                  <a:gd name="T2" fmla="*/ 135 w 445"/>
                  <a:gd name="T3" fmla="*/ 31 h 570"/>
                  <a:gd name="T4" fmla="*/ 171 w 445"/>
                  <a:gd name="T5" fmla="*/ 10 h 570"/>
                  <a:gd name="T6" fmla="*/ 215 w 445"/>
                  <a:gd name="T7" fmla="*/ 0 h 570"/>
                  <a:gd name="T8" fmla="*/ 399 w 445"/>
                  <a:gd name="T9" fmla="*/ 36 h 570"/>
                  <a:gd name="T10" fmla="*/ 445 w 445"/>
                  <a:gd name="T11" fmla="*/ 95 h 570"/>
                  <a:gd name="T12" fmla="*/ 424 w 445"/>
                  <a:gd name="T13" fmla="*/ 215 h 570"/>
                  <a:gd name="T14" fmla="*/ 415 w 445"/>
                  <a:gd name="T15" fmla="*/ 439 h 570"/>
                  <a:gd name="T16" fmla="*/ 436 w 445"/>
                  <a:gd name="T17" fmla="*/ 570 h 570"/>
                  <a:gd name="T18" fmla="*/ 405 w 445"/>
                  <a:gd name="T19" fmla="*/ 466 h 570"/>
                  <a:gd name="T20" fmla="*/ 375 w 445"/>
                  <a:gd name="T21" fmla="*/ 304 h 570"/>
                  <a:gd name="T22" fmla="*/ 392 w 445"/>
                  <a:gd name="T23" fmla="*/ 186 h 570"/>
                  <a:gd name="T24" fmla="*/ 411 w 445"/>
                  <a:gd name="T25" fmla="*/ 126 h 570"/>
                  <a:gd name="T26" fmla="*/ 386 w 445"/>
                  <a:gd name="T27" fmla="*/ 183 h 570"/>
                  <a:gd name="T28" fmla="*/ 371 w 445"/>
                  <a:gd name="T29" fmla="*/ 215 h 570"/>
                  <a:gd name="T30" fmla="*/ 360 w 445"/>
                  <a:gd name="T31" fmla="*/ 221 h 570"/>
                  <a:gd name="T32" fmla="*/ 346 w 445"/>
                  <a:gd name="T33" fmla="*/ 76 h 570"/>
                  <a:gd name="T34" fmla="*/ 348 w 445"/>
                  <a:gd name="T35" fmla="*/ 40 h 570"/>
                  <a:gd name="T36" fmla="*/ 301 w 445"/>
                  <a:gd name="T37" fmla="*/ 25 h 570"/>
                  <a:gd name="T38" fmla="*/ 230 w 445"/>
                  <a:gd name="T39" fmla="*/ 19 h 570"/>
                  <a:gd name="T40" fmla="*/ 185 w 445"/>
                  <a:gd name="T41" fmla="*/ 31 h 570"/>
                  <a:gd name="T42" fmla="*/ 150 w 445"/>
                  <a:gd name="T43" fmla="*/ 71 h 570"/>
                  <a:gd name="T44" fmla="*/ 131 w 445"/>
                  <a:gd name="T45" fmla="*/ 91 h 570"/>
                  <a:gd name="T46" fmla="*/ 86 w 445"/>
                  <a:gd name="T47" fmla="*/ 126 h 570"/>
                  <a:gd name="T48" fmla="*/ 25 w 445"/>
                  <a:gd name="T49" fmla="*/ 110 h 570"/>
                  <a:gd name="T50" fmla="*/ 0 w 445"/>
                  <a:gd name="T51" fmla="*/ 110 h 570"/>
                  <a:gd name="T52" fmla="*/ 82 w 445"/>
                  <a:gd name="T53" fmla="*/ 80 h 570"/>
                  <a:gd name="T54" fmla="*/ 82 w 445"/>
                  <a:gd name="T55" fmla="*/ 80 h 570"/>
                  <a:gd name="T56" fmla="*/ 82 w 445"/>
                  <a:gd name="T57" fmla="*/ 80 h 570"/>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45"/>
                  <a:gd name="T88" fmla="*/ 0 h 570"/>
                  <a:gd name="T89" fmla="*/ 445 w 445"/>
                  <a:gd name="T90" fmla="*/ 570 h 570"/>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45" h="570">
                    <a:moveTo>
                      <a:pt x="82" y="80"/>
                    </a:moveTo>
                    <a:lnTo>
                      <a:pt x="135" y="31"/>
                    </a:lnTo>
                    <a:lnTo>
                      <a:pt x="171" y="10"/>
                    </a:lnTo>
                    <a:lnTo>
                      <a:pt x="215" y="0"/>
                    </a:lnTo>
                    <a:lnTo>
                      <a:pt x="399" y="36"/>
                    </a:lnTo>
                    <a:lnTo>
                      <a:pt x="445" y="95"/>
                    </a:lnTo>
                    <a:lnTo>
                      <a:pt x="424" y="215"/>
                    </a:lnTo>
                    <a:lnTo>
                      <a:pt x="415" y="439"/>
                    </a:lnTo>
                    <a:lnTo>
                      <a:pt x="436" y="570"/>
                    </a:lnTo>
                    <a:lnTo>
                      <a:pt x="405" y="466"/>
                    </a:lnTo>
                    <a:lnTo>
                      <a:pt x="375" y="304"/>
                    </a:lnTo>
                    <a:lnTo>
                      <a:pt x="392" y="186"/>
                    </a:lnTo>
                    <a:lnTo>
                      <a:pt x="411" y="126"/>
                    </a:lnTo>
                    <a:lnTo>
                      <a:pt x="386" y="183"/>
                    </a:lnTo>
                    <a:lnTo>
                      <a:pt x="371" y="215"/>
                    </a:lnTo>
                    <a:lnTo>
                      <a:pt x="360" y="221"/>
                    </a:lnTo>
                    <a:lnTo>
                      <a:pt x="346" y="76"/>
                    </a:lnTo>
                    <a:lnTo>
                      <a:pt x="348" y="40"/>
                    </a:lnTo>
                    <a:lnTo>
                      <a:pt x="301" y="25"/>
                    </a:lnTo>
                    <a:lnTo>
                      <a:pt x="230" y="19"/>
                    </a:lnTo>
                    <a:lnTo>
                      <a:pt x="185" y="31"/>
                    </a:lnTo>
                    <a:lnTo>
                      <a:pt x="150" y="71"/>
                    </a:lnTo>
                    <a:lnTo>
                      <a:pt x="131" y="91"/>
                    </a:lnTo>
                    <a:lnTo>
                      <a:pt x="86" y="126"/>
                    </a:lnTo>
                    <a:lnTo>
                      <a:pt x="25" y="110"/>
                    </a:lnTo>
                    <a:lnTo>
                      <a:pt x="0" y="110"/>
                    </a:lnTo>
                    <a:lnTo>
                      <a:pt x="82" y="80"/>
                    </a:lnTo>
                    <a:close/>
                  </a:path>
                </a:pathLst>
              </a:custGeom>
              <a:solidFill>
                <a:srgbClr val="000000"/>
              </a:solidFill>
              <a:ln w="9525">
                <a:noFill/>
                <a:round/>
                <a:headEnd/>
                <a:tailEnd/>
              </a:ln>
            </p:spPr>
            <p:txBody>
              <a:bodyPr/>
              <a:lstStyle/>
              <a:p>
                <a:endParaRPr lang="en-US"/>
              </a:p>
            </p:txBody>
          </p:sp>
          <p:sp>
            <p:nvSpPr>
              <p:cNvPr id="27806" name="Freeform 128"/>
              <p:cNvSpPr>
                <a:spLocks/>
              </p:cNvSpPr>
              <p:nvPr/>
            </p:nvSpPr>
            <p:spPr bwMode="auto">
              <a:xfrm>
                <a:off x="2764" y="3377"/>
                <a:ext cx="81" cy="82"/>
              </a:xfrm>
              <a:custGeom>
                <a:avLst/>
                <a:gdLst>
                  <a:gd name="T0" fmla="*/ 90 w 164"/>
                  <a:gd name="T1" fmla="*/ 42 h 163"/>
                  <a:gd name="T2" fmla="*/ 37 w 164"/>
                  <a:gd name="T3" fmla="*/ 46 h 163"/>
                  <a:gd name="T4" fmla="*/ 25 w 164"/>
                  <a:gd name="T5" fmla="*/ 63 h 163"/>
                  <a:gd name="T6" fmla="*/ 37 w 164"/>
                  <a:gd name="T7" fmla="*/ 82 h 163"/>
                  <a:gd name="T8" fmla="*/ 73 w 164"/>
                  <a:gd name="T9" fmla="*/ 133 h 163"/>
                  <a:gd name="T10" fmla="*/ 109 w 164"/>
                  <a:gd name="T11" fmla="*/ 137 h 163"/>
                  <a:gd name="T12" fmla="*/ 132 w 164"/>
                  <a:gd name="T13" fmla="*/ 114 h 163"/>
                  <a:gd name="T14" fmla="*/ 143 w 164"/>
                  <a:gd name="T15" fmla="*/ 74 h 163"/>
                  <a:gd name="T16" fmla="*/ 164 w 164"/>
                  <a:gd name="T17" fmla="*/ 163 h 163"/>
                  <a:gd name="T18" fmla="*/ 139 w 164"/>
                  <a:gd name="T19" fmla="*/ 152 h 163"/>
                  <a:gd name="T20" fmla="*/ 97 w 164"/>
                  <a:gd name="T21" fmla="*/ 152 h 163"/>
                  <a:gd name="T22" fmla="*/ 67 w 164"/>
                  <a:gd name="T23" fmla="*/ 152 h 163"/>
                  <a:gd name="T24" fmla="*/ 21 w 164"/>
                  <a:gd name="T25" fmla="*/ 101 h 163"/>
                  <a:gd name="T26" fmla="*/ 0 w 164"/>
                  <a:gd name="T27" fmla="*/ 0 h 163"/>
                  <a:gd name="T28" fmla="*/ 37 w 164"/>
                  <a:gd name="T29" fmla="*/ 19 h 163"/>
                  <a:gd name="T30" fmla="*/ 71 w 164"/>
                  <a:gd name="T31" fmla="*/ 19 h 163"/>
                  <a:gd name="T32" fmla="*/ 90 w 164"/>
                  <a:gd name="T33" fmla="*/ 42 h 163"/>
                  <a:gd name="T34" fmla="*/ 90 w 164"/>
                  <a:gd name="T35" fmla="*/ 42 h 163"/>
                  <a:gd name="T36" fmla="*/ 90 w 164"/>
                  <a:gd name="T37" fmla="*/ 42 h 16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64"/>
                  <a:gd name="T58" fmla="*/ 0 h 163"/>
                  <a:gd name="T59" fmla="*/ 164 w 164"/>
                  <a:gd name="T60" fmla="*/ 163 h 163"/>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64" h="163">
                    <a:moveTo>
                      <a:pt x="90" y="42"/>
                    </a:moveTo>
                    <a:lnTo>
                      <a:pt x="37" y="46"/>
                    </a:lnTo>
                    <a:lnTo>
                      <a:pt x="25" y="63"/>
                    </a:lnTo>
                    <a:lnTo>
                      <a:pt x="37" y="82"/>
                    </a:lnTo>
                    <a:lnTo>
                      <a:pt x="73" y="133"/>
                    </a:lnTo>
                    <a:lnTo>
                      <a:pt x="109" y="137"/>
                    </a:lnTo>
                    <a:lnTo>
                      <a:pt x="132" y="114"/>
                    </a:lnTo>
                    <a:lnTo>
                      <a:pt x="143" y="74"/>
                    </a:lnTo>
                    <a:lnTo>
                      <a:pt x="164" y="163"/>
                    </a:lnTo>
                    <a:lnTo>
                      <a:pt x="139" y="152"/>
                    </a:lnTo>
                    <a:lnTo>
                      <a:pt x="97" y="152"/>
                    </a:lnTo>
                    <a:lnTo>
                      <a:pt x="67" y="152"/>
                    </a:lnTo>
                    <a:lnTo>
                      <a:pt x="21" y="101"/>
                    </a:lnTo>
                    <a:lnTo>
                      <a:pt x="0" y="0"/>
                    </a:lnTo>
                    <a:lnTo>
                      <a:pt x="37" y="19"/>
                    </a:lnTo>
                    <a:lnTo>
                      <a:pt x="71" y="19"/>
                    </a:lnTo>
                    <a:lnTo>
                      <a:pt x="90" y="42"/>
                    </a:lnTo>
                    <a:close/>
                  </a:path>
                </a:pathLst>
              </a:custGeom>
              <a:solidFill>
                <a:srgbClr val="000000"/>
              </a:solidFill>
              <a:ln w="9525">
                <a:noFill/>
                <a:round/>
                <a:headEnd/>
                <a:tailEnd/>
              </a:ln>
            </p:spPr>
            <p:txBody>
              <a:bodyPr/>
              <a:lstStyle/>
              <a:p>
                <a:endParaRPr lang="en-US"/>
              </a:p>
            </p:txBody>
          </p:sp>
          <p:sp>
            <p:nvSpPr>
              <p:cNvPr id="27807" name="Freeform 129"/>
              <p:cNvSpPr>
                <a:spLocks/>
              </p:cNvSpPr>
              <p:nvPr/>
            </p:nvSpPr>
            <p:spPr bwMode="auto">
              <a:xfrm>
                <a:off x="2813" y="3259"/>
                <a:ext cx="254" cy="215"/>
              </a:xfrm>
              <a:custGeom>
                <a:avLst/>
                <a:gdLst>
                  <a:gd name="T0" fmla="*/ 35 w 508"/>
                  <a:gd name="T1" fmla="*/ 78 h 432"/>
                  <a:gd name="T2" fmla="*/ 67 w 508"/>
                  <a:gd name="T3" fmla="*/ 63 h 432"/>
                  <a:gd name="T4" fmla="*/ 135 w 508"/>
                  <a:gd name="T5" fmla="*/ 52 h 432"/>
                  <a:gd name="T6" fmla="*/ 249 w 508"/>
                  <a:gd name="T7" fmla="*/ 101 h 432"/>
                  <a:gd name="T8" fmla="*/ 341 w 508"/>
                  <a:gd name="T9" fmla="*/ 179 h 432"/>
                  <a:gd name="T10" fmla="*/ 363 w 508"/>
                  <a:gd name="T11" fmla="*/ 213 h 432"/>
                  <a:gd name="T12" fmla="*/ 390 w 508"/>
                  <a:gd name="T13" fmla="*/ 244 h 432"/>
                  <a:gd name="T14" fmla="*/ 419 w 508"/>
                  <a:gd name="T15" fmla="*/ 274 h 432"/>
                  <a:gd name="T16" fmla="*/ 441 w 508"/>
                  <a:gd name="T17" fmla="*/ 327 h 432"/>
                  <a:gd name="T18" fmla="*/ 458 w 508"/>
                  <a:gd name="T19" fmla="*/ 415 h 432"/>
                  <a:gd name="T20" fmla="*/ 508 w 508"/>
                  <a:gd name="T21" fmla="*/ 432 h 432"/>
                  <a:gd name="T22" fmla="*/ 466 w 508"/>
                  <a:gd name="T23" fmla="*/ 399 h 432"/>
                  <a:gd name="T24" fmla="*/ 457 w 508"/>
                  <a:gd name="T25" fmla="*/ 310 h 432"/>
                  <a:gd name="T26" fmla="*/ 439 w 508"/>
                  <a:gd name="T27" fmla="*/ 272 h 432"/>
                  <a:gd name="T28" fmla="*/ 419 w 508"/>
                  <a:gd name="T29" fmla="*/ 238 h 432"/>
                  <a:gd name="T30" fmla="*/ 379 w 508"/>
                  <a:gd name="T31" fmla="*/ 188 h 432"/>
                  <a:gd name="T32" fmla="*/ 346 w 508"/>
                  <a:gd name="T33" fmla="*/ 154 h 432"/>
                  <a:gd name="T34" fmla="*/ 255 w 508"/>
                  <a:gd name="T35" fmla="*/ 65 h 432"/>
                  <a:gd name="T36" fmla="*/ 173 w 508"/>
                  <a:gd name="T37" fmla="*/ 2 h 432"/>
                  <a:gd name="T38" fmla="*/ 198 w 508"/>
                  <a:gd name="T39" fmla="*/ 50 h 432"/>
                  <a:gd name="T40" fmla="*/ 114 w 508"/>
                  <a:gd name="T41" fmla="*/ 0 h 432"/>
                  <a:gd name="T42" fmla="*/ 141 w 508"/>
                  <a:gd name="T43" fmla="*/ 29 h 432"/>
                  <a:gd name="T44" fmla="*/ 10 w 508"/>
                  <a:gd name="T45" fmla="*/ 23 h 432"/>
                  <a:gd name="T46" fmla="*/ 0 w 508"/>
                  <a:gd name="T47" fmla="*/ 44 h 432"/>
                  <a:gd name="T48" fmla="*/ 55 w 508"/>
                  <a:gd name="T49" fmla="*/ 44 h 432"/>
                  <a:gd name="T50" fmla="*/ 35 w 508"/>
                  <a:gd name="T51" fmla="*/ 78 h 432"/>
                  <a:gd name="T52" fmla="*/ 35 w 508"/>
                  <a:gd name="T53" fmla="*/ 78 h 432"/>
                  <a:gd name="T54" fmla="*/ 35 w 508"/>
                  <a:gd name="T55" fmla="*/ 78 h 43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08"/>
                  <a:gd name="T85" fmla="*/ 0 h 432"/>
                  <a:gd name="T86" fmla="*/ 508 w 508"/>
                  <a:gd name="T87" fmla="*/ 432 h 43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08" h="432">
                    <a:moveTo>
                      <a:pt x="35" y="78"/>
                    </a:moveTo>
                    <a:lnTo>
                      <a:pt x="67" y="63"/>
                    </a:lnTo>
                    <a:lnTo>
                      <a:pt x="135" y="52"/>
                    </a:lnTo>
                    <a:lnTo>
                      <a:pt x="249" y="101"/>
                    </a:lnTo>
                    <a:lnTo>
                      <a:pt x="341" y="179"/>
                    </a:lnTo>
                    <a:lnTo>
                      <a:pt x="363" y="213"/>
                    </a:lnTo>
                    <a:lnTo>
                      <a:pt x="390" y="244"/>
                    </a:lnTo>
                    <a:lnTo>
                      <a:pt x="419" y="274"/>
                    </a:lnTo>
                    <a:lnTo>
                      <a:pt x="441" y="327"/>
                    </a:lnTo>
                    <a:lnTo>
                      <a:pt x="458" y="415"/>
                    </a:lnTo>
                    <a:lnTo>
                      <a:pt x="508" y="432"/>
                    </a:lnTo>
                    <a:lnTo>
                      <a:pt x="466" y="399"/>
                    </a:lnTo>
                    <a:lnTo>
                      <a:pt x="457" y="310"/>
                    </a:lnTo>
                    <a:lnTo>
                      <a:pt x="439" y="272"/>
                    </a:lnTo>
                    <a:lnTo>
                      <a:pt x="419" y="238"/>
                    </a:lnTo>
                    <a:lnTo>
                      <a:pt x="379" y="188"/>
                    </a:lnTo>
                    <a:lnTo>
                      <a:pt x="346" y="154"/>
                    </a:lnTo>
                    <a:lnTo>
                      <a:pt x="255" y="65"/>
                    </a:lnTo>
                    <a:lnTo>
                      <a:pt x="173" y="2"/>
                    </a:lnTo>
                    <a:lnTo>
                      <a:pt x="198" y="50"/>
                    </a:lnTo>
                    <a:lnTo>
                      <a:pt x="114" y="0"/>
                    </a:lnTo>
                    <a:lnTo>
                      <a:pt x="141" y="29"/>
                    </a:lnTo>
                    <a:lnTo>
                      <a:pt x="10" y="23"/>
                    </a:lnTo>
                    <a:lnTo>
                      <a:pt x="0" y="44"/>
                    </a:lnTo>
                    <a:lnTo>
                      <a:pt x="55" y="44"/>
                    </a:lnTo>
                    <a:lnTo>
                      <a:pt x="35" y="78"/>
                    </a:lnTo>
                    <a:close/>
                  </a:path>
                </a:pathLst>
              </a:custGeom>
              <a:solidFill>
                <a:srgbClr val="000000"/>
              </a:solidFill>
              <a:ln w="9525">
                <a:noFill/>
                <a:round/>
                <a:headEnd/>
                <a:tailEnd/>
              </a:ln>
            </p:spPr>
            <p:txBody>
              <a:bodyPr/>
              <a:lstStyle/>
              <a:p>
                <a:endParaRPr lang="en-US"/>
              </a:p>
            </p:txBody>
          </p:sp>
          <p:sp>
            <p:nvSpPr>
              <p:cNvPr id="27808" name="Freeform 130"/>
              <p:cNvSpPr>
                <a:spLocks/>
              </p:cNvSpPr>
              <p:nvPr/>
            </p:nvSpPr>
            <p:spPr bwMode="auto">
              <a:xfrm>
                <a:off x="2825" y="3290"/>
                <a:ext cx="20" cy="147"/>
              </a:xfrm>
              <a:custGeom>
                <a:avLst/>
                <a:gdLst>
                  <a:gd name="T0" fmla="*/ 0 w 40"/>
                  <a:gd name="T1" fmla="*/ 17 h 295"/>
                  <a:gd name="T2" fmla="*/ 10 w 40"/>
                  <a:gd name="T3" fmla="*/ 120 h 295"/>
                  <a:gd name="T4" fmla="*/ 23 w 40"/>
                  <a:gd name="T5" fmla="*/ 177 h 295"/>
                  <a:gd name="T6" fmla="*/ 23 w 40"/>
                  <a:gd name="T7" fmla="*/ 234 h 295"/>
                  <a:gd name="T8" fmla="*/ 25 w 40"/>
                  <a:gd name="T9" fmla="*/ 295 h 295"/>
                  <a:gd name="T10" fmla="*/ 40 w 40"/>
                  <a:gd name="T11" fmla="*/ 209 h 295"/>
                  <a:gd name="T12" fmla="*/ 25 w 40"/>
                  <a:gd name="T13" fmla="*/ 116 h 295"/>
                  <a:gd name="T14" fmla="*/ 21 w 40"/>
                  <a:gd name="T15" fmla="*/ 0 h 295"/>
                  <a:gd name="T16" fmla="*/ 0 w 40"/>
                  <a:gd name="T17" fmla="*/ 17 h 295"/>
                  <a:gd name="T18" fmla="*/ 0 w 40"/>
                  <a:gd name="T19" fmla="*/ 17 h 295"/>
                  <a:gd name="T20" fmla="*/ 0 w 40"/>
                  <a:gd name="T21" fmla="*/ 17 h 2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0"/>
                  <a:gd name="T34" fmla="*/ 0 h 295"/>
                  <a:gd name="T35" fmla="*/ 40 w 40"/>
                  <a:gd name="T36" fmla="*/ 295 h 29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0" h="295">
                    <a:moveTo>
                      <a:pt x="0" y="17"/>
                    </a:moveTo>
                    <a:lnTo>
                      <a:pt x="10" y="120"/>
                    </a:lnTo>
                    <a:lnTo>
                      <a:pt x="23" y="177"/>
                    </a:lnTo>
                    <a:lnTo>
                      <a:pt x="23" y="234"/>
                    </a:lnTo>
                    <a:lnTo>
                      <a:pt x="25" y="295"/>
                    </a:lnTo>
                    <a:lnTo>
                      <a:pt x="40" y="209"/>
                    </a:lnTo>
                    <a:lnTo>
                      <a:pt x="25" y="116"/>
                    </a:lnTo>
                    <a:lnTo>
                      <a:pt x="21" y="0"/>
                    </a:lnTo>
                    <a:lnTo>
                      <a:pt x="0" y="17"/>
                    </a:lnTo>
                    <a:close/>
                  </a:path>
                </a:pathLst>
              </a:custGeom>
              <a:solidFill>
                <a:srgbClr val="000000"/>
              </a:solidFill>
              <a:ln w="9525">
                <a:noFill/>
                <a:round/>
                <a:headEnd/>
                <a:tailEnd/>
              </a:ln>
            </p:spPr>
            <p:txBody>
              <a:bodyPr/>
              <a:lstStyle/>
              <a:p>
                <a:endParaRPr lang="en-US"/>
              </a:p>
            </p:txBody>
          </p:sp>
          <p:sp>
            <p:nvSpPr>
              <p:cNvPr id="27809" name="Freeform 131"/>
              <p:cNvSpPr>
                <a:spLocks/>
              </p:cNvSpPr>
              <p:nvPr/>
            </p:nvSpPr>
            <p:spPr bwMode="auto">
              <a:xfrm>
                <a:off x="2809" y="3021"/>
                <a:ext cx="280" cy="283"/>
              </a:xfrm>
              <a:custGeom>
                <a:avLst/>
                <a:gdLst>
                  <a:gd name="T0" fmla="*/ 0 w 559"/>
                  <a:gd name="T1" fmla="*/ 0 h 567"/>
                  <a:gd name="T2" fmla="*/ 47 w 559"/>
                  <a:gd name="T3" fmla="*/ 29 h 567"/>
                  <a:gd name="T4" fmla="*/ 95 w 559"/>
                  <a:gd name="T5" fmla="*/ 57 h 567"/>
                  <a:gd name="T6" fmla="*/ 150 w 559"/>
                  <a:gd name="T7" fmla="*/ 91 h 567"/>
                  <a:gd name="T8" fmla="*/ 207 w 559"/>
                  <a:gd name="T9" fmla="*/ 127 h 567"/>
                  <a:gd name="T10" fmla="*/ 260 w 559"/>
                  <a:gd name="T11" fmla="*/ 158 h 567"/>
                  <a:gd name="T12" fmla="*/ 321 w 559"/>
                  <a:gd name="T13" fmla="*/ 198 h 567"/>
                  <a:gd name="T14" fmla="*/ 401 w 559"/>
                  <a:gd name="T15" fmla="*/ 251 h 567"/>
                  <a:gd name="T16" fmla="*/ 454 w 559"/>
                  <a:gd name="T17" fmla="*/ 335 h 567"/>
                  <a:gd name="T18" fmla="*/ 481 w 559"/>
                  <a:gd name="T19" fmla="*/ 382 h 567"/>
                  <a:gd name="T20" fmla="*/ 502 w 559"/>
                  <a:gd name="T21" fmla="*/ 424 h 567"/>
                  <a:gd name="T22" fmla="*/ 532 w 559"/>
                  <a:gd name="T23" fmla="*/ 468 h 567"/>
                  <a:gd name="T24" fmla="*/ 545 w 559"/>
                  <a:gd name="T25" fmla="*/ 567 h 567"/>
                  <a:gd name="T26" fmla="*/ 559 w 559"/>
                  <a:gd name="T27" fmla="*/ 555 h 567"/>
                  <a:gd name="T28" fmla="*/ 553 w 559"/>
                  <a:gd name="T29" fmla="*/ 492 h 567"/>
                  <a:gd name="T30" fmla="*/ 542 w 559"/>
                  <a:gd name="T31" fmla="*/ 443 h 567"/>
                  <a:gd name="T32" fmla="*/ 492 w 559"/>
                  <a:gd name="T33" fmla="*/ 386 h 567"/>
                  <a:gd name="T34" fmla="*/ 475 w 559"/>
                  <a:gd name="T35" fmla="*/ 338 h 567"/>
                  <a:gd name="T36" fmla="*/ 454 w 559"/>
                  <a:gd name="T37" fmla="*/ 300 h 567"/>
                  <a:gd name="T38" fmla="*/ 429 w 559"/>
                  <a:gd name="T39" fmla="*/ 264 h 567"/>
                  <a:gd name="T40" fmla="*/ 399 w 559"/>
                  <a:gd name="T41" fmla="*/ 230 h 567"/>
                  <a:gd name="T42" fmla="*/ 325 w 559"/>
                  <a:gd name="T43" fmla="*/ 186 h 567"/>
                  <a:gd name="T44" fmla="*/ 253 w 559"/>
                  <a:gd name="T45" fmla="*/ 141 h 567"/>
                  <a:gd name="T46" fmla="*/ 211 w 559"/>
                  <a:gd name="T47" fmla="*/ 114 h 567"/>
                  <a:gd name="T48" fmla="*/ 135 w 559"/>
                  <a:gd name="T49" fmla="*/ 67 h 567"/>
                  <a:gd name="T50" fmla="*/ 62 w 559"/>
                  <a:gd name="T51" fmla="*/ 21 h 567"/>
                  <a:gd name="T52" fmla="*/ 30 w 559"/>
                  <a:gd name="T53" fmla="*/ 0 h 567"/>
                  <a:gd name="T54" fmla="*/ 0 w 559"/>
                  <a:gd name="T55" fmla="*/ 0 h 567"/>
                  <a:gd name="T56" fmla="*/ 0 w 559"/>
                  <a:gd name="T57" fmla="*/ 0 h 567"/>
                  <a:gd name="T58" fmla="*/ 0 w 559"/>
                  <a:gd name="T59" fmla="*/ 0 h 56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59"/>
                  <a:gd name="T91" fmla="*/ 0 h 567"/>
                  <a:gd name="T92" fmla="*/ 559 w 559"/>
                  <a:gd name="T93" fmla="*/ 567 h 56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59" h="567">
                    <a:moveTo>
                      <a:pt x="0" y="0"/>
                    </a:moveTo>
                    <a:lnTo>
                      <a:pt x="47" y="29"/>
                    </a:lnTo>
                    <a:lnTo>
                      <a:pt x="95" y="57"/>
                    </a:lnTo>
                    <a:lnTo>
                      <a:pt x="150" y="91"/>
                    </a:lnTo>
                    <a:lnTo>
                      <a:pt x="207" y="127"/>
                    </a:lnTo>
                    <a:lnTo>
                      <a:pt x="260" y="158"/>
                    </a:lnTo>
                    <a:lnTo>
                      <a:pt x="321" y="198"/>
                    </a:lnTo>
                    <a:lnTo>
                      <a:pt x="401" y="251"/>
                    </a:lnTo>
                    <a:lnTo>
                      <a:pt x="454" y="335"/>
                    </a:lnTo>
                    <a:lnTo>
                      <a:pt x="481" y="382"/>
                    </a:lnTo>
                    <a:lnTo>
                      <a:pt x="502" y="424"/>
                    </a:lnTo>
                    <a:lnTo>
                      <a:pt x="532" y="468"/>
                    </a:lnTo>
                    <a:lnTo>
                      <a:pt x="545" y="567"/>
                    </a:lnTo>
                    <a:lnTo>
                      <a:pt x="559" y="555"/>
                    </a:lnTo>
                    <a:lnTo>
                      <a:pt x="553" y="492"/>
                    </a:lnTo>
                    <a:lnTo>
                      <a:pt x="542" y="443"/>
                    </a:lnTo>
                    <a:lnTo>
                      <a:pt x="492" y="386"/>
                    </a:lnTo>
                    <a:lnTo>
                      <a:pt x="475" y="338"/>
                    </a:lnTo>
                    <a:lnTo>
                      <a:pt x="454" y="300"/>
                    </a:lnTo>
                    <a:lnTo>
                      <a:pt x="429" y="264"/>
                    </a:lnTo>
                    <a:lnTo>
                      <a:pt x="399" y="230"/>
                    </a:lnTo>
                    <a:lnTo>
                      <a:pt x="325" y="186"/>
                    </a:lnTo>
                    <a:lnTo>
                      <a:pt x="253" y="141"/>
                    </a:lnTo>
                    <a:lnTo>
                      <a:pt x="211" y="114"/>
                    </a:lnTo>
                    <a:lnTo>
                      <a:pt x="135" y="67"/>
                    </a:lnTo>
                    <a:lnTo>
                      <a:pt x="62" y="21"/>
                    </a:lnTo>
                    <a:lnTo>
                      <a:pt x="30" y="0"/>
                    </a:lnTo>
                    <a:lnTo>
                      <a:pt x="0" y="0"/>
                    </a:lnTo>
                    <a:close/>
                  </a:path>
                </a:pathLst>
              </a:custGeom>
              <a:solidFill>
                <a:srgbClr val="000000"/>
              </a:solidFill>
              <a:ln w="9525">
                <a:noFill/>
                <a:round/>
                <a:headEnd/>
                <a:tailEnd/>
              </a:ln>
            </p:spPr>
            <p:txBody>
              <a:bodyPr/>
              <a:lstStyle/>
              <a:p>
                <a:endParaRPr lang="en-US"/>
              </a:p>
            </p:txBody>
          </p:sp>
          <p:sp>
            <p:nvSpPr>
              <p:cNvPr id="27810" name="Freeform 132"/>
              <p:cNvSpPr>
                <a:spLocks/>
              </p:cNvSpPr>
              <p:nvPr/>
            </p:nvSpPr>
            <p:spPr bwMode="auto">
              <a:xfrm>
                <a:off x="2770" y="3009"/>
                <a:ext cx="35" cy="31"/>
              </a:xfrm>
              <a:custGeom>
                <a:avLst/>
                <a:gdLst>
                  <a:gd name="T0" fmla="*/ 15 w 68"/>
                  <a:gd name="T1" fmla="*/ 63 h 63"/>
                  <a:gd name="T2" fmla="*/ 64 w 68"/>
                  <a:gd name="T3" fmla="*/ 33 h 63"/>
                  <a:gd name="T4" fmla="*/ 68 w 68"/>
                  <a:gd name="T5" fmla="*/ 10 h 63"/>
                  <a:gd name="T6" fmla="*/ 61 w 68"/>
                  <a:gd name="T7" fmla="*/ 0 h 63"/>
                  <a:gd name="T8" fmla="*/ 38 w 68"/>
                  <a:gd name="T9" fmla="*/ 23 h 63"/>
                  <a:gd name="T10" fmla="*/ 0 w 68"/>
                  <a:gd name="T11" fmla="*/ 44 h 63"/>
                  <a:gd name="T12" fmla="*/ 15 w 68"/>
                  <a:gd name="T13" fmla="*/ 63 h 63"/>
                  <a:gd name="T14" fmla="*/ 15 w 68"/>
                  <a:gd name="T15" fmla="*/ 63 h 63"/>
                  <a:gd name="T16" fmla="*/ 15 w 68"/>
                  <a:gd name="T17" fmla="*/ 63 h 6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8"/>
                  <a:gd name="T28" fmla="*/ 0 h 63"/>
                  <a:gd name="T29" fmla="*/ 68 w 68"/>
                  <a:gd name="T30" fmla="*/ 63 h 6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8" h="63">
                    <a:moveTo>
                      <a:pt x="15" y="63"/>
                    </a:moveTo>
                    <a:lnTo>
                      <a:pt x="64" y="33"/>
                    </a:lnTo>
                    <a:lnTo>
                      <a:pt x="68" y="10"/>
                    </a:lnTo>
                    <a:lnTo>
                      <a:pt x="61" y="0"/>
                    </a:lnTo>
                    <a:lnTo>
                      <a:pt x="38" y="23"/>
                    </a:lnTo>
                    <a:lnTo>
                      <a:pt x="0" y="44"/>
                    </a:lnTo>
                    <a:lnTo>
                      <a:pt x="15" y="63"/>
                    </a:lnTo>
                    <a:close/>
                  </a:path>
                </a:pathLst>
              </a:custGeom>
              <a:solidFill>
                <a:srgbClr val="000000"/>
              </a:solidFill>
              <a:ln w="9525">
                <a:noFill/>
                <a:round/>
                <a:headEnd/>
                <a:tailEnd/>
              </a:ln>
            </p:spPr>
            <p:txBody>
              <a:bodyPr/>
              <a:lstStyle/>
              <a:p>
                <a:endParaRPr lang="en-US"/>
              </a:p>
            </p:txBody>
          </p:sp>
          <p:sp>
            <p:nvSpPr>
              <p:cNvPr id="27811" name="Freeform 133"/>
              <p:cNvSpPr>
                <a:spLocks/>
              </p:cNvSpPr>
              <p:nvPr/>
            </p:nvSpPr>
            <p:spPr bwMode="auto">
              <a:xfrm>
                <a:off x="2742" y="3000"/>
                <a:ext cx="40" cy="10"/>
              </a:xfrm>
              <a:custGeom>
                <a:avLst/>
                <a:gdLst>
                  <a:gd name="T0" fmla="*/ 78 w 80"/>
                  <a:gd name="T1" fmla="*/ 15 h 19"/>
                  <a:gd name="T2" fmla="*/ 0 w 80"/>
                  <a:gd name="T3" fmla="*/ 19 h 19"/>
                  <a:gd name="T4" fmla="*/ 9 w 80"/>
                  <a:gd name="T5" fmla="*/ 14 h 19"/>
                  <a:gd name="T6" fmla="*/ 28 w 80"/>
                  <a:gd name="T7" fmla="*/ 2 h 19"/>
                  <a:gd name="T8" fmla="*/ 80 w 80"/>
                  <a:gd name="T9" fmla="*/ 0 h 19"/>
                  <a:gd name="T10" fmla="*/ 78 w 80"/>
                  <a:gd name="T11" fmla="*/ 15 h 19"/>
                  <a:gd name="T12" fmla="*/ 78 w 80"/>
                  <a:gd name="T13" fmla="*/ 15 h 19"/>
                  <a:gd name="T14" fmla="*/ 78 w 80"/>
                  <a:gd name="T15" fmla="*/ 15 h 19"/>
                  <a:gd name="T16" fmla="*/ 0 60000 65536"/>
                  <a:gd name="T17" fmla="*/ 0 60000 65536"/>
                  <a:gd name="T18" fmla="*/ 0 60000 65536"/>
                  <a:gd name="T19" fmla="*/ 0 60000 65536"/>
                  <a:gd name="T20" fmla="*/ 0 60000 65536"/>
                  <a:gd name="T21" fmla="*/ 0 60000 65536"/>
                  <a:gd name="T22" fmla="*/ 0 60000 65536"/>
                  <a:gd name="T23" fmla="*/ 0 60000 65536"/>
                  <a:gd name="T24" fmla="*/ 0 w 80"/>
                  <a:gd name="T25" fmla="*/ 0 h 19"/>
                  <a:gd name="T26" fmla="*/ 80 w 80"/>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0" h="19">
                    <a:moveTo>
                      <a:pt x="78" y="15"/>
                    </a:moveTo>
                    <a:lnTo>
                      <a:pt x="0" y="19"/>
                    </a:lnTo>
                    <a:lnTo>
                      <a:pt x="9" y="14"/>
                    </a:lnTo>
                    <a:lnTo>
                      <a:pt x="28" y="2"/>
                    </a:lnTo>
                    <a:lnTo>
                      <a:pt x="80" y="0"/>
                    </a:lnTo>
                    <a:lnTo>
                      <a:pt x="78" y="15"/>
                    </a:lnTo>
                    <a:close/>
                  </a:path>
                </a:pathLst>
              </a:custGeom>
              <a:solidFill>
                <a:srgbClr val="000000"/>
              </a:solidFill>
              <a:ln w="9525">
                <a:noFill/>
                <a:round/>
                <a:headEnd/>
                <a:tailEnd/>
              </a:ln>
            </p:spPr>
            <p:txBody>
              <a:bodyPr/>
              <a:lstStyle/>
              <a:p>
                <a:endParaRPr lang="en-US"/>
              </a:p>
            </p:txBody>
          </p:sp>
          <p:sp>
            <p:nvSpPr>
              <p:cNvPr id="27812" name="Freeform 134"/>
              <p:cNvSpPr>
                <a:spLocks/>
              </p:cNvSpPr>
              <p:nvPr/>
            </p:nvSpPr>
            <p:spPr bwMode="auto">
              <a:xfrm>
                <a:off x="2215" y="3139"/>
                <a:ext cx="518" cy="80"/>
              </a:xfrm>
              <a:custGeom>
                <a:avLst/>
                <a:gdLst>
                  <a:gd name="T0" fmla="*/ 1037 w 1037"/>
                  <a:gd name="T1" fmla="*/ 66 h 159"/>
                  <a:gd name="T2" fmla="*/ 970 w 1037"/>
                  <a:gd name="T3" fmla="*/ 49 h 159"/>
                  <a:gd name="T4" fmla="*/ 892 w 1037"/>
                  <a:gd name="T5" fmla="*/ 11 h 159"/>
                  <a:gd name="T6" fmla="*/ 780 w 1037"/>
                  <a:gd name="T7" fmla="*/ 0 h 159"/>
                  <a:gd name="T8" fmla="*/ 677 w 1037"/>
                  <a:gd name="T9" fmla="*/ 7 h 159"/>
                  <a:gd name="T10" fmla="*/ 692 w 1037"/>
                  <a:gd name="T11" fmla="*/ 19 h 159"/>
                  <a:gd name="T12" fmla="*/ 677 w 1037"/>
                  <a:gd name="T13" fmla="*/ 57 h 159"/>
                  <a:gd name="T14" fmla="*/ 618 w 1037"/>
                  <a:gd name="T15" fmla="*/ 78 h 159"/>
                  <a:gd name="T16" fmla="*/ 525 w 1037"/>
                  <a:gd name="T17" fmla="*/ 89 h 159"/>
                  <a:gd name="T18" fmla="*/ 404 w 1037"/>
                  <a:gd name="T19" fmla="*/ 97 h 159"/>
                  <a:gd name="T20" fmla="*/ 544 w 1037"/>
                  <a:gd name="T21" fmla="*/ 2 h 159"/>
                  <a:gd name="T22" fmla="*/ 105 w 1037"/>
                  <a:gd name="T23" fmla="*/ 91 h 159"/>
                  <a:gd name="T24" fmla="*/ 189 w 1037"/>
                  <a:gd name="T25" fmla="*/ 42 h 159"/>
                  <a:gd name="T26" fmla="*/ 0 w 1037"/>
                  <a:gd name="T27" fmla="*/ 82 h 159"/>
                  <a:gd name="T28" fmla="*/ 40 w 1037"/>
                  <a:gd name="T29" fmla="*/ 146 h 159"/>
                  <a:gd name="T30" fmla="*/ 238 w 1037"/>
                  <a:gd name="T31" fmla="*/ 159 h 159"/>
                  <a:gd name="T32" fmla="*/ 468 w 1037"/>
                  <a:gd name="T33" fmla="*/ 156 h 159"/>
                  <a:gd name="T34" fmla="*/ 778 w 1037"/>
                  <a:gd name="T35" fmla="*/ 116 h 159"/>
                  <a:gd name="T36" fmla="*/ 962 w 1037"/>
                  <a:gd name="T37" fmla="*/ 91 h 159"/>
                  <a:gd name="T38" fmla="*/ 1037 w 1037"/>
                  <a:gd name="T39" fmla="*/ 66 h 159"/>
                  <a:gd name="T40" fmla="*/ 1037 w 1037"/>
                  <a:gd name="T41" fmla="*/ 66 h 159"/>
                  <a:gd name="T42" fmla="*/ 1037 w 1037"/>
                  <a:gd name="T43" fmla="*/ 66 h 15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37"/>
                  <a:gd name="T67" fmla="*/ 0 h 159"/>
                  <a:gd name="T68" fmla="*/ 1037 w 1037"/>
                  <a:gd name="T69" fmla="*/ 159 h 15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37" h="159">
                    <a:moveTo>
                      <a:pt x="1037" y="66"/>
                    </a:moveTo>
                    <a:lnTo>
                      <a:pt x="970" y="49"/>
                    </a:lnTo>
                    <a:lnTo>
                      <a:pt x="892" y="11"/>
                    </a:lnTo>
                    <a:lnTo>
                      <a:pt x="780" y="0"/>
                    </a:lnTo>
                    <a:lnTo>
                      <a:pt x="677" y="7"/>
                    </a:lnTo>
                    <a:lnTo>
                      <a:pt x="692" y="19"/>
                    </a:lnTo>
                    <a:lnTo>
                      <a:pt x="677" y="57"/>
                    </a:lnTo>
                    <a:lnTo>
                      <a:pt x="618" y="78"/>
                    </a:lnTo>
                    <a:lnTo>
                      <a:pt x="525" y="89"/>
                    </a:lnTo>
                    <a:lnTo>
                      <a:pt x="404" y="97"/>
                    </a:lnTo>
                    <a:lnTo>
                      <a:pt x="544" y="2"/>
                    </a:lnTo>
                    <a:lnTo>
                      <a:pt x="105" y="91"/>
                    </a:lnTo>
                    <a:lnTo>
                      <a:pt x="189" y="42"/>
                    </a:lnTo>
                    <a:lnTo>
                      <a:pt x="0" y="82"/>
                    </a:lnTo>
                    <a:lnTo>
                      <a:pt x="40" y="146"/>
                    </a:lnTo>
                    <a:lnTo>
                      <a:pt x="238" y="159"/>
                    </a:lnTo>
                    <a:lnTo>
                      <a:pt x="468" y="156"/>
                    </a:lnTo>
                    <a:lnTo>
                      <a:pt x="778" y="116"/>
                    </a:lnTo>
                    <a:lnTo>
                      <a:pt x="962" y="91"/>
                    </a:lnTo>
                    <a:lnTo>
                      <a:pt x="1037" y="66"/>
                    </a:lnTo>
                    <a:close/>
                  </a:path>
                </a:pathLst>
              </a:custGeom>
              <a:solidFill>
                <a:srgbClr val="000000"/>
              </a:solidFill>
              <a:ln w="9525">
                <a:noFill/>
                <a:round/>
                <a:headEnd/>
                <a:tailEnd/>
              </a:ln>
            </p:spPr>
            <p:txBody>
              <a:bodyPr/>
              <a:lstStyle/>
              <a:p>
                <a:endParaRPr lang="en-US"/>
              </a:p>
            </p:txBody>
          </p:sp>
          <p:sp>
            <p:nvSpPr>
              <p:cNvPr id="27813" name="Freeform 135"/>
              <p:cNvSpPr>
                <a:spLocks/>
              </p:cNvSpPr>
              <p:nvPr/>
            </p:nvSpPr>
            <p:spPr bwMode="auto">
              <a:xfrm>
                <a:off x="1833" y="2896"/>
                <a:ext cx="416" cy="321"/>
              </a:xfrm>
              <a:custGeom>
                <a:avLst/>
                <a:gdLst>
                  <a:gd name="T0" fmla="*/ 31 w 833"/>
                  <a:gd name="T1" fmla="*/ 69 h 643"/>
                  <a:gd name="T2" fmla="*/ 215 w 833"/>
                  <a:gd name="T3" fmla="*/ 544 h 643"/>
                  <a:gd name="T4" fmla="*/ 221 w 833"/>
                  <a:gd name="T5" fmla="*/ 458 h 643"/>
                  <a:gd name="T6" fmla="*/ 380 w 833"/>
                  <a:gd name="T7" fmla="*/ 498 h 643"/>
                  <a:gd name="T8" fmla="*/ 553 w 833"/>
                  <a:gd name="T9" fmla="*/ 603 h 643"/>
                  <a:gd name="T10" fmla="*/ 645 w 833"/>
                  <a:gd name="T11" fmla="*/ 643 h 643"/>
                  <a:gd name="T12" fmla="*/ 833 w 833"/>
                  <a:gd name="T13" fmla="*/ 643 h 643"/>
                  <a:gd name="T14" fmla="*/ 660 w 833"/>
                  <a:gd name="T15" fmla="*/ 608 h 643"/>
                  <a:gd name="T16" fmla="*/ 534 w 833"/>
                  <a:gd name="T17" fmla="*/ 569 h 643"/>
                  <a:gd name="T18" fmla="*/ 529 w 833"/>
                  <a:gd name="T19" fmla="*/ 504 h 643"/>
                  <a:gd name="T20" fmla="*/ 654 w 833"/>
                  <a:gd name="T21" fmla="*/ 468 h 643"/>
                  <a:gd name="T22" fmla="*/ 230 w 833"/>
                  <a:gd name="T23" fmla="*/ 443 h 643"/>
                  <a:gd name="T24" fmla="*/ 185 w 833"/>
                  <a:gd name="T25" fmla="*/ 350 h 643"/>
                  <a:gd name="T26" fmla="*/ 261 w 833"/>
                  <a:gd name="T27" fmla="*/ 215 h 643"/>
                  <a:gd name="T28" fmla="*/ 145 w 833"/>
                  <a:gd name="T29" fmla="*/ 289 h 643"/>
                  <a:gd name="T30" fmla="*/ 150 w 833"/>
                  <a:gd name="T31" fmla="*/ 204 h 643"/>
                  <a:gd name="T32" fmla="*/ 139 w 833"/>
                  <a:gd name="T33" fmla="*/ 135 h 643"/>
                  <a:gd name="T34" fmla="*/ 105 w 833"/>
                  <a:gd name="T35" fmla="*/ 84 h 643"/>
                  <a:gd name="T36" fmla="*/ 29 w 833"/>
                  <a:gd name="T37" fmla="*/ 25 h 643"/>
                  <a:gd name="T38" fmla="*/ 0 w 833"/>
                  <a:gd name="T39" fmla="*/ 0 h 643"/>
                  <a:gd name="T40" fmla="*/ 31 w 833"/>
                  <a:gd name="T41" fmla="*/ 69 h 643"/>
                  <a:gd name="T42" fmla="*/ 31 w 833"/>
                  <a:gd name="T43" fmla="*/ 69 h 643"/>
                  <a:gd name="T44" fmla="*/ 31 w 833"/>
                  <a:gd name="T45" fmla="*/ 69 h 64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33"/>
                  <a:gd name="T70" fmla="*/ 0 h 643"/>
                  <a:gd name="T71" fmla="*/ 833 w 833"/>
                  <a:gd name="T72" fmla="*/ 643 h 64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33" h="643">
                    <a:moveTo>
                      <a:pt x="31" y="69"/>
                    </a:moveTo>
                    <a:lnTo>
                      <a:pt x="215" y="544"/>
                    </a:lnTo>
                    <a:lnTo>
                      <a:pt x="221" y="458"/>
                    </a:lnTo>
                    <a:lnTo>
                      <a:pt x="380" y="498"/>
                    </a:lnTo>
                    <a:lnTo>
                      <a:pt x="553" y="603"/>
                    </a:lnTo>
                    <a:lnTo>
                      <a:pt x="645" y="643"/>
                    </a:lnTo>
                    <a:lnTo>
                      <a:pt x="833" y="643"/>
                    </a:lnTo>
                    <a:lnTo>
                      <a:pt x="660" y="608"/>
                    </a:lnTo>
                    <a:lnTo>
                      <a:pt x="534" y="569"/>
                    </a:lnTo>
                    <a:lnTo>
                      <a:pt x="529" y="504"/>
                    </a:lnTo>
                    <a:lnTo>
                      <a:pt x="654" y="468"/>
                    </a:lnTo>
                    <a:lnTo>
                      <a:pt x="230" y="443"/>
                    </a:lnTo>
                    <a:lnTo>
                      <a:pt x="185" y="350"/>
                    </a:lnTo>
                    <a:lnTo>
                      <a:pt x="261" y="215"/>
                    </a:lnTo>
                    <a:lnTo>
                      <a:pt x="145" y="289"/>
                    </a:lnTo>
                    <a:lnTo>
                      <a:pt x="150" y="204"/>
                    </a:lnTo>
                    <a:lnTo>
                      <a:pt x="139" y="135"/>
                    </a:lnTo>
                    <a:lnTo>
                      <a:pt x="105" y="84"/>
                    </a:lnTo>
                    <a:lnTo>
                      <a:pt x="29" y="25"/>
                    </a:lnTo>
                    <a:lnTo>
                      <a:pt x="0" y="0"/>
                    </a:lnTo>
                    <a:lnTo>
                      <a:pt x="31" y="69"/>
                    </a:lnTo>
                    <a:close/>
                  </a:path>
                </a:pathLst>
              </a:custGeom>
              <a:solidFill>
                <a:srgbClr val="000000"/>
              </a:solidFill>
              <a:ln w="9525">
                <a:noFill/>
                <a:round/>
                <a:headEnd/>
                <a:tailEnd/>
              </a:ln>
            </p:spPr>
            <p:txBody>
              <a:bodyPr/>
              <a:lstStyle/>
              <a:p>
                <a:endParaRPr lang="en-US"/>
              </a:p>
            </p:txBody>
          </p:sp>
          <p:sp>
            <p:nvSpPr>
              <p:cNvPr id="27814" name="Freeform 136"/>
              <p:cNvSpPr>
                <a:spLocks/>
              </p:cNvSpPr>
              <p:nvPr/>
            </p:nvSpPr>
            <p:spPr bwMode="auto">
              <a:xfrm>
                <a:off x="1363" y="2588"/>
                <a:ext cx="136" cy="250"/>
              </a:xfrm>
              <a:custGeom>
                <a:avLst/>
                <a:gdLst>
                  <a:gd name="T0" fmla="*/ 10 w 274"/>
                  <a:gd name="T1" fmla="*/ 242 h 500"/>
                  <a:gd name="T2" fmla="*/ 109 w 274"/>
                  <a:gd name="T3" fmla="*/ 291 h 500"/>
                  <a:gd name="T4" fmla="*/ 154 w 274"/>
                  <a:gd name="T5" fmla="*/ 371 h 500"/>
                  <a:gd name="T6" fmla="*/ 200 w 274"/>
                  <a:gd name="T7" fmla="*/ 426 h 500"/>
                  <a:gd name="T8" fmla="*/ 249 w 274"/>
                  <a:gd name="T9" fmla="*/ 474 h 500"/>
                  <a:gd name="T10" fmla="*/ 274 w 274"/>
                  <a:gd name="T11" fmla="*/ 500 h 500"/>
                  <a:gd name="T12" fmla="*/ 259 w 274"/>
                  <a:gd name="T13" fmla="*/ 411 h 500"/>
                  <a:gd name="T14" fmla="*/ 232 w 274"/>
                  <a:gd name="T15" fmla="*/ 265 h 500"/>
                  <a:gd name="T16" fmla="*/ 207 w 274"/>
                  <a:gd name="T17" fmla="*/ 154 h 500"/>
                  <a:gd name="T18" fmla="*/ 188 w 274"/>
                  <a:gd name="T19" fmla="*/ 82 h 500"/>
                  <a:gd name="T20" fmla="*/ 156 w 274"/>
                  <a:gd name="T21" fmla="*/ 23 h 500"/>
                  <a:gd name="T22" fmla="*/ 118 w 274"/>
                  <a:gd name="T23" fmla="*/ 0 h 500"/>
                  <a:gd name="T24" fmla="*/ 158 w 274"/>
                  <a:gd name="T25" fmla="*/ 55 h 500"/>
                  <a:gd name="T26" fmla="*/ 179 w 274"/>
                  <a:gd name="T27" fmla="*/ 147 h 500"/>
                  <a:gd name="T28" fmla="*/ 213 w 274"/>
                  <a:gd name="T29" fmla="*/ 297 h 500"/>
                  <a:gd name="T30" fmla="*/ 244 w 274"/>
                  <a:gd name="T31" fmla="*/ 411 h 500"/>
                  <a:gd name="T32" fmla="*/ 219 w 274"/>
                  <a:gd name="T33" fmla="*/ 394 h 500"/>
                  <a:gd name="T34" fmla="*/ 185 w 274"/>
                  <a:gd name="T35" fmla="*/ 356 h 500"/>
                  <a:gd name="T36" fmla="*/ 156 w 274"/>
                  <a:gd name="T37" fmla="*/ 308 h 500"/>
                  <a:gd name="T38" fmla="*/ 114 w 274"/>
                  <a:gd name="T39" fmla="*/ 257 h 500"/>
                  <a:gd name="T40" fmla="*/ 67 w 274"/>
                  <a:gd name="T41" fmla="*/ 219 h 500"/>
                  <a:gd name="T42" fmla="*/ 44 w 274"/>
                  <a:gd name="T43" fmla="*/ 206 h 500"/>
                  <a:gd name="T44" fmla="*/ 59 w 274"/>
                  <a:gd name="T45" fmla="*/ 177 h 500"/>
                  <a:gd name="T46" fmla="*/ 84 w 274"/>
                  <a:gd name="T47" fmla="*/ 126 h 500"/>
                  <a:gd name="T48" fmla="*/ 103 w 274"/>
                  <a:gd name="T49" fmla="*/ 50 h 500"/>
                  <a:gd name="T50" fmla="*/ 78 w 274"/>
                  <a:gd name="T51" fmla="*/ 92 h 500"/>
                  <a:gd name="T52" fmla="*/ 44 w 274"/>
                  <a:gd name="T53" fmla="*/ 156 h 500"/>
                  <a:gd name="T54" fmla="*/ 0 w 274"/>
                  <a:gd name="T55" fmla="*/ 211 h 500"/>
                  <a:gd name="T56" fmla="*/ 10 w 274"/>
                  <a:gd name="T57" fmla="*/ 242 h 500"/>
                  <a:gd name="T58" fmla="*/ 10 w 274"/>
                  <a:gd name="T59" fmla="*/ 242 h 500"/>
                  <a:gd name="T60" fmla="*/ 10 w 274"/>
                  <a:gd name="T61" fmla="*/ 242 h 5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74"/>
                  <a:gd name="T94" fmla="*/ 0 h 500"/>
                  <a:gd name="T95" fmla="*/ 274 w 274"/>
                  <a:gd name="T96" fmla="*/ 500 h 5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74" h="500">
                    <a:moveTo>
                      <a:pt x="10" y="242"/>
                    </a:moveTo>
                    <a:lnTo>
                      <a:pt x="109" y="291"/>
                    </a:lnTo>
                    <a:lnTo>
                      <a:pt x="154" y="371"/>
                    </a:lnTo>
                    <a:lnTo>
                      <a:pt x="200" y="426"/>
                    </a:lnTo>
                    <a:lnTo>
                      <a:pt x="249" y="474"/>
                    </a:lnTo>
                    <a:lnTo>
                      <a:pt x="274" y="500"/>
                    </a:lnTo>
                    <a:lnTo>
                      <a:pt x="259" y="411"/>
                    </a:lnTo>
                    <a:lnTo>
                      <a:pt x="232" y="265"/>
                    </a:lnTo>
                    <a:lnTo>
                      <a:pt x="207" y="154"/>
                    </a:lnTo>
                    <a:lnTo>
                      <a:pt x="188" y="82"/>
                    </a:lnTo>
                    <a:lnTo>
                      <a:pt x="156" y="23"/>
                    </a:lnTo>
                    <a:lnTo>
                      <a:pt x="118" y="0"/>
                    </a:lnTo>
                    <a:lnTo>
                      <a:pt x="158" y="55"/>
                    </a:lnTo>
                    <a:lnTo>
                      <a:pt x="179" y="147"/>
                    </a:lnTo>
                    <a:lnTo>
                      <a:pt x="213" y="297"/>
                    </a:lnTo>
                    <a:lnTo>
                      <a:pt x="244" y="411"/>
                    </a:lnTo>
                    <a:lnTo>
                      <a:pt x="219" y="394"/>
                    </a:lnTo>
                    <a:lnTo>
                      <a:pt x="185" y="356"/>
                    </a:lnTo>
                    <a:lnTo>
                      <a:pt x="156" y="308"/>
                    </a:lnTo>
                    <a:lnTo>
                      <a:pt x="114" y="257"/>
                    </a:lnTo>
                    <a:lnTo>
                      <a:pt x="67" y="219"/>
                    </a:lnTo>
                    <a:lnTo>
                      <a:pt x="44" y="206"/>
                    </a:lnTo>
                    <a:lnTo>
                      <a:pt x="59" y="177"/>
                    </a:lnTo>
                    <a:lnTo>
                      <a:pt x="84" y="126"/>
                    </a:lnTo>
                    <a:lnTo>
                      <a:pt x="103" y="50"/>
                    </a:lnTo>
                    <a:lnTo>
                      <a:pt x="78" y="92"/>
                    </a:lnTo>
                    <a:lnTo>
                      <a:pt x="44" y="156"/>
                    </a:lnTo>
                    <a:lnTo>
                      <a:pt x="0" y="211"/>
                    </a:lnTo>
                    <a:lnTo>
                      <a:pt x="10" y="242"/>
                    </a:lnTo>
                    <a:close/>
                  </a:path>
                </a:pathLst>
              </a:custGeom>
              <a:solidFill>
                <a:srgbClr val="000000"/>
              </a:solidFill>
              <a:ln w="9525">
                <a:noFill/>
                <a:round/>
                <a:headEnd/>
                <a:tailEnd/>
              </a:ln>
            </p:spPr>
            <p:txBody>
              <a:bodyPr/>
              <a:lstStyle/>
              <a:p>
                <a:endParaRPr lang="en-US"/>
              </a:p>
            </p:txBody>
          </p:sp>
          <p:sp>
            <p:nvSpPr>
              <p:cNvPr id="27815" name="Freeform 137"/>
              <p:cNvSpPr>
                <a:spLocks/>
              </p:cNvSpPr>
              <p:nvPr/>
            </p:nvSpPr>
            <p:spPr bwMode="auto">
              <a:xfrm>
                <a:off x="1437" y="2596"/>
                <a:ext cx="417" cy="165"/>
              </a:xfrm>
              <a:custGeom>
                <a:avLst/>
                <a:gdLst>
                  <a:gd name="T0" fmla="*/ 0 w 835"/>
                  <a:gd name="T1" fmla="*/ 0 h 329"/>
                  <a:gd name="T2" fmla="*/ 12 w 835"/>
                  <a:gd name="T3" fmla="*/ 16 h 329"/>
                  <a:gd name="T4" fmla="*/ 130 w 835"/>
                  <a:gd name="T5" fmla="*/ 40 h 329"/>
                  <a:gd name="T6" fmla="*/ 375 w 835"/>
                  <a:gd name="T7" fmla="*/ 50 h 329"/>
                  <a:gd name="T8" fmla="*/ 493 w 835"/>
                  <a:gd name="T9" fmla="*/ 78 h 329"/>
                  <a:gd name="T10" fmla="*/ 615 w 835"/>
                  <a:gd name="T11" fmla="*/ 94 h 329"/>
                  <a:gd name="T12" fmla="*/ 677 w 835"/>
                  <a:gd name="T13" fmla="*/ 88 h 329"/>
                  <a:gd name="T14" fmla="*/ 738 w 835"/>
                  <a:gd name="T15" fmla="*/ 99 h 329"/>
                  <a:gd name="T16" fmla="*/ 780 w 835"/>
                  <a:gd name="T17" fmla="*/ 109 h 329"/>
                  <a:gd name="T18" fmla="*/ 814 w 835"/>
                  <a:gd name="T19" fmla="*/ 170 h 329"/>
                  <a:gd name="T20" fmla="*/ 835 w 835"/>
                  <a:gd name="T21" fmla="*/ 286 h 329"/>
                  <a:gd name="T22" fmla="*/ 829 w 835"/>
                  <a:gd name="T23" fmla="*/ 329 h 329"/>
                  <a:gd name="T24" fmla="*/ 774 w 835"/>
                  <a:gd name="T25" fmla="*/ 124 h 329"/>
                  <a:gd name="T26" fmla="*/ 584 w 835"/>
                  <a:gd name="T27" fmla="*/ 105 h 329"/>
                  <a:gd name="T28" fmla="*/ 455 w 835"/>
                  <a:gd name="T29" fmla="*/ 114 h 329"/>
                  <a:gd name="T30" fmla="*/ 341 w 835"/>
                  <a:gd name="T31" fmla="*/ 69 h 329"/>
                  <a:gd name="T32" fmla="*/ 240 w 835"/>
                  <a:gd name="T33" fmla="*/ 130 h 329"/>
                  <a:gd name="T34" fmla="*/ 151 w 835"/>
                  <a:gd name="T35" fmla="*/ 65 h 329"/>
                  <a:gd name="T36" fmla="*/ 86 w 835"/>
                  <a:gd name="T37" fmla="*/ 54 h 329"/>
                  <a:gd name="T38" fmla="*/ 25 w 835"/>
                  <a:gd name="T39" fmla="*/ 35 h 329"/>
                  <a:gd name="T40" fmla="*/ 0 w 835"/>
                  <a:gd name="T41" fmla="*/ 0 h 329"/>
                  <a:gd name="T42" fmla="*/ 0 w 835"/>
                  <a:gd name="T43" fmla="*/ 0 h 329"/>
                  <a:gd name="T44" fmla="*/ 0 w 835"/>
                  <a:gd name="T45" fmla="*/ 0 h 32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35"/>
                  <a:gd name="T70" fmla="*/ 0 h 329"/>
                  <a:gd name="T71" fmla="*/ 835 w 835"/>
                  <a:gd name="T72" fmla="*/ 329 h 32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35" h="329">
                    <a:moveTo>
                      <a:pt x="0" y="0"/>
                    </a:moveTo>
                    <a:lnTo>
                      <a:pt x="12" y="16"/>
                    </a:lnTo>
                    <a:lnTo>
                      <a:pt x="130" y="40"/>
                    </a:lnTo>
                    <a:lnTo>
                      <a:pt x="375" y="50"/>
                    </a:lnTo>
                    <a:lnTo>
                      <a:pt x="493" y="78"/>
                    </a:lnTo>
                    <a:lnTo>
                      <a:pt x="615" y="94"/>
                    </a:lnTo>
                    <a:lnTo>
                      <a:pt x="677" y="88"/>
                    </a:lnTo>
                    <a:lnTo>
                      <a:pt x="738" y="99"/>
                    </a:lnTo>
                    <a:lnTo>
                      <a:pt x="780" y="109"/>
                    </a:lnTo>
                    <a:lnTo>
                      <a:pt x="814" y="170"/>
                    </a:lnTo>
                    <a:lnTo>
                      <a:pt x="835" y="286"/>
                    </a:lnTo>
                    <a:lnTo>
                      <a:pt x="829" y="329"/>
                    </a:lnTo>
                    <a:lnTo>
                      <a:pt x="774" y="124"/>
                    </a:lnTo>
                    <a:lnTo>
                      <a:pt x="584" y="105"/>
                    </a:lnTo>
                    <a:lnTo>
                      <a:pt x="455" y="114"/>
                    </a:lnTo>
                    <a:lnTo>
                      <a:pt x="341" y="69"/>
                    </a:lnTo>
                    <a:lnTo>
                      <a:pt x="240" y="130"/>
                    </a:lnTo>
                    <a:lnTo>
                      <a:pt x="151" y="65"/>
                    </a:lnTo>
                    <a:lnTo>
                      <a:pt x="86" y="54"/>
                    </a:lnTo>
                    <a:lnTo>
                      <a:pt x="25" y="35"/>
                    </a:lnTo>
                    <a:lnTo>
                      <a:pt x="0" y="0"/>
                    </a:lnTo>
                    <a:close/>
                  </a:path>
                </a:pathLst>
              </a:custGeom>
              <a:solidFill>
                <a:srgbClr val="000000"/>
              </a:solidFill>
              <a:ln w="9525">
                <a:noFill/>
                <a:round/>
                <a:headEnd/>
                <a:tailEnd/>
              </a:ln>
            </p:spPr>
            <p:txBody>
              <a:bodyPr/>
              <a:lstStyle/>
              <a:p>
                <a:endParaRPr lang="en-US"/>
              </a:p>
            </p:txBody>
          </p:sp>
          <p:sp>
            <p:nvSpPr>
              <p:cNvPr id="27816" name="Freeform 138"/>
              <p:cNvSpPr>
                <a:spLocks/>
              </p:cNvSpPr>
              <p:nvPr/>
            </p:nvSpPr>
            <p:spPr bwMode="auto">
              <a:xfrm>
                <a:off x="1839" y="2681"/>
                <a:ext cx="902" cy="324"/>
              </a:xfrm>
              <a:custGeom>
                <a:avLst/>
                <a:gdLst>
                  <a:gd name="T0" fmla="*/ 15 w 1804"/>
                  <a:gd name="T1" fmla="*/ 34 h 648"/>
                  <a:gd name="T2" fmla="*/ 127 w 1804"/>
                  <a:gd name="T3" fmla="*/ 66 h 648"/>
                  <a:gd name="T4" fmla="*/ 218 w 1804"/>
                  <a:gd name="T5" fmla="*/ 114 h 648"/>
                  <a:gd name="T6" fmla="*/ 277 w 1804"/>
                  <a:gd name="T7" fmla="*/ 159 h 648"/>
                  <a:gd name="T8" fmla="*/ 298 w 1804"/>
                  <a:gd name="T9" fmla="*/ 178 h 648"/>
                  <a:gd name="T10" fmla="*/ 583 w 1804"/>
                  <a:gd name="T11" fmla="*/ 199 h 648"/>
                  <a:gd name="T12" fmla="*/ 614 w 1804"/>
                  <a:gd name="T13" fmla="*/ 230 h 648"/>
                  <a:gd name="T14" fmla="*/ 661 w 1804"/>
                  <a:gd name="T15" fmla="*/ 268 h 648"/>
                  <a:gd name="T16" fmla="*/ 703 w 1804"/>
                  <a:gd name="T17" fmla="*/ 300 h 648"/>
                  <a:gd name="T18" fmla="*/ 722 w 1804"/>
                  <a:gd name="T19" fmla="*/ 313 h 648"/>
                  <a:gd name="T20" fmla="*/ 823 w 1804"/>
                  <a:gd name="T21" fmla="*/ 336 h 648"/>
                  <a:gd name="T22" fmla="*/ 876 w 1804"/>
                  <a:gd name="T23" fmla="*/ 359 h 648"/>
                  <a:gd name="T24" fmla="*/ 785 w 1804"/>
                  <a:gd name="T25" fmla="*/ 399 h 648"/>
                  <a:gd name="T26" fmla="*/ 741 w 1804"/>
                  <a:gd name="T27" fmla="*/ 439 h 648"/>
                  <a:gd name="T28" fmla="*/ 813 w 1804"/>
                  <a:gd name="T29" fmla="*/ 414 h 648"/>
                  <a:gd name="T30" fmla="*/ 906 w 1804"/>
                  <a:gd name="T31" fmla="*/ 384 h 648"/>
                  <a:gd name="T32" fmla="*/ 990 w 1804"/>
                  <a:gd name="T33" fmla="*/ 414 h 648"/>
                  <a:gd name="T34" fmla="*/ 1100 w 1804"/>
                  <a:gd name="T35" fmla="*/ 433 h 648"/>
                  <a:gd name="T36" fmla="*/ 1281 w 1804"/>
                  <a:gd name="T37" fmla="*/ 498 h 648"/>
                  <a:gd name="T38" fmla="*/ 1460 w 1804"/>
                  <a:gd name="T39" fmla="*/ 528 h 648"/>
                  <a:gd name="T40" fmla="*/ 1386 w 1804"/>
                  <a:gd name="T41" fmla="*/ 598 h 648"/>
                  <a:gd name="T42" fmla="*/ 1509 w 1804"/>
                  <a:gd name="T43" fmla="*/ 534 h 648"/>
                  <a:gd name="T44" fmla="*/ 1579 w 1804"/>
                  <a:gd name="T45" fmla="*/ 534 h 648"/>
                  <a:gd name="T46" fmla="*/ 1635 w 1804"/>
                  <a:gd name="T47" fmla="*/ 583 h 648"/>
                  <a:gd name="T48" fmla="*/ 1804 w 1804"/>
                  <a:gd name="T49" fmla="*/ 648 h 648"/>
                  <a:gd name="T50" fmla="*/ 1644 w 1804"/>
                  <a:gd name="T51" fmla="*/ 553 h 648"/>
                  <a:gd name="T52" fmla="*/ 1545 w 1804"/>
                  <a:gd name="T53" fmla="*/ 503 h 648"/>
                  <a:gd name="T54" fmla="*/ 1235 w 1804"/>
                  <a:gd name="T55" fmla="*/ 458 h 648"/>
                  <a:gd name="T56" fmla="*/ 906 w 1804"/>
                  <a:gd name="T57" fmla="*/ 353 h 648"/>
                  <a:gd name="T58" fmla="*/ 768 w 1804"/>
                  <a:gd name="T59" fmla="*/ 298 h 648"/>
                  <a:gd name="T60" fmla="*/ 587 w 1804"/>
                  <a:gd name="T61" fmla="*/ 165 h 648"/>
                  <a:gd name="T62" fmla="*/ 317 w 1804"/>
                  <a:gd name="T63" fmla="*/ 150 h 648"/>
                  <a:gd name="T64" fmla="*/ 281 w 1804"/>
                  <a:gd name="T65" fmla="*/ 129 h 648"/>
                  <a:gd name="T66" fmla="*/ 197 w 1804"/>
                  <a:gd name="T67" fmla="*/ 83 h 648"/>
                  <a:gd name="T68" fmla="*/ 106 w 1804"/>
                  <a:gd name="T69" fmla="*/ 36 h 648"/>
                  <a:gd name="T70" fmla="*/ 43 w 1804"/>
                  <a:gd name="T71" fmla="*/ 9 h 648"/>
                  <a:gd name="T72" fmla="*/ 0 w 1804"/>
                  <a:gd name="T73" fmla="*/ 0 h 648"/>
                  <a:gd name="T74" fmla="*/ 15 w 1804"/>
                  <a:gd name="T75" fmla="*/ 34 h 648"/>
                  <a:gd name="T76" fmla="*/ 15 w 1804"/>
                  <a:gd name="T77" fmla="*/ 34 h 64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804"/>
                  <a:gd name="T118" fmla="*/ 0 h 648"/>
                  <a:gd name="T119" fmla="*/ 1804 w 1804"/>
                  <a:gd name="T120" fmla="*/ 648 h 64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804" h="648">
                    <a:moveTo>
                      <a:pt x="15" y="34"/>
                    </a:moveTo>
                    <a:lnTo>
                      <a:pt x="127" y="66"/>
                    </a:lnTo>
                    <a:lnTo>
                      <a:pt x="218" y="114"/>
                    </a:lnTo>
                    <a:lnTo>
                      <a:pt x="277" y="159"/>
                    </a:lnTo>
                    <a:lnTo>
                      <a:pt x="298" y="178"/>
                    </a:lnTo>
                    <a:lnTo>
                      <a:pt x="583" y="199"/>
                    </a:lnTo>
                    <a:lnTo>
                      <a:pt x="614" y="230"/>
                    </a:lnTo>
                    <a:lnTo>
                      <a:pt x="661" y="268"/>
                    </a:lnTo>
                    <a:lnTo>
                      <a:pt x="703" y="300"/>
                    </a:lnTo>
                    <a:lnTo>
                      <a:pt x="722" y="313"/>
                    </a:lnTo>
                    <a:lnTo>
                      <a:pt x="823" y="336"/>
                    </a:lnTo>
                    <a:lnTo>
                      <a:pt x="876" y="359"/>
                    </a:lnTo>
                    <a:lnTo>
                      <a:pt x="785" y="399"/>
                    </a:lnTo>
                    <a:lnTo>
                      <a:pt x="741" y="439"/>
                    </a:lnTo>
                    <a:lnTo>
                      <a:pt x="813" y="414"/>
                    </a:lnTo>
                    <a:lnTo>
                      <a:pt x="906" y="384"/>
                    </a:lnTo>
                    <a:lnTo>
                      <a:pt x="990" y="414"/>
                    </a:lnTo>
                    <a:lnTo>
                      <a:pt x="1100" y="433"/>
                    </a:lnTo>
                    <a:lnTo>
                      <a:pt x="1281" y="498"/>
                    </a:lnTo>
                    <a:lnTo>
                      <a:pt x="1460" y="528"/>
                    </a:lnTo>
                    <a:lnTo>
                      <a:pt x="1386" y="598"/>
                    </a:lnTo>
                    <a:lnTo>
                      <a:pt x="1509" y="534"/>
                    </a:lnTo>
                    <a:lnTo>
                      <a:pt x="1579" y="534"/>
                    </a:lnTo>
                    <a:lnTo>
                      <a:pt x="1635" y="583"/>
                    </a:lnTo>
                    <a:lnTo>
                      <a:pt x="1804" y="648"/>
                    </a:lnTo>
                    <a:lnTo>
                      <a:pt x="1644" y="553"/>
                    </a:lnTo>
                    <a:lnTo>
                      <a:pt x="1545" y="503"/>
                    </a:lnTo>
                    <a:lnTo>
                      <a:pt x="1235" y="458"/>
                    </a:lnTo>
                    <a:lnTo>
                      <a:pt x="906" y="353"/>
                    </a:lnTo>
                    <a:lnTo>
                      <a:pt x="768" y="298"/>
                    </a:lnTo>
                    <a:lnTo>
                      <a:pt x="587" y="165"/>
                    </a:lnTo>
                    <a:lnTo>
                      <a:pt x="317" y="150"/>
                    </a:lnTo>
                    <a:lnTo>
                      <a:pt x="281" y="129"/>
                    </a:lnTo>
                    <a:lnTo>
                      <a:pt x="197" y="83"/>
                    </a:lnTo>
                    <a:lnTo>
                      <a:pt x="106" y="36"/>
                    </a:lnTo>
                    <a:lnTo>
                      <a:pt x="43" y="9"/>
                    </a:lnTo>
                    <a:lnTo>
                      <a:pt x="0" y="0"/>
                    </a:lnTo>
                    <a:lnTo>
                      <a:pt x="15" y="34"/>
                    </a:lnTo>
                    <a:close/>
                  </a:path>
                </a:pathLst>
              </a:custGeom>
              <a:solidFill>
                <a:srgbClr val="000000"/>
              </a:solidFill>
              <a:ln w="9525">
                <a:noFill/>
                <a:round/>
                <a:headEnd/>
                <a:tailEnd/>
              </a:ln>
            </p:spPr>
            <p:txBody>
              <a:bodyPr/>
              <a:lstStyle/>
              <a:p>
                <a:endParaRPr lang="en-US"/>
              </a:p>
            </p:txBody>
          </p:sp>
          <p:sp>
            <p:nvSpPr>
              <p:cNvPr id="27817" name="Freeform 139"/>
              <p:cNvSpPr>
                <a:spLocks/>
              </p:cNvSpPr>
              <p:nvPr/>
            </p:nvSpPr>
            <p:spPr bwMode="auto">
              <a:xfrm>
                <a:off x="1360" y="2708"/>
                <a:ext cx="70" cy="131"/>
              </a:xfrm>
              <a:custGeom>
                <a:avLst/>
                <a:gdLst>
                  <a:gd name="T0" fmla="*/ 0 w 141"/>
                  <a:gd name="T1" fmla="*/ 0 h 260"/>
                  <a:gd name="T2" fmla="*/ 31 w 141"/>
                  <a:gd name="T3" fmla="*/ 99 h 260"/>
                  <a:gd name="T4" fmla="*/ 19 w 141"/>
                  <a:gd name="T5" fmla="*/ 224 h 260"/>
                  <a:gd name="T6" fmla="*/ 42 w 141"/>
                  <a:gd name="T7" fmla="*/ 251 h 260"/>
                  <a:gd name="T8" fmla="*/ 84 w 141"/>
                  <a:gd name="T9" fmla="*/ 260 h 260"/>
                  <a:gd name="T10" fmla="*/ 141 w 141"/>
                  <a:gd name="T11" fmla="*/ 258 h 260"/>
                  <a:gd name="T12" fmla="*/ 96 w 141"/>
                  <a:gd name="T13" fmla="*/ 169 h 260"/>
                  <a:gd name="T14" fmla="*/ 90 w 141"/>
                  <a:gd name="T15" fmla="*/ 119 h 260"/>
                  <a:gd name="T16" fmla="*/ 69 w 141"/>
                  <a:gd name="T17" fmla="*/ 68 h 260"/>
                  <a:gd name="T18" fmla="*/ 35 w 141"/>
                  <a:gd name="T19" fmla="*/ 15 h 260"/>
                  <a:gd name="T20" fmla="*/ 0 w 141"/>
                  <a:gd name="T21" fmla="*/ 0 h 260"/>
                  <a:gd name="T22" fmla="*/ 0 w 141"/>
                  <a:gd name="T23" fmla="*/ 0 h 260"/>
                  <a:gd name="T24" fmla="*/ 0 w 141"/>
                  <a:gd name="T25" fmla="*/ 0 h 2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41"/>
                  <a:gd name="T40" fmla="*/ 0 h 260"/>
                  <a:gd name="T41" fmla="*/ 141 w 141"/>
                  <a:gd name="T42" fmla="*/ 260 h 2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41" h="260">
                    <a:moveTo>
                      <a:pt x="0" y="0"/>
                    </a:moveTo>
                    <a:lnTo>
                      <a:pt x="31" y="99"/>
                    </a:lnTo>
                    <a:lnTo>
                      <a:pt x="19" y="224"/>
                    </a:lnTo>
                    <a:lnTo>
                      <a:pt x="42" y="251"/>
                    </a:lnTo>
                    <a:lnTo>
                      <a:pt x="84" y="260"/>
                    </a:lnTo>
                    <a:lnTo>
                      <a:pt x="141" y="258"/>
                    </a:lnTo>
                    <a:lnTo>
                      <a:pt x="96" y="169"/>
                    </a:lnTo>
                    <a:lnTo>
                      <a:pt x="90" y="119"/>
                    </a:lnTo>
                    <a:lnTo>
                      <a:pt x="69" y="68"/>
                    </a:lnTo>
                    <a:lnTo>
                      <a:pt x="35" y="15"/>
                    </a:lnTo>
                    <a:lnTo>
                      <a:pt x="0" y="0"/>
                    </a:lnTo>
                    <a:close/>
                  </a:path>
                </a:pathLst>
              </a:custGeom>
              <a:solidFill>
                <a:srgbClr val="000000"/>
              </a:solidFill>
              <a:ln w="9525">
                <a:noFill/>
                <a:round/>
                <a:headEnd/>
                <a:tailEnd/>
              </a:ln>
            </p:spPr>
            <p:txBody>
              <a:bodyPr/>
              <a:lstStyle/>
              <a:p>
                <a:endParaRPr lang="en-US"/>
              </a:p>
            </p:txBody>
          </p:sp>
          <p:sp>
            <p:nvSpPr>
              <p:cNvPr id="27818" name="Freeform 140"/>
              <p:cNvSpPr>
                <a:spLocks/>
              </p:cNvSpPr>
              <p:nvPr/>
            </p:nvSpPr>
            <p:spPr bwMode="auto">
              <a:xfrm>
                <a:off x="1175" y="2750"/>
                <a:ext cx="184" cy="127"/>
              </a:xfrm>
              <a:custGeom>
                <a:avLst/>
                <a:gdLst>
                  <a:gd name="T0" fmla="*/ 0 w 367"/>
                  <a:gd name="T1" fmla="*/ 0 h 253"/>
                  <a:gd name="T2" fmla="*/ 40 w 367"/>
                  <a:gd name="T3" fmla="*/ 23 h 253"/>
                  <a:gd name="T4" fmla="*/ 133 w 367"/>
                  <a:gd name="T5" fmla="*/ 78 h 253"/>
                  <a:gd name="T6" fmla="*/ 186 w 367"/>
                  <a:gd name="T7" fmla="*/ 111 h 253"/>
                  <a:gd name="T8" fmla="*/ 239 w 367"/>
                  <a:gd name="T9" fmla="*/ 143 h 253"/>
                  <a:gd name="T10" fmla="*/ 319 w 367"/>
                  <a:gd name="T11" fmla="*/ 196 h 253"/>
                  <a:gd name="T12" fmla="*/ 367 w 367"/>
                  <a:gd name="T13" fmla="*/ 236 h 253"/>
                  <a:gd name="T14" fmla="*/ 363 w 367"/>
                  <a:gd name="T15" fmla="*/ 236 h 253"/>
                  <a:gd name="T16" fmla="*/ 306 w 367"/>
                  <a:gd name="T17" fmla="*/ 253 h 253"/>
                  <a:gd name="T18" fmla="*/ 239 w 367"/>
                  <a:gd name="T19" fmla="*/ 215 h 253"/>
                  <a:gd name="T20" fmla="*/ 226 w 367"/>
                  <a:gd name="T21" fmla="*/ 139 h 253"/>
                  <a:gd name="T22" fmla="*/ 199 w 367"/>
                  <a:gd name="T23" fmla="*/ 116 h 253"/>
                  <a:gd name="T24" fmla="*/ 104 w 367"/>
                  <a:gd name="T25" fmla="*/ 101 h 253"/>
                  <a:gd name="T26" fmla="*/ 0 w 367"/>
                  <a:gd name="T27" fmla="*/ 0 h 253"/>
                  <a:gd name="T28" fmla="*/ 0 w 367"/>
                  <a:gd name="T29" fmla="*/ 0 h 253"/>
                  <a:gd name="T30" fmla="*/ 0 w 367"/>
                  <a:gd name="T31" fmla="*/ 0 h 2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67"/>
                  <a:gd name="T49" fmla="*/ 0 h 253"/>
                  <a:gd name="T50" fmla="*/ 367 w 367"/>
                  <a:gd name="T51" fmla="*/ 253 h 2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67" h="253">
                    <a:moveTo>
                      <a:pt x="0" y="0"/>
                    </a:moveTo>
                    <a:lnTo>
                      <a:pt x="40" y="23"/>
                    </a:lnTo>
                    <a:lnTo>
                      <a:pt x="133" y="78"/>
                    </a:lnTo>
                    <a:lnTo>
                      <a:pt x="186" y="111"/>
                    </a:lnTo>
                    <a:lnTo>
                      <a:pt x="239" y="143"/>
                    </a:lnTo>
                    <a:lnTo>
                      <a:pt x="319" y="196"/>
                    </a:lnTo>
                    <a:lnTo>
                      <a:pt x="367" y="236"/>
                    </a:lnTo>
                    <a:lnTo>
                      <a:pt x="363" y="236"/>
                    </a:lnTo>
                    <a:lnTo>
                      <a:pt x="306" y="253"/>
                    </a:lnTo>
                    <a:lnTo>
                      <a:pt x="239" y="215"/>
                    </a:lnTo>
                    <a:lnTo>
                      <a:pt x="226" y="139"/>
                    </a:lnTo>
                    <a:lnTo>
                      <a:pt x="199" y="116"/>
                    </a:lnTo>
                    <a:lnTo>
                      <a:pt x="104" y="101"/>
                    </a:lnTo>
                    <a:lnTo>
                      <a:pt x="0" y="0"/>
                    </a:lnTo>
                    <a:close/>
                  </a:path>
                </a:pathLst>
              </a:custGeom>
              <a:solidFill>
                <a:srgbClr val="000000"/>
              </a:solidFill>
              <a:ln w="9525">
                <a:noFill/>
                <a:round/>
                <a:headEnd/>
                <a:tailEnd/>
              </a:ln>
            </p:spPr>
            <p:txBody>
              <a:bodyPr/>
              <a:lstStyle/>
              <a:p>
                <a:endParaRPr lang="en-US"/>
              </a:p>
            </p:txBody>
          </p:sp>
          <p:sp>
            <p:nvSpPr>
              <p:cNvPr id="27819" name="Freeform 141"/>
              <p:cNvSpPr>
                <a:spLocks/>
              </p:cNvSpPr>
              <p:nvPr/>
            </p:nvSpPr>
            <p:spPr bwMode="auto">
              <a:xfrm>
                <a:off x="1382" y="2350"/>
                <a:ext cx="78" cy="279"/>
              </a:xfrm>
              <a:custGeom>
                <a:avLst/>
                <a:gdLst>
                  <a:gd name="T0" fmla="*/ 103 w 158"/>
                  <a:gd name="T1" fmla="*/ 31 h 559"/>
                  <a:gd name="T2" fmla="*/ 103 w 158"/>
                  <a:gd name="T3" fmla="*/ 200 h 559"/>
                  <a:gd name="T4" fmla="*/ 80 w 158"/>
                  <a:gd name="T5" fmla="*/ 266 h 559"/>
                  <a:gd name="T6" fmla="*/ 46 w 158"/>
                  <a:gd name="T7" fmla="*/ 314 h 559"/>
                  <a:gd name="T8" fmla="*/ 17 w 158"/>
                  <a:gd name="T9" fmla="*/ 363 h 559"/>
                  <a:gd name="T10" fmla="*/ 0 w 158"/>
                  <a:gd name="T11" fmla="*/ 392 h 559"/>
                  <a:gd name="T12" fmla="*/ 52 w 158"/>
                  <a:gd name="T13" fmla="*/ 344 h 559"/>
                  <a:gd name="T14" fmla="*/ 52 w 158"/>
                  <a:gd name="T15" fmla="*/ 481 h 559"/>
                  <a:gd name="T16" fmla="*/ 52 w 158"/>
                  <a:gd name="T17" fmla="*/ 559 h 559"/>
                  <a:gd name="T18" fmla="*/ 67 w 158"/>
                  <a:gd name="T19" fmla="*/ 523 h 559"/>
                  <a:gd name="T20" fmla="*/ 61 w 158"/>
                  <a:gd name="T21" fmla="*/ 314 h 559"/>
                  <a:gd name="T22" fmla="*/ 91 w 158"/>
                  <a:gd name="T23" fmla="*/ 270 h 559"/>
                  <a:gd name="T24" fmla="*/ 114 w 158"/>
                  <a:gd name="T25" fmla="*/ 200 h 559"/>
                  <a:gd name="T26" fmla="*/ 116 w 158"/>
                  <a:gd name="T27" fmla="*/ 82 h 559"/>
                  <a:gd name="T28" fmla="*/ 118 w 158"/>
                  <a:gd name="T29" fmla="*/ 34 h 559"/>
                  <a:gd name="T30" fmla="*/ 147 w 158"/>
                  <a:gd name="T31" fmla="*/ 23 h 559"/>
                  <a:gd name="T32" fmla="*/ 158 w 158"/>
                  <a:gd name="T33" fmla="*/ 0 h 559"/>
                  <a:gd name="T34" fmla="*/ 135 w 158"/>
                  <a:gd name="T35" fmla="*/ 19 h 559"/>
                  <a:gd name="T36" fmla="*/ 103 w 158"/>
                  <a:gd name="T37" fmla="*/ 17 h 559"/>
                  <a:gd name="T38" fmla="*/ 103 w 158"/>
                  <a:gd name="T39" fmla="*/ 31 h 559"/>
                  <a:gd name="T40" fmla="*/ 103 w 158"/>
                  <a:gd name="T41" fmla="*/ 31 h 559"/>
                  <a:gd name="T42" fmla="*/ 103 w 158"/>
                  <a:gd name="T43" fmla="*/ 31 h 55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58"/>
                  <a:gd name="T67" fmla="*/ 0 h 559"/>
                  <a:gd name="T68" fmla="*/ 158 w 158"/>
                  <a:gd name="T69" fmla="*/ 559 h 559"/>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58" h="559">
                    <a:moveTo>
                      <a:pt x="103" y="31"/>
                    </a:moveTo>
                    <a:lnTo>
                      <a:pt x="103" y="200"/>
                    </a:lnTo>
                    <a:lnTo>
                      <a:pt x="80" y="266"/>
                    </a:lnTo>
                    <a:lnTo>
                      <a:pt x="46" y="314"/>
                    </a:lnTo>
                    <a:lnTo>
                      <a:pt x="17" y="363"/>
                    </a:lnTo>
                    <a:lnTo>
                      <a:pt x="0" y="392"/>
                    </a:lnTo>
                    <a:lnTo>
                      <a:pt x="52" y="344"/>
                    </a:lnTo>
                    <a:lnTo>
                      <a:pt x="52" y="481"/>
                    </a:lnTo>
                    <a:lnTo>
                      <a:pt x="52" y="559"/>
                    </a:lnTo>
                    <a:lnTo>
                      <a:pt x="67" y="523"/>
                    </a:lnTo>
                    <a:lnTo>
                      <a:pt x="61" y="314"/>
                    </a:lnTo>
                    <a:lnTo>
                      <a:pt x="91" y="270"/>
                    </a:lnTo>
                    <a:lnTo>
                      <a:pt x="114" y="200"/>
                    </a:lnTo>
                    <a:lnTo>
                      <a:pt x="116" y="82"/>
                    </a:lnTo>
                    <a:lnTo>
                      <a:pt x="118" y="34"/>
                    </a:lnTo>
                    <a:lnTo>
                      <a:pt x="147" y="23"/>
                    </a:lnTo>
                    <a:lnTo>
                      <a:pt x="158" y="0"/>
                    </a:lnTo>
                    <a:lnTo>
                      <a:pt x="135" y="19"/>
                    </a:lnTo>
                    <a:lnTo>
                      <a:pt x="103" y="17"/>
                    </a:lnTo>
                    <a:lnTo>
                      <a:pt x="103" y="31"/>
                    </a:lnTo>
                    <a:close/>
                  </a:path>
                </a:pathLst>
              </a:custGeom>
              <a:solidFill>
                <a:srgbClr val="000000"/>
              </a:solidFill>
              <a:ln w="9525">
                <a:noFill/>
                <a:round/>
                <a:headEnd/>
                <a:tailEnd/>
              </a:ln>
            </p:spPr>
            <p:txBody>
              <a:bodyPr/>
              <a:lstStyle/>
              <a:p>
                <a:endParaRPr lang="en-US"/>
              </a:p>
            </p:txBody>
          </p:sp>
          <p:sp>
            <p:nvSpPr>
              <p:cNvPr id="27820" name="Freeform 142"/>
              <p:cNvSpPr>
                <a:spLocks/>
              </p:cNvSpPr>
              <p:nvPr/>
            </p:nvSpPr>
            <p:spPr bwMode="auto">
              <a:xfrm>
                <a:off x="1953" y="3375"/>
                <a:ext cx="89" cy="99"/>
              </a:xfrm>
              <a:custGeom>
                <a:avLst/>
                <a:gdLst>
                  <a:gd name="T0" fmla="*/ 0 w 178"/>
                  <a:gd name="T1" fmla="*/ 0 h 200"/>
                  <a:gd name="T2" fmla="*/ 38 w 178"/>
                  <a:gd name="T3" fmla="*/ 29 h 200"/>
                  <a:gd name="T4" fmla="*/ 83 w 178"/>
                  <a:gd name="T5" fmla="*/ 90 h 200"/>
                  <a:gd name="T6" fmla="*/ 108 w 178"/>
                  <a:gd name="T7" fmla="*/ 158 h 200"/>
                  <a:gd name="T8" fmla="*/ 123 w 178"/>
                  <a:gd name="T9" fmla="*/ 190 h 200"/>
                  <a:gd name="T10" fmla="*/ 178 w 178"/>
                  <a:gd name="T11" fmla="*/ 200 h 200"/>
                  <a:gd name="T12" fmla="*/ 163 w 178"/>
                  <a:gd name="T13" fmla="*/ 171 h 200"/>
                  <a:gd name="T14" fmla="*/ 123 w 178"/>
                  <a:gd name="T15" fmla="*/ 109 h 200"/>
                  <a:gd name="T16" fmla="*/ 82 w 178"/>
                  <a:gd name="T17" fmla="*/ 44 h 200"/>
                  <a:gd name="T18" fmla="*/ 55 w 178"/>
                  <a:gd name="T19" fmla="*/ 10 h 200"/>
                  <a:gd name="T20" fmla="*/ 0 w 178"/>
                  <a:gd name="T21" fmla="*/ 0 h 200"/>
                  <a:gd name="T22" fmla="*/ 0 w 178"/>
                  <a:gd name="T23" fmla="*/ 0 h 200"/>
                  <a:gd name="T24" fmla="*/ 0 w 178"/>
                  <a:gd name="T25" fmla="*/ 0 h 2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8"/>
                  <a:gd name="T40" fmla="*/ 0 h 200"/>
                  <a:gd name="T41" fmla="*/ 178 w 178"/>
                  <a:gd name="T42" fmla="*/ 200 h 20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8" h="200">
                    <a:moveTo>
                      <a:pt x="0" y="0"/>
                    </a:moveTo>
                    <a:lnTo>
                      <a:pt x="38" y="29"/>
                    </a:lnTo>
                    <a:lnTo>
                      <a:pt x="83" y="90"/>
                    </a:lnTo>
                    <a:lnTo>
                      <a:pt x="108" y="158"/>
                    </a:lnTo>
                    <a:lnTo>
                      <a:pt x="123" y="190"/>
                    </a:lnTo>
                    <a:lnTo>
                      <a:pt x="178" y="200"/>
                    </a:lnTo>
                    <a:lnTo>
                      <a:pt x="163" y="171"/>
                    </a:lnTo>
                    <a:lnTo>
                      <a:pt x="123" y="109"/>
                    </a:lnTo>
                    <a:lnTo>
                      <a:pt x="82" y="44"/>
                    </a:lnTo>
                    <a:lnTo>
                      <a:pt x="55" y="10"/>
                    </a:lnTo>
                    <a:lnTo>
                      <a:pt x="0" y="0"/>
                    </a:lnTo>
                    <a:close/>
                  </a:path>
                </a:pathLst>
              </a:custGeom>
              <a:solidFill>
                <a:srgbClr val="000000"/>
              </a:solidFill>
              <a:ln w="9525">
                <a:noFill/>
                <a:round/>
                <a:headEnd/>
                <a:tailEnd/>
              </a:ln>
            </p:spPr>
            <p:txBody>
              <a:bodyPr/>
              <a:lstStyle/>
              <a:p>
                <a:endParaRPr lang="en-US"/>
              </a:p>
            </p:txBody>
          </p:sp>
          <p:sp>
            <p:nvSpPr>
              <p:cNvPr id="27821" name="Freeform 143"/>
              <p:cNvSpPr>
                <a:spLocks/>
              </p:cNvSpPr>
              <p:nvPr/>
            </p:nvSpPr>
            <p:spPr bwMode="auto">
              <a:xfrm>
                <a:off x="1935" y="3133"/>
                <a:ext cx="47" cy="246"/>
              </a:xfrm>
              <a:custGeom>
                <a:avLst/>
                <a:gdLst>
                  <a:gd name="T0" fmla="*/ 5 w 95"/>
                  <a:gd name="T1" fmla="*/ 61 h 493"/>
                  <a:gd name="T2" fmla="*/ 41 w 95"/>
                  <a:gd name="T3" fmla="*/ 99 h 493"/>
                  <a:gd name="T4" fmla="*/ 70 w 95"/>
                  <a:gd name="T5" fmla="*/ 196 h 493"/>
                  <a:gd name="T6" fmla="*/ 64 w 95"/>
                  <a:gd name="T7" fmla="*/ 388 h 493"/>
                  <a:gd name="T8" fmla="*/ 85 w 95"/>
                  <a:gd name="T9" fmla="*/ 493 h 493"/>
                  <a:gd name="T10" fmla="*/ 95 w 95"/>
                  <a:gd name="T11" fmla="*/ 367 h 493"/>
                  <a:gd name="T12" fmla="*/ 95 w 95"/>
                  <a:gd name="T13" fmla="*/ 227 h 493"/>
                  <a:gd name="T14" fmla="*/ 95 w 95"/>
                  <a:gd name="T15" fmla="*/ 168 h 493"/>
                  <a:gd name="T16" fmla="*/ 70 w 95"/>
                  <a:gd name="T17" fmla="*/ 86 h 493"/>
                  <a:gd name="T18" fmla="*/ 24 w 95"/>
                  <a:gd name="T19" fmla="*/ 33 h 493"/>
                  <a:gd name="T20" fmla="*/ 0 w 95"/>
                  <a:gd name="T21" fmla="*/ 0 h 493"/>
                  <a:gd name="T22" fmla="*/ 5 w 95"/>
                  <a:gd name="T23" fmla="*/ 61 h 493"/>
                  <a:gd name="T24" fmla="*/ 5 w 95"/>
                  <a:gd name="T25" fmla="*/ 61 h 493"/>
                  <a:gd name="T26" fmla="*/ 5 w 95"/>
                  <a:gd name="T27" fmla="*/ 61 h 4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5"/>
                  <a:gd name="T43" fmla="*/ 0 h 493"/>
                  <a:gd name="T44" fmla="*/ 95 w 95"/>
                  <a:gd name="T45" fmla="*/ 493 h 49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5" h="493">
                    <a:moveTo>
                      <a:pt x="5" y="61"/>
                    </a:moveTo>
                    <a:lnTo>
                      <a:pt x="41" y="99"/>
                    </a:lnTo>
                    <a:lnTo>
                      <a:pt x="70" y="196"/>
                    </a:lnTo>
                    <a:lnTo>
                      <a:pt x="64" y="388"/>
                    </a:lnTo>
                    <a:lnTo>
                      <a:pt x="85" y="493"/>
                    </a:lnTo>
                    <a:lnTo>
                      <a:pt x="95" y="367"/>
                    </a:lnTo>
                    <a:lnTo>
                      <a:pt x="95" y="227"/>
                    </a:lnTo>
                    <a:lnTo>
                      <a:pt x="95" y="168"/>
                    </a:lnTo>
                    <a:lnTo>
                      <a:pt x="70" y="86"/>
                    </a:lnTo>
                    <a:lnTo>
                      <a:pt x="24" y="33"/>
                    </a:lnTo>
                    <a:lnTo>
                      <a:pt x="0" y="0"/>
                    </a:lnTo>
                    <a:lnTo>
                      <a:pt x="5" y="61"/>
                    </a:lnTo>
                    <a:close/>
                  </a:path>
                </a:pathLst>
              </a:custGeom>
              <a:solidFill>
                <a:srgbClr val="000000"/>
              </a:solidFill>
              <a:ln w="9525">
                <a:noFill/>
                <a:round/>
                <a:headEnd/>
                <a:tailEnd/>
              </a:ln>
            </p:spPr>
            <p:txBody>
              <a:bodyPr/>
              <a:lstStyle/>
              <a:p>
                <a:endParaRPr lang="en-US"/>
              </a:p>
            </p:txBody>
          </p:sp>
          <p:sp>
            <p:nvSpPr>
              <p:cNvPr id="27822" name="Freeform 144"/>
              <p:cNvSpPr>
                <a:spLocks/>
              </p:cNvSpPr>
              <p:nvPr/>
            </p:nvSpPr>
            <p:spPr bwMode="auto">
              <a:xfrm>
                <a:off x="2140" y="3623"/>
                <a:ext cx="144" cy="168"/>
              </a:xfrm>
              <a:custGeom>
                <a:avLst/>
                <a:gdLst>
                  <a:gd name="T0" fmla="*/ 27 w 287"/>
                  <a:gd name="T1" fmla="*/ 61 h 337"/>
                  <a:gd name="T2" fmla="*/ 73 w 287"/>
                  <a:gd name="T3" fmla="*/ 42 h 337"/>
                  <a:gd name="T4" fmla="*/ 166 w 287"/>
                  <a:gd name="T5" fmla="*/ 71 h 337"/>
                  <a:gd name="T6" fmla="*/ 251 w 287"/>
                  <a:gd name="T7" fmla="*/ 227 h 337"/>
                  <a:gd name="T8" fmla="*/ 287 w 287"/>
                  <a:gd name="T9" fmla="*/ 337 h 337"/>
                  <a:gd name="T10" fmla="*/ 246 w 287"/>
                  <a:gd name="T11" fmla="*/ 65 h 337"/>
                  <a:gd name="T12" fmla="*/ 162 w 287"/>
                  <a:gd name="T13" fmla="*/ 25 h 337"/>
                  <a:gd name="T14" fmla="*/ 61 w 287"/>
                  <a:gd name="T15" fmla="*/ 0 h 337"/>
                  <a:gd name="T16" fmla="*/ 0 w 287"/>
                  <a:gd name="T17" fmla="*/ 35 h 337"/>
                  <a:gd name="T18" fmla="*/ 27 w 287"/>
                  <a:gd name="T19" fmla="*/ 61 h 337"/>
                  <a:gd name="T20" fmla="*/ 27 w 287"/>
                  <a:gd name="T21" fmla="*/ 61 h 337"/>
                  <a:gd name="T22" fmla="*/ 27 w 287"/>
                  <a:gd name="T23" fmla="*/ 61 h 33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87"/>
                  <a:gd name="T37" fmla="*/ 0 h 337"/>
                  <a:gd name="T38" fmla="*/ 287 w 287"/>
                  <a:gd name="T39" fmla="*/ 337 h 33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87" h="337">
                    <a:moveTo>
                      <a:pt x="27" y="61"/>
                    </a:moveTo>
                    <a:lnTo>
                      <a:pt x="73" y="42"/>
                    </a:lnTo>
                    <a:lnTo>
                      <a:pt x="166" y="71"/>
                    </a:lnTo>
                    <a:lnTo>
                      <a:pt x="251" y="227"/>
                    </a:lnTo>
                    <a:lnTo>
                      <a:pt x="287" y="337"/>
                    </a:lnTo>
                    <a:lnTo>
                      <a:pt x="246" y="65"/>
                    </a:lnTo>
                    <a:lnTo>
                      <a:pt x="162" y="25"/>
                    </a:lnTo>
                    <a:lnTo>
                      <a:pt x="61" y="0"/>
                    </a:lnTo>
                    <a:lnTo>
                      <a:pt x="0" y="35"/>
                    </a:lnTo>
                    <a:lnTo>
                      <a:pt x="27" y="61"/>
                    </a:lnTo>
                    <a:close/>
                  </a:path>
                </a:pathLst>
              </a:custGeom>
              <a:solidFill>
                <a:srgbClr val="000000"/>
              </a:solidFill>
              <a:ln w="9525">
                <a:noFill/>
                <a:round/>
                <a:headEnd/>
                <a:tailEnd/>
              </a:ln>
            </p:spPr>
            <p:txBody>
              <a:bodyPr/>
              <a:lstStyle/>
              <a:p>
                <a:endParaRPr lang="en-US"/>
              </a:p>
            </p:txBody>
          </p:sp>
          <p:sp>
            <p:nvSpPr>
              <p:cNvPr id="27823" name="Freeform 145"/>
              <p:cNvSpPr>
                <a:spLocks/>
              </p:cNvSpPr>
              <p:nvPr/>
            </p:nvSpPr>
            <p:spPr bwMode="auto">
              <a:xfrm>
                <a:off x="1452" y="2798"/>
                <a:ext cx="706" cy="840"/>
              </a:xfrm>
              <a:custGeom>
                <a:avLst/>
                <a:gdLst>
                  <a:gd name="T0" fmla="*/ 26 w 1412"/>
                  <a:gd name="T1" fmla="*/ 25 h 1681"/>
                  <a:gd name="T2" fmla="*/ 129 w 1412"/>
                  <a:gd name="T3" fmla="*/ 122 h 1681"/>
                  <a:gd name="T4" fmla="*/ 218 w 1412"/>
                  <a:gd name="T5" fmla="*/ 230 h 1681"/>
                  <a:gd name="T6" fmla="*/ 334 w 1412"/>
                  <a:gd name="T7" fmla="*/ 377 h 1681"/>
                  <a:gd name="T8" fmla="*/ 393 w 1412"/>
                  <a:gd name="T9" fmla="*/ 439 h 1681"/>
                  <a:gd name="T10" fmla="*/ 445 w 1412"/>
                  <a:gd name="T11" fmla="*/ 510 h 1681"/>
                  <a:gd name="T12" fmla="*/ 509 w 1412"/>
                  <a:gd name="T13" fmla="*/ 612 h 1681"/>
                  <a:gd name="T14" fmla="*/ 584 w 1412"/>
                  <a:gd name="T15" fmla="*/ 725 h 1681"/>
                  <a:gd name="T16" fmla="*/ 641 w 1412"/>
                  <a:gd name="T17" fmla="*/ 799 h 1681"/>
                  <a:gd name="T18" fmla="*/ 743 w 1412"/>
                  <a:gd name="T19" fmla="*/ 926 h 1681"/>
                  <a:gd name="T20" fmla="*/ 834 w 1412"/>
                  <a:gd name="T21" fmla="*/ 1052 h 1681"/>
                  <a:gd name="T22" fmla="*/ 931 w 1412"/>
                  <a:gd name="T23" fmla="*/ 1194 h 1681"/>
                  <a:gd name="T24" fmla="*/ 1002 w 1412"/>
                  <a:gd name="T25" fmla="*/ 1320 h 1681"/>
                  <a:gd name="T26" fmla="*/ 1078 w 1412"/>
                  <a:gd name="T27" fmla="*/ 1462 h 1681"/>
                  <a:gd name="T28" fmla="*/ 1148 w 1412"/>
                  <a:gd name="T29" fmla="*/ 1548 h 1681"/>
                  <a:gd name="T30" fmla="*/ 1232 w 1412"/>
                  <a:gd name="T31" fmla="*/ 1628 h 1681"/>
                  <a:gd name="T32" fmla="*/ 1336 w 1412"/>
                  <a:gd name="T33" fmla="*/ 1681 h 1681"/>
                  <a:gd name="T34" fmla="*/ 1251 w 1412"/>
                  <a:gd name="T35" fmla="*/ 1629 h 1681"/>
                  <a:gd name="T36" fmla="*/ 1163 w 1412"/>
                  <a:gd name="T37" fmla="*/ 1527 h 1681"/>
                  <a:gd name="T38" fmla="*/ 1106 w 1412"/>
                  <a:gd name="T39" fmla="*/ 1460 h 1681"/>
                  <a:gd name="T40" fmla="*/ 930 w 1412"/>
                  <a:gd name="T41" fmla="*/ 1135 h 1681"/>
                  <a:gd name="T42" fmla="*/ 857 w 1412"/>
                  <a:gd name="T43" fmla="*/ 1027 h 1681"/>
                  <a:gd name="T44" fmla="*/ 777 w 1412"/>
                  <a:gd name="T45" fmla="*/ 911 h 1681"/>
                  <a:gd name="T46" fmla="*/ 658 w 1412"/>
                  <a:gd name="T47" fmla="*/ 766 h 1681"/>
                  <a:gd name="T48" fmla="*/ 595 w 1412"/>
                  <a:gd name="T49" fmla="*/ 662 h 1681"/>
                  <a:gd name="T50" fmla="*/ 519 w 1412"/>
                  <a:gd name="T51" fmla="*/ 552 h 1681"/>
                  <a:gd name="T52" fmla="*/ 430 w 1412"/>
                  <a:gd name="T53" fmla="*/ 430 h 1681"/>
                  <a:gd name="T54" fmla="*/ 350 w 1412"/>
                  <a:gd name="T55" fmla="*/ 343 h 1681"/>
                  <a:gd name="T56" fmla="*/ 230 w 1412"/>
                  <a:gd name="T57" fmla="*/ 200 h 1681"/>
                  <a:gd name="T58" fmla="*/ 171 w 1412"/>
                  <a:gd name="T59" fmla="*/ 139 h 1681"/>
                  <a:gd name="T60" fmla="*/ 59 w 1412"/>
                  <a:gd name="T61" fmla="*/ 21 h 1681"/>
                  <a:gd name="T62" fmla="*/ 0 w 1412"/>
                  <a:gd name="T63" fmla="*/ 0 h 1681"/>
                  <a:gd name="T64" fmla="*/ 0 w 1412"/>
                  <a:gd name="T65" fmla="*/ 0 h 168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412"/>
                  <a:gd name="T100" fmla="*/ 0 h 1681"/>
                  <a:gd name="T101" fmla="*/ 1412 w 1412"/>
                  <a:gd name="T102" fmla="*/ 1681 h 168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412" h="1681">
                    <a:moveTo>
                      <a:pt x="0" y="0"/>
                    </a:moveTo>
                    <a:lnTo>
                      <a:pt x="26" y="25"/>
                    </a:lnTo>
                    <a:lnTo>
                      <a:pt x="93" y="86"/>
                    </a:lnTo>
                    <a:lnTo>
                      <a:pt x="129" y="122"/>
                    </a:lnTo>
                    <a:lnTo>
                      <a:pt x="165" y="162"/>
                    </a:lnTo>
                    <a:lnTo>
                      <a:pt x="218" y="230"/>
                    </a:lnTo>
                    <a:lnTo>
                      <a:pt x="270" y="301"/>
                    </a:lnTo>
                    <a:lnTo>
                      <a:pt x="334" y="377"/>
                    </a:lnTo>
                    <a:lnTo>
                      <a:pt x="367" y="411"/>
                    </a:lnTo>
                    <a:lnTo>
                      <a:pt x="393" y="439"/>
                    </a:lnTo>
                    <a:lnTo>
                      <a:pt x="418" y="464"/>
                    </a:lnTo>
                    <a:lnTo>
                      <a:pt x="445" y="510"/>
                    </a:lnTo>
                    <a:lnTo>
                      <a:pt x="475" y="557"/>
                    </a:lnTo>
                    <a:lnTo>
                      <a:pt x="509" y="612"/>
                    </a:lnTo>
                    <a:lnTo>
                      <a:pt x="547" y="669"/>
                    </a:lnTo>
                    <a:lnTo>
                      <a:pt x="584" y="725"/>
                    </a:lnTo>
                    <a:lnTo>
                      <a:pt x="616" y="768"/>
                    </a:lnTo>
                    <a:lnTo>
                      <a:pt x="641" y="799"/>
                    </a:lnTo>
                    <a:lnTo>
                      <a:pt x="701" y="871"/>
                    </a:lnTo>
                    <a:lnTo>
                      <a:pt x="743" y="926"/>
                    </a:lnTo>
                    <a:lnTo>
                      <a:pt x="789" y="989"/>
                    </a:lnTo>
                    <a:lnTo>
                      <a:pt x="834" y="1052"/>
                    </a:lnTo>
                    <a:lnTo>
                      <a:pt x="876" y="1109"/>
                    </a:lnTo>
                    <a:lnTo>
                      <a:pt x="931" y="1194"/>
                    </a:lnTo>
                    <a:lnTo>
                      <a:pt x="964" y="1253"/>
                    </a:lnTo>
                    <a:lnTo>
                      <a:pt x="1002" y="1320"/>
                    </a:lnTo>
                    <a:lnTo>
                      <a:pt x="1057" y="1424"/>
                    </a:lnTo>
                    <a:lnTo>
                      <a:pt x="1078" y="1462"/>
                    </a:lnTo>
                    <a:lnTo>
                      <a:pt x="1110" y="1504"/>
                    </a:lnTo>
                    <a:lnTo>
                      <a:pt x="1148" y="1548"/>
                    </a:lnTo>
                    <a:lnTo>
                      <a:pt x="1186" y="1589"/>
                    </a:lnTo>
                    <a:lnTo>
                      <a:pt x="1232" y="1628"/>
                    </a:lnTo>
                    <a:lnTo>
                      <a:pt x="1281" y="1656"/>
                    </a:lnTo>
                    <a:lnTo>
                      <a:pt x="1336" y="1681"/>
                    </a:lnTo>
                    <a:lnTo>
                      <a:pt x="1412" y="1681"/>
                    </a:lnTo>
                    <a:lnTo>
                      <a:pt x="1251" y="1629"/>
                    </a:lnTo>
                    <a:lnTo>
                      <a:pt x="1211" y="1582"/>
                    </a:lnTo>
                    <a:lnTo>
                      <a:pt x="1163" y="1527"/>
                    </a:lnTo>
                    <a:lnTo>
                      <a:pt x="1123" y="1479"/>
                    </a:lnTo>
                    <a:lnTo>
                      <a:pt x="1106" y="1460"/>
                    </a:lnTo>
                    <a:lnTo>
                      <a:pt x="960" y="1185"/>
                    </a:lnTo>
                    <a:lnTo>
                      <a:pt x="930" y="1135"/>
                    </a:lnTo>
                    <a:lnTo>
                      <a:pt x="897" y="1086"/>
                    </a:lnTo>
                    <a:lnTo>
                      <a:pt x="857" y="1027"/>
                    </a:lnTo>
                    <a:lnTo>
                      <a:pt x="817" y="966"/>
                    </a:lnTo>
                    <a:lnTo>
                      <a:pt x="777" y="911"/>
                    </a:lnTo>
                    <a:lnTo>
                      <a:pt x="720" y="842"/>
                    </a:lnTo>
                    <a:lnTo>
                      <a:pt x="658" y="766"/>
                    </a:lnTo>
                    <a:lnTo>
                      <a:pt x="627" y="715"/>
                    </a:lnTo>
                    <a:lnTo>
                      <a:pt x="595" y="662"/>
                    </a:lnTo>
                    <a:lnTo>
                      <a:pt x="549" y="593"/>
                    </a:lnTo>
                    <a:lnTo>
                      <a:pt x="519" y="552"/>
                    </a:lnTo>
                    <a:lnTo>
                      <a:pt x="488" y="508"/>
                    </a:lnTo>
                    <a:lnTo>
                      <a:pt x="430" y="430"/>
                    </a:lnTo>
                    <a:lnTo>
                      <a:pt x="390" y="381"/>
                    </a:lnTo>
                    <a:lnTo>
                      <a:pt x="350" y="343"/>
                    </a:lnTo>
                    <a:lnTo>
                      <a:pt x="296" y="287"/>
                    </a:lnTo>
                    <a:lnTo>
                      <a:pt x="230" y="200"/>
                    </a:lnTo>
                    <a:lnTo>
                      <a:pt x="211" y="175"/>
                    </a:lnTo>
                    <a:lnTo>
                      <a:pt x="171" y="139"/>
                    </a:lnTo>
                    <a:lnTo>
                      <a:pt x="99" y="71"/>
                    </a:lnTo>
                    <a:lnTo>
                      <a:pt x="59" y="21"/>
                    </a:lnTo>
                    <a:lnTo>
                      <a:pt x="28" y="0"/>
                    </a:lnTo>
                    <a:lnTo>
                      <a:pt x="0" y="0"/>
                    </a:lnTo>
                    <a:close/>
                  </a:path>
                </a:pathLst>
              </a:custGeom>
              <a:solidFill>
                <a:srgbClr val="000000"/>
              </a:solidFill>
              <a:ln w="9525">
                <a:noFill/>
                <a:round/>
                <a:headEnd/>
                <a:tailEnd/>
              </a:ln>
            </p:spPr>
            <p:txBody>
              <a:bodyPr/>
              <a:lstStyle/>
              <a:p>
                <a:endParaRPr lang="en-US"/>
              </a:p>
            </p:txBody>
          </p:sp>
          <p:sp>
            <p:nvSpPr>
              <p:cNvPr id="27824" name="Freeform 146"/>
              <p:cNvSpPr>
                <a:spLocks/>
              </p:cNvSpPr>
              <p:nvPr/>
            </p:nvSpPr>
            <p:spPr bwMode="auto">
              <a:xfrm>
                <a:off x="1066" y="2661"/>
                <a:ext cx="330" cy="220"/>
              </a:xfrm>
              <a:custGeom>
                <a:avLst/>
                <a:gdLst>
                  <a:gd name="T0" fmla="*/ 0 w 660"/>
                  <a:gd name="T1" fmla="*/ 21 h 441"/>
                  <a:gd name="T2" fmla="*/ 25 w 660"/>
                  <a:gd name="T3" fmla="*/ 43 h 441"/>
                  <a:gd name="T4" fmla="*/ 89 w 660"/>
                  <a:gd name="T5" fmla="*/ 95 h 441"/>
                  <a:gd name="T6" fmla="*/ 125 w 660"/>
                  <a:gd name="T7" fmla="*/ 125 h 441"/>
                  <a:gd name="T8" fmla="*/ 164 w 660"/>
                  <a:gd name="T9" fmla="*/ 156 h 441"/>
                  <a:gd name="T10" fmla="*/ 230 w 660"/>
                  <a:gd name="T11" fmla="*/ 201 h 441"/>
                  <a:gd name="T12" fmla="*/ 314 w 660"/>
                  <a:gd name="T13" fmla="*/ 249 h 441"/>
                  <a:gd name="T14" fmla="*/ 369 w 660"/>
                  <a:gd name="T15" fmla="*/ 281 h 441"/>
                  <a:gd name="T16" fmla="*/ 430 w 660"/>
                  <a:gd name="T17" fmla="*/ 317 h 441"/>
                  <a:gd name="T18" fmla="*/ 489 w 660"/>
                  <a:gd name="T19" fmla="*/ 351 h 441"/>
                  <a:gd name="T20" fmla="*/ 542 w 660"/>
                  <a:gd name="T21" fmla="*/ 382 h 441"/>
                  <a:gd name="T22" fmla="*/ 606 w 660"/>
                  <a:gd name="T23" fmla="*/ 418 h 441"/>
                  <a:gd name="T24" fmla="*/ 660 w 660"/>
                  <a:gd name="T25" fmla="*/ 441 h 441"/>
                  <a:gd name="T26" fmla="*/ 635 w 660"/>
                  <a:gd name="T27" fmla="*/ 406 h 441"/>
                  <a:gd name="T28" fmla="*/ 413 w 660"/>
                  <a:gd name="T29" fmla="*/ 273 h 441"/>
                  <a:gd name="T30" fmla="*/ 384 w 660"/>
                  <a:gd name="T31" fmla="*/ 258 h 441"/>
                  <a:gd name="T32" fmla="*/ 314 w 660"/>
                  <a:gd name="T33" fmla="*/ 220 h 441"/>
                  <a:gd name="T34" fmla="*/ 232 w 660"/>
                  <a:gd name="T35" fmla="*/ 173 h 441"/>
                  <a:gd name="T36" fmla="*/ 162 w 660"/>
                  <a:gd name="T37" fmla="*/ 125 h 441"/>
                  <a:gd name="T38" fmla="*/ 110 w 660"/>
                  <a:gd name="T39" fmla="*/ 83 h 441"/>
                  <a:gd name="T40" fmla="*/ 63 w 660"/>
                  <a:gd name="T41" fmla="*/ 42 h 441"/>
                  <a:gd name="T42" fmla="*/ 15 w 660"/>
                  <a:gd name="T43" fmla="*/ 0 h 441"/>
                  <a:gd name="T44" fmla="*/ 0 w 660"/>
                  <a:gd name="T45" fmla="*/ 21 h 441"/>
                  <a:gd name="T46" fmla="*/ 0 w 660"/>
                  <a:gd name="T47" fmla="*/ 21 h 441"/>
                  <a:gd name="T48" fmla="*/ 0 w 660"/>
                  <a:gd name="T49" fmla="*/ 21 h 44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60"/>
                  <a:gd name="T76" fmla="*/ 0 h 441"/>
                  <a:gd name="T77" fmla="*/ 660 w 660"/>
                  <a:gd name="T78" fmla="*/ 441 h 44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60" h="441">
                    <a:moveTo>
                      <a:pt x="0" y="21"/>
                    </a:moveTo>
                    <a:lnTo>
                      <a:pt x="25" y="43"/>
                    </a:lnTo>
                    <a:lnTo>
                      <a:pt x="89" y="95"/>
                    </a:lnTo>
                    <a:lnTo>
                      <a:pt x="125" y="125"/>
                    </a:lnTo>
                    <a:lnTo>
                      <a:pt x="164" y="156"/>
                    </a:lnTo>
                    <a:lnTo>
                      <a:pt x="230" y="201"/>
                    </a:lnTo>
                    <a:lnTo>
                      <a:pt x="314" y="249"/>
                    </a:lnTo>
                    <a:lnTo>
                      <a:pt x="369" y="281"/>
                    </a:lnTo>
                    <a:lnTo>
                      <a:pt x="430" y="317"/>
                    </a:lnTo>
                    <a:lnTo>
                      <a:pt x="489" y="351"/>
                    </a:lnTo>
                    <a:lnTo>
                      <a:pt x="542" y="382"/>
                    </a:lnTo>
                    <a:lnTo>
                      <a:pt x="606" y="418"/>
                    </a:lnTo>
                    <a:lnTo>
                      <a:pt x="660" y="441"/>
                    </a:lnTo>
                    <a:lnTo>
                      <a:pt x="635" y="406"/>
                    </a:lnTo>
                    <a:lnTo>
                      <a:pt x="413" y="273"/>
                    </a:lnTo>
                    <a:lnTo>
                      <a:pt x="384" y="258"/>
                    </a:lnTo>
                    <a:lnTo>
                      <a:pt x="314" y="220"/>
                    </a:lnTo>
                    <a:lnTo>
                      <a:pt x="232" y="173"/>
                    </a:lnTo>
                    <a:lnTo>
                      <a:pt x="162" y="125"/>
                    </a:lnTo>
                    <a:lnTo>
                      <a:pt x="110" y="83"/>
                    </a:lnTo>
                    <a:lnTo>
                      <a:pt x="63" y="42"/>
                    </a:lnTo>
                    <a:lnTo>
                      <a:pt x="15" y="0"/>
                    </a:lnTo>
                    <a:lnTo>
                      <a:pt x="0" y="21"/>
                    </a:lnTo>
                    <a:close/>
                  </a:path>
                </a:pathLst>
              </a:custGeom>
              <a:solidFill>
                <a:srgbClr val="000000"/>
              </a:solidFill>
              <a:ln w="9525">
                <a:noFill/>
                <a:round/>
                <a:headEnd/>
                <a:tailEnd/>
              </a:ln>
            </p:spPr>
            <p:txBody>
              <a:bodyPr/>
              <a:lstStyle/>
              <a:p>
                <a:endParaRPr lang="en-US"/>
              </a:p>
            </p:txBody>
          </p:sp>
          <p:sp>
            <p:nvSpPr>
              <p:cNvPr id="27825" name="Freeform 147"/>
              <p:cNvSpPr>
                <a:spLocks/>
              </p:cNvSpPr>
              <p:nvPr/>
            </p:nvSpPr>
            <p:spPr bwMode="auto">
              <a:xfrm>
                <a:off x="1225" y="2648"/>
                <a:ext cx="150" cy="73"/>
              </a:xfrm>
              <a:custGeom>
                <a:avLst/>
                <a:gdLst>
                  <a:gd name="T0" fmla="*/ 0 w 301"/>
                  <a:gd name="T1" fmla="*/ 11 h 146"/>
                  <a:gd name="T2" fmla="*/ 115 w 301"/>
                  <a:gd name="T3" fmla="*/ 55 h 146"/>
                  <a:gd name="T4" fmla="*/ 200 w 301"/>
                  <a:gd name="T5" fmla="*/ 88 h 146"/>
                  <a:gd name="T6" fmla="*/ 251 w 301"/>
                  <a:gd name="T7" fmla="*/ 112 h 146"/>
                  <a:gd name="T8" fmla="*/ 301 w 301"/>
                  <a:gd name="T9" fmla="*/ 146 h 146"/>
                  <a:gd name="T10" fmla="*/ 301 w 301"/>
                  <a:gd name="T11" fmla="*/ 112 h 146"/>
                  <a:gd name="T12" fmla="*/ 246 w 301"/>
                  <a:gd name="T13" fmla="*/ 84 h 146"/>
                  <a:gd name="T14" fmla="*/ 160 w 301"/>
                  <a:gd name="T15" fmla="*/ 48 h 146"/>
                  <a:gd name="T16" fmla="*/ 78 w 301"/>
                  <a:gd name="T17" fmla="*/ 19 h 146"/>
                  <a:gd name="T18" fmla="*/ 23 w 301"/>
                  <a:gd name="T19" fmla="*/ 0 h 146"/>
                  <a:gd name="T20" fmla="*/ 0 w 301"/>
                  <a:gd name="T21" fmla="*/ 11 h 146"/>
                  <a:gd name="T22" fmla="*/ 0 w 301"/>
                  <a:gd name="T23" fmla="*/ 11 h 146"/>
                  <a:gd name="T24" fmla="*/ 0 w 301"/>
                  <a:gd name="T25" fmla="*/ 11 h 1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01"/>
                  <a:gd name="T40" fmla="*/ 0 h 146"/>
                  <a:gd name="T41" fmla="*/ 301 w 301"/>
                  <a:gd name="T42" fmla="*/ 146 h 14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01" h="146">
                    <a:moveTo>
                      <a:pt x="0" y="11"/>
                    </a:moveTo>
                    <a:lnTo>
                      <a:pt x="115" y="55"/>
                    </a:lnTo>
                    <a:lnTo>
                      <a:pt x="200" y="88"/>
                    </a:lnTo>
                    <a:lnTo>
                      <a:pt x="251" y="112"/>
                    </a:lnTo>
                    <a:lnTo>
                      <a:pt x="301" y="146"/>
                    </a:lnTo>
                    <a:lnTo>
                      <a:pt x="301" y="112"/>
                    </a:lnTo>
                    <a:lnTo>
                      <a:pt x="246" y="84"/>
                    </a:lnTo>
                    <a:lnTo>
                      <a:pt x="160" y="48"/>
                    </a:lnTo>
                    <a:lnTo>
                      <a:pt x="78" y="19"/>
                    </a:lnTo>
                    <a:lnTo>
                      <a:pt x="23" y="0"/>
                    </a:lnTo>
                    <a:lnTo>
                      <a:pt x="0" y="11"/>
                    </a:lnTo>
                    <a:close/>
                  </a:path>
                </a:pathLst>
              </a:custGeom>
              <a:solidFill>
                <a:srgbClr val="000000"/>
              </a:solidFill>
              <a:ln w="9525">
                <a:noFill/>
                <a:round/>
                <a:headEnd/>
                <a:tailEnd/>
              </a:ln>
            </p:spPr>
            <p:txBody>
              <a:bodyPr/>
              <a:lstStyle/>
              <a:p>
                <a:endParaRPr lang="en-US"/>
              </a:p>
            </p:txBody>
          </p:sp>
          <p:sp>
            <p:nvSpPr>
              <p:cNvPr id="27826" name="Freeform 148"/>
              <p:cNvSpPr>
                <a:spLocks/>
              </p:cNvSpPr>
              <p:nvPr/>
            </p:nvSpPr>
            <p:spPr bwMode="auto">
              <a:xfrm>
                <a:off x="3045" y="3457"/>
                <a:ext cx="98" cy="567"/>
              </a:xfrm>
              <a:custGeom>
                <a:avLst/>
                <a:gdLst>
                  <a:gd name="T0" fmla="*/ 0 w 196"/>
                  <a:gd name="T1" fmla="*/ 0 h 1132"/>
                  <a:gd name="T2" fmla="*/ 8 w 196"/>
                  <a:gd name="T3" fmla="*/ 226 h 1132"/>
                  <a:gd name="T4" fmla="*/ 34 w 196"/>
                  <a:gd name="T5" fmla="*/ 557 h 1132"/>
                  <a:gd name="T6" fmla="*/ 65 w 196"/>
                  <a:gd name="T7" fmla="*/ 705 h 1132"/>
                  <a:gd name="T8" fmla="*/ 109 w 196"/>
                  <a:gd name="T9" fmla="*/ 895 h 1132"/>
                  <a:gd name="T10" fmla="*/ 148 w 196"/>
                  <a:gd name="T11" fmla="*/ 1058 h 1132"/>
                  <a:gd name="T12" fmla="*/ 164 w 196"/>
                  <a:gd name="T13" fmla="*/ 1127 h 1132"/>
                  <a:gd name="T14" fmla="*/ 196 w 196"/>
                  <a:gd name="T15" fmla="*/ 1132 h 1132"/>
                  <a:gd name="T16" fmla="*/ 175 w 196"/>
                  <a:gd name="T17" fmla="*/ 1056 h 1132"/>
                  <a:gd name="T18" fmla="*/ 131 w 196"/>
                  <a:gd name="T19" fmla="*/ 883 h 1132"/>
                  <a:gd name="T20" fmla="*/ 90 w 196"/>
                  <a:gd name="T21" fmla="*/ 697 h 1132"/>
                  <a:gd name="T22" fmla="*/ 69 w 196"/>
                  <a:gd name="T23" fmla="*/ 581 h 1132"/>
                  <a:gd name="T24" fmla="*/ 53 w 196"/>
                  <a:gd name="T25" fmla="*/ 389 h 1132"/>
                  <a:gd name="T26" fmla="*/ 34 w 196"/>
                  <a:gd name="T27" fmla="*/ 190 h 1132"/>
                  <a:gd name="T28" fmla="*/ 32 w 196"/>
                  <a:gd name="T29" fmla="*/ 49 h 1132"/>
                  <a:gd name="T30" fmla="*/ 0 w 196"/>
                  <a:gd name="T31" fmla="*/ 0 h 1132"/>
                  <a:gd name="T32" fmla="*/ 0 w 196"/>
                  <a:gd name="T33" fmla="*/ 0 h 1132"/>
                  <a:gd name="T34" fmla="*/ 0 w 196"/>
                  <a:gd name="T35" fmla="*/ 0 h 11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96"/>
                  <a:gd name="T55" fmla="*/ 0 h 1132"/>
                  <a:gd name="T56" fmla="*/ 196 w 196"/>
                  <a:gd name="T57" fmla="*/ 1132 h 11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96" h="1132">
                    <a:moveTo>
                      <a:pt x="0" y="0"/>
                    </a:moveTo>
                    <a:lnTo>
                      <a:pt x="8" y="226"/>
                    </a:lnTo>
                    <a:lnTo>
                      <a:pt x="34" y="557"/>
                    </a:lnTo>
                    <a:lnTo>
                      <a:pt x="65" y="705"/>
                    </a:lnTo>
                    <a:lnTo>
                      <a:pt x="109" y="895"/>
                    </a:lnTo>
                    <a:lnTo>
                      <a:pt x="148" y="1058"/>
                    </a:lnTo>
                    <a:lnTo>
                      <a:pt x="164" y="1127"/>
                    </a:lnTo>
                    <a:lnTo>
                      <a:pt x="196" y="1132"/>
                    </a:lnTo>
                    <a:lnTo>
                      <a:pt x="175" y="1056"/>
                    </a:lnTo>
                    <a:lnTo>
                      <a:pt x="131" y="883"/>
                    </a:lnTo>
                    <a:lnTo>
                      <a:pt x="90" y="697"/>
                    </a:lnTo>
                    <a:lnTo>
                      <a:pt x="69" y="581"/>
                    </a:lnTo>
                    <a:lnTo>
                      <a:pt x="53" y="389"/>
                    </a:lnTo>
                    <a:lnTo>
                      <a:pt x="34" y="190"/>
                    </a:lnTo>
                    <a:lnTo>
                      <a:pt x="32" y="49"/>
                    </a:lnTo>
                    <a:lnTo>
                      <a:pt x="0" y="0"/>
                    </a:lnTo>
                    <a:close/>
                  </a:path>
                </a:pathLst>
              </a:custGeom>
              <a:solidFill>
                <a:srgbClr val="000000"/>
              </a:solidFill>
              <a:ln w="9525">
                <a:noFill/>
                <a:round/>
                <a:headEnd/>
                <a:tailEnd/>
              </a:ln>
            </p:spPr>
            <p:txBody>
              <a:bodyPr/>
              <a:lstStyle/>
              <a:p>
                <a:endParaRPr lang="en-US"/>
              </a:p>
            </p:txBody>
          </p:sp>
          <p:sp>
            <p:nvSpPr>
              <p:cNvPr id="27827" name="Freeform 149"/>
              <p:cNvSpPr>
                <a:spLocks/>
              </p:cNvSpPr>
              <p:nvPr/>
            </p:nvSpPr>
            <p:spPr bwMode="auto">
              <a:xfrm>
                <a:off x="1197" y="3596"/>
                <a:ext cx="166" cy="147"/>
              </a:xfrm>
              <a:custGeom>
                <a:avLst/>
                <a:gdLst>
                  <a:gd name="T0" fmla="*/ 149 w 331"/>
                  <a:gd name="T1" fmla="*/ 200 h 295"/>
                  <a:gd name="T2" fmla="*/ 227 w 331"/>
                  <a:gd name="T3" fmla="*/ 200 h 295"/>
                  <a:gd name="T4" fmla="*/ 331 w 331"/>
                  <a:gd name="T5" fmla="*/ 146 h 295"/>
                  <a:gd name="T6" fmla="*/ 312 w 331"/>
                  <a:gd name="T7" fmla="*/ 162 h 295"/>
                  <a:gd name="T8" fmla="*/ 268 w 331"/>
                  <a:gd name="T9" fmla="*/ 198 h 295"/>
                  <a:gd name="T10" fmla="*/ 225 w 331"/>
                  <a:gd name="T11" fmla="*/ 238 h 295"/>
                  <a:gd name="T12" fmla="*/ 200 w 331"/>
                  <a:gd name="T13" fmla="*/ 268 h 295"/>
                  <a:gd name="T14" fmla="*/ 88 w 331"/>
                  <a:gd name="T15" fmla="*/ 295 h 295"/>
                  <a:gd name="T16" fmla="*/ 0 w 331"/>
                  <a:gd name="T17" fmla="*/ 295 h 295"/>
                  <a:gd name="T18" fmla="*/ 65 w 331"/>
                  <a:gd name="T19" fmla="*/ 253 h 295"/>
                  <a:gd name="T20" fmla="*/ 109 w 331"/>
                  <a:gd name="T21" fmla="*/ 217 h 295"/>
                  <a:gd name="T22" fmla="*/ 88 w 331"/>
                  <a:gd name="T23" fmla="*/ 70 h 295"/>
                  <a:gd name="T24" fmla="*/ 65 w 331"/>
                  <a:gd name="T25" fmla="*/ 0 h 295"/>
                  <a:gd name="T26" fmla="*/ 88 w 331"/>
                  <a:gd name="T27" fmla="*/ 38 h 295"/>
                  <a:gd name="T28" fmla="*/ 120 w 331"/>
                  <a:gd name="T29" fmla="*/ 103 h 295"/>
                  <a:gd name="T30" fmla="*/ 149 w 331"/>
                  <a:gd name="T31" fmla="*/ 200 h 295"/>
                  <a:gd name="T32" fmla="*/ 149 w 331"/>
                  <a:gd name="T33" fmla="*/ 200 h 295"/>
                  <a:gd name="T34" fmla="*/ 149 w 331"/>
                  <a:gd name="T35" fmla="*/ 200 h 29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31"/>
                  <a:gd name="T55" fmla="*/ 0 h 295"/>
                  <a:gd name="T56" fmla="*/ 331 w 331"/>
                  <a:gd name="T57" fmla="*/ 295 h 29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31" h="295">
                    <a:moveTo>
                      <a:pt x="149" y="200"/>
                    </a:moveTo>
                    <a:lnTo>
                      <a:pt x="227" y="200"/>
                    </a:lnTo>
                    <a:lnTo>
                      <a:pt x="331" y="146"/>
                    </a:lnTo>
                    <a:lnTo>
                      <a:pt x="312" y="162"/>
                    </a:lnTo>
                    <a:lnTo>
                      <a:pt x="268" y="198"/>
                    </a:lnTo>
                    <a:lnTo>
                      <a:pt x="225" y="238"/>
                    </a:lnTo>
                    <a:lnTo>
                      <a:pt x="200" y="268"/>
                    </a:lnTo>
                    <a:lnTo>
                      <a:pt x="88" y="295"/>
                    </a:lnTo>
                    <a:lnTo>
                      <a:pt x="0" y="295"/>
                    </a:lnTo>
                    <a:lnTo>
                      <a:pt x="65" y="253"/>
                    </a:lnTo>
                    <a:lnTo>
                      <a:pt x="109" y="217"/>
                    </a:lnTo>
                    <a:lnTo>
                      <a:pt x="88" y="70"/>
                    </a:lnTo>
                    <a:lnTo>
                      <a:pt x="65" y="0"/>
                    </a:lnTo>
                    <a:lnTo>
                      <a:pt x="88" y="38"/>
                    </a:lnTo>
                    <a:lnTo>
                      <a:pt x="120" y="103"/>
                    </a:lnTo>
                    <a:lnTo>
                      <a:pt x="149" y="200"/>
                    </a:lnTo>
                    <a:close/>
                  </a:path>
                </a:pathLst>
              </a:custGeom>
              <a:solidFill>
                <a:srgbClr val="000000"/>
              </a:solidFill>
              <a:ln w="9525">
                <a:noFill/>
                <a:round/>
                <a:headEnd/>
                <a:tailEnd/>
              </a:ln>
            </p:spPr>
            <p:txBody>
              <a:bodyPr/>
              <a:lstStyle/>
              <a:p>
                <a:endParaRPr lang="en-US"/>
              </a:p>
            </p:txBody>
          </p:sp>
          <p:sp>
            <p:nvSpPr>
              <p:cNvPr id="27828" name="Freeform 150"/>
              <p:cNvSpPr>
                <a:spLocks/>
              </p:cNvSpPr>
              <p:nvPr/>
            </p:nvSpPr>
            <p:spPr bwMode="auto">
              <a:xfrm>
                <a:off x="1118" y="3568"/>
                <a:ext cx="73" cy="177"/>
              </a:xfrm>
              <a:custGeom>
                <a:avLst/>
                <a:gdLst>
                  <a:gd name="T0" fmla="*/ 24 w 146"/>
                  <a:gd name="T1" fmla="*/ 0 h 356"/>
                  <a:gd name="T2" fmla="*/ 45 w 146"/>
                  <a:gd name="T3" fmla="*/ 205 h 356"/>
                  <a:gd name="T4" fmla="*/ 72 w 146"/>
                  <a:gd name="T5" fmla="*/ 251 h 356"/>
                  <a:gd name="T6" fmla="*/ 104 w 146"/>
                  <a:gd name="T7" fmla="*/ 300 h 356"/>
                  <a:gd name="T8" fmla="*/ 146 w 146"/>
                  <a:gd name="T9" fmla="*/ 356 h 356"/>
                  <a:gd name="T10" fmla="*/ 68 w 146"/>
                  <a:gd name="T11" fmla="*/ 289 h 356"/>
                  <a:gd name="T12" fmla="*/ 0 w 146"/>
                  <a:gd name="T13" fmla="*/ 156 h 356"/>
                  <a:gd name="T14" fmla="*/ 7 w 146"/>
                  <a:gd name="T15" fmla="*/ 19 h 356"/>
                  <a:gd name="T16" fmla="*/ 24 w 146"/>
                  <a:gd name="T17" fmla="*/ 0 h 356"/>
                  <a:gd name="T18" fmla="*/ 24 w 146"/>
                  <a:gd name="T19" fmla="*/ 0 h 356"/>
                  <a:gd name="T20" fmla="*/ 24 w 146"/>
                  <a:gd name="T21" fmla="*/ 0 h 3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6"/>
                  <a:gd name="T34" fmla="*/ 0 h 356"/>
                  <a:gd name="T35" fmla="*/ 146 w 146"/>
                  <a:gd name="T36" fmla="*/ 356 h 35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6" h="356">
                    <a:moveTo>
                      <a:pt x="24" y="0"/>
                    </a:moveTo>
                    <a:lnTo>
                      <a:pt x="45" y="205"/>
                    </a:lnTo>
                    <a:lnTo>
                      <a:pt x="72" y="251"/>
                    </a:lnTo>
                    <a:lnTo>
                      <a:pt x="104" y="300"/>
                    </a:lnTo>
                    <a:lnTo>
                      <a:pt x="146" y="356"/>
                    </a:lnTo>
                    <a:lnTo>
                      <a:pt x="68" y="289"/>
                    </a:lnTo>
                    <a:lnTo>
                      <a:pt x="0" y="156"/>
                    </a:lnTo>
                    <a:lnTo>
                      <a:pt x="7" y="19"/>
                    </a:lnTo>
                    <a:lnTo>
                      <a:pt x="24" y="0"/>
                    </a:lnTo>
                    <a:close/>
                  </a:path>
                </a:pathLst>
              </a:custGeom>
              <a:solidFill>
                <a:srgbClr val="000000"/>
              </a:solidFill>
              <a:ln w="9525">
                <a:noFill/>
                <a:round/>
                <a:headEnd/>
                <a:tailEnd/>
              </a:ln>
            </p:spPr>
            <p:txBody>
              <a:bodyPr/>
              <a:lstStyle/>
              <a:p>
                <a:endParaRPr lang="en-US"/>
              </a:p>
            </p:txBody>
          </p:sp>
          <p:sp>
            <p:nvSpPr>
              <p:cNvPr id="27829" name="Freeform 151"/>
              <p:cNvSpPr>
                <a:spLocks/>
              </p:cNvSpPr>
              <p:nvPr/>
            </p:nvSpPr>
            <p:spPr bwMode="auto">
              <a:xfrm>
                <a:off x="1234" y="2093"/>
                <a:ext cx="101" cy="125"/>
              </a:xfrm>
              <a:custGeom>
                <a:avLst/>
                <a:gdLst>
                  <a:gd name="T0" fmla="*/ 7 w 201"/>
                  <a:gd name="T1" fmla="*/ 4 h 249"/>
                  <a:gd name="T2" fmla="*/ 0 w 201"/>
                  <a:gd name="T3" fmla="*/ 44 h 249"/>
                  <a:gd name="T4" fmla="*/ 5 w 201"/>
                  <a:gd name="T5" fmla="*/ 85 h 249"/>
                  <a:gd name="T6" fmla="*/ 34 w 201"/>
                  <a:gd name="T7" fmla="*/ 112 h 249"/>
                  <a:gd name="T8" fmla="*/ 58 w 201"/>
                  <a:gd name="T9" fmla="*/ 160 h 249"/>
                  <a:gd name="T10" fmla="*/ 55 w 201"/>
                  <a:gd name="T11" fmla="*/ 201 h 249"/>
                  <a:gd name="T12" fmla="*/ 28 w 201"/>
                  <a:gd name="T13" fmla="*/ 249 h 249"/>
                  <a:gd name="T14" fmla="*/ 104 w 201"/>
                  <a:gd name="T15" fmla="*/ 249 h 249"/>
                  <a:gd name="T16" fmla="*/ 152 w 201"/>
                  <a:gd name="T17" fmla="*/ 209 h 249"/>
                  <a:gd name="T18" fmla="*/ 201 w 201"/>
                  <a:gd name="T19" fmla="*/ 201 h 249"/>
                  <a:gd name="T20" fmla="*/ 173 w 201"/>
                  <a:gd name="T21" fmla="*/ 173 h 249"/>
                  <a:gd name="T22" fmla="*/ 129 w 201"/>
                  <a:gd name="T23" fmla="*/ 142 h 249"/>
                  <a:gd name="T24" fmla="*/ 110 w 201"/>
                  <a:gd name="T25" fmla="*/ 125 h 249"/>
                  <a:gd name="T26" fmla="*/ 112 w 201"/>
                  <a:gd name="T27" fmla="*/ 104 h 249"/>
                  <a:gd name="T28" fmla="*/ 146 w 201"/>
                  <a:gd name="T29" fmla="*/ 65 h 249"/>
                  <a:gd name="T30" fmla="*/ 136 w 201"/>
                  <a:gd name="T31" fmla="*/ 21 h 249"/>
                  <a:gd name="T32" fmla="*/ 104 w 201"/>
                  <a:gd name="T33" fmla="*/ 0 h 249"/>
                  <a:gd name="T34" fmla="*/ 7 w 201"/>
                  <a:gd name="T35" fmla="*/ 4 h 249"/>
                  <a:gd name="T36" fmla="*/ 7 w 201"/>
                  <a:gd name="T37" fmla="*/ 4 h 249"/>
                  <a:gd name="T38" fmla="*/ 7 w 201"/>
                  <a:gd name="T39" fmla="*/ 4 h 24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1"/>
                  <a:gd name="T61" fmla="*/ 0 h 249"/>
                  <a:gd name="T62" fmla="*/ 201 w 201"/>
                  <a:gd name="T63" fmla="*/ 249 h 24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1" h="249">
                    <a:moveTo>
                      <a:pt x="7" y="4"/>
                    </a:moveTo>
                    <a:lnTo>
                      <a:pt x="0" y="44"/>
                    </a:lnTo>
                    <a:lnTo>
                      <a:pt x="5" y="85"/>
                    </a:lnTo>
                    <a:lnTo>
                      <a:pt x="34" y="112"/>
                    </a:lnTo>
                    <a:lnTo>
                      <a:pt x="58" y="160"/>
                    </a:lnTo>
                    <a:lnTo>
                      <a:pt x="55" y="201"/>
                    </a:lnTo>
                    <a:lnTo>
                      <a:pt x="28" y="249"/>
                    </a:lnTo>
                    <a:lnTo>
                      <a:pt x="104" y="249"/>
                    </a:lnTo>
                    <a:lnTo>
                      <a:pt x="152" y="209"/>
                    </a:lnTo>
                    <a:lnTo>
                      <a:pt x="201" y="201"/>
                    </a:lnTo>
                    <a:lnTo>
                      <a:pt x="173" y="173"/>
                    </a:lnTo>
                    <a:lnTo>
                      <a:pt x="129" y="142"/>
                    </a:lnTo>
                    <a:lnTo>
                      <a:pt x="110" y="125"/>
                    </a:lnTo>
                    <a:lnTo>
                      <a:pt x="112" y="104"/>
                    </a:lnTo>
                    <a:lnTo>
                      <a:pt x="146" y="65"/>
                    </a:lnTo>
                    <a:lnTo>
                      <a:pt x="136" y="21"/>
                    </a:lnTo>
                    <a:lnTo>
                      <a:pt x="104" y="0"/>
                    </a:lnTo>
                    <a:lnTo>
                      <a:pt x="7" y="4"/>
                    </a:lnTo>
                    <a:close/>
                  </a:path>
                </a:pathLst>
              </a:custGeom>
              <a:solidFill>
                <a:srgbClr val="FFC4B8"/>
              </a:solidFill>
              <a:ln w="9525">
                <a:noFill/>
                <a:round/>
                <a:headEnd/>
                <a:tailEnd/>
              </a:ln>
            </p:spPr>
            <p:txBody>
              <a:bodyPr/>
              <a:lstStyle/>
              <a:p>
                <a:endParaRPr lang="en-US"/>
              </a:p>
            </p:txBody>
          </p:sp>
          <p:sp>
            <p:nvSpPr>
              <p:cNvPr id="27830" name="Freeform 152"/>
              <p:cNvSpPr>
                <a:spLocks/>
              </p:cNvSpPr>
              <p:nvPr/>
            </p:nvSpPr>
            <p:spPr bwMode="auto">
              <a:xfrm>
                <a:off x="1251" y="2284"/>
                <a:ext cx="71" cy="90"/>
              </a:xfrm>
              <a:custGeom>
                <a:avLst/>
                <a:gdLst>
                  <a:gd name="T0" fmla="*/ 26 w 140"/>
                  <a:gd name="T1" fmla="*/ 0 h 181"/>
                  <a:gd name="T2" fmla="*/ 38 w 140"/>
                  <a:gd name="T3" fmla="*/ 15 h 181"/>
                  <a:gd name="T4" fmla="*/ 80 w 140"/>
                  <a:gd name="T5" fmla="*/ 46 h 181"/>
                  <a:gd name="T6" fmla="*/ 140 w 140"/>
                  <a:gd name="T7" fmla="*/ 70 h 181"/>
                  <a:gd name="T8" fmla="*/ 104 w 140"/>
                  <a:gd name="T9" fmla="*/ 133 h 181"/>
                  <a:gd name="T10" fmla="*/ 116 w 140"/>
                  <a:gd name="T11" fmla="*/ 167 h 181"/>
                  <a:gd name="T12" fmla="*/ 123 w 140"/>
                  <a:gd name="T13" fmla="*/ 181 h 181"/>
                  <a:gd name="T14" fmla="*/ 61 w 140"/>
                  <a:gd name="T15" fmla="*/ 156 h 181"/>
                  <a:gd name="T16" fmla="*/ 24 w 140"/>
                  <a:gd name="T17" fmla="*/ 122 h 181"/>
                  <a:gd name="T18" fmla="*/ 0 w 140"/>
                  <a:gd name="T19" fmla="*/ 59 h 181"/>
                  <a:gd name="T20" fmla="*/ 5 w 140"/>
                  <a:gd name="T21" fmla="*/ 6 h 181"/>
                  <a:gd name="T22" fmla="*/ 26 w 140"/>
                  <a:gd name="T23" fmla="*/ 0 h 181"/>
                  <a:gd name="T24" fmla="*/ 26 w 140"/>
                  <a:gd name="T25" fmla="*/ 0 h 181"/>
                  <a:gd name="T26" fmla="*/ 26 w 140"/>
                  <a:gd name="T27" fmla="*/ 0 h 18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0"/>
                  <a:gd name="T43" fmla="*/ 0 h 181"/>
                  <a:gd name="T44" fmla="*/ 140 w 140"/>
                  <a:gd name="T45" fmla="*/ 181 h 18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0" h="181">
                    <a:moveTo>
                      <a:pt x="26" y="0"/>
                    </a:moveTo>
                    <a:lnTo>
                      <a:pt x="38" y="15"/>
                    </a:lnTo>
                    <a:lnTo>
                      <a:pt x="80" y="46"/>
                    </a:lnTo>
                    <a:lnTo>
                      <a:pt x="140" y="70"/>
                    </a:lnTo>
                    <a:lnTo>
                      <a:pt x="104" y="133"/>
                    </a:lnTo>
                    <a:lnTo>
                      <a:pt x="116" y="167"/>
                    </a:lnTo>
                    <a:lnTo>
                      <a:pt x="123" y="181"/>
                    </a:lnTo>
                    <a:lnTo>
                      <a:pt x="61" y="156"/>
                    </a:lnTo>
                    <a:lnTo>
                      <a:pt x="24" y="122"/>
                    </a:lnTo>
                    <a:lnTo>
                      <a:pt x="0" y="59"/>
                    </a:lnTo>
                    <a:lnTo>
                      <a:pt x="5" y="6"/>
                    </a:lnTo>
                    <a:lnTo>
                      <a:pt x="26" y="0"/>
                    </a:lnTo>
                    <a:close/>
                  </a:path>
                </a:pathLst>
              </a:custGeom>
              <a:solidFill>
                <a:srgbClr val="FFB5A8"/>
              </a:solidFill>
              <a:ln w="9525">
                <a:noFill/>
                <a:round/>
                <a:headEnd/>
                <a:tailEnd/>
              </a:ln>
            </p:spPr>
            <p:txBody>
              <a:bodyPr/>
              <a:lstStyle/>
              <a:p>
                <a:endParaRPr lang="en-US"/>
              </a:p>
            </p:txBody>
          </p:sp>
          <p:sp>
            <p:nvSpPr>
              <p:cNvPr id="27831" name="Freeform 153"/>
              <p:cNvSpPr>
                <a:spLocks/>
              </p:cNvSpPr>
              <p:nvPr/>
            </p:nvSpPr>
            <p:spPr bwMode="auto">
              <a:xfrm>
                <a:off x="1142" y="2190"/>
                <a:ext cx="58" cy="44"/>
              </a:xfrm>
              <a:custGeom>
                <a:avLst/>
                <a:gdLst>
                  <a:gd name="T0" fmla="*/ 61 w 116"/>
                  <a:gd name="T1" fmla="*/ 0 h 87"/>
                  <a:gd name="T2" fmla="*/ 116 w 116"/>
                  <a:gd name="T3" fmla="*/ 63 h 87"/>
                  <a:gd name="T4" fmla="*/ 101 w 116"/>
                  <a:gd name="T5" fmla="*/ 87 h 87"/>
                  <a:gd name="T6" fmla="*/ 82 w 116"/>
                  <a:gd name="T7" fmla="*/ 85 h 87"/>
                  <a:gd name="T8" fmla="*/ 21 w 116"/>
                  <a:gd name="T9" fmla="*/ 78 h 87"/>
                  <a:gd name="T10" fmla="*/ 0 w 116"/>
                  <a:gd name="T11" fmla="*/ 34 h 87"/>
                  <a:gd name="T12" fmla="*/ 6 w 116"/>
                  <a:gd name="T13" fmla="*/ 17 h 87"/>
                  <a:gd name="T14" fmla="*/ 27 w 116"/>
                  <a:gd name="T15" fmla="*/ 7 h 87"/>
                  <a:gd name="T16" fmla="*/ 61 w 116"/>
                  <a:gd name="T17" fmla="*/ 0 h 87"/>
                  <a:gd name="T18" fmla="*/ 61 w 116"/>
                  <a:gd name="T19" fmla="*/ 0 h 87"/>
                  <a:gd name="T20" fmla="*/ 61 w 116"/>
                  <a:gd name="T21" fmla="*/ 0 h 8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6"/>
                  <a:gd name="T34" fmla="*/ 0 h 87"/>
                  <a:gd name="T35" fmla="*/ 116 w 116"/>
                  <a:gd name="T36" fmla="*/ 87 h 8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6" h="87">
                    <a:moveTo>
                      <a:pt x="61" y="0"/>
                    </a:moveTo>
                    <a:lnTo>
                      <a:pt x="116" y="63"/>
                    </a:lnTo>
                    <a:lnTo>
                      <a:pt x="101" y="87"/>
                    </a:lnTo>
                    <a:lnTo>
                      <a:pt x="82" y="85"/>
                    </a:lnTo>
                    <a:lnTo>
                      <a:pt x="21" y="78"/>
                    </a:lnTo>
                    <a:lnTo>
                      <a:pt x="0" y="34"/>
                    </a:lnTo>
                    <a:lnTo>
                      <a:pt x="6" y="17"/>
                    </a:lnTo>
                    <a:lnTo>
                      <a:pt x="27" y="7"/>
                    </a:lnTo>
                    <a:lnTo>
                      <a:pt x="61" y="0"/>
                    </a:lnTo>
                    <a:close/>
                  </a:path>
                </a:pathLst>
              </a:custGeom>
              <a:solidFill>
                <a:srgbClr val="FFC4B8"/>
              </a:solidFill>
              <a:ln w="9525">
                <a:noFill/>
                <a:round/>
                <a:headEnd/>
                <a:tailEnd/>
              </a:ln>
            </p:spPr>
            <p:txBody>
              <a:bodyPr/>
              <a:lstStyle/>
              <a:p>
                <a:endParaRPr lang="en-US"/>
              </a:p>
            </p:txBody>
          </p:sp>
          <p:sp>
            <p:nvSpPr>
              <p:cNvPr id="27832" name="Freeform 154"/>
              <p:cNvSpPr>
                <a:spLocks/>
              </p:cNvSpPr>
              <p:nvPr/>
            </p:nvSpPr>
            <p:spPr bwMode="auto">
              <a:xfrm>
                <a:off x="1214" y="2277"/>
                <a:ext cx="20" cy="26"/>
              </a:xfrm>
              <a:custGeom>
                <a:avLst/>
                <a:gdLst>
                  <a:gd name="T0" fmla="*/ 0 w 40"/>
                  <a:gd name="T1" fmla="*/ 4 h 53"/>
                  <a:gd name="T2" fmla="*/ 40 w 40"/>
                  <a:gd name="T3" fmla="*/ 0 h 53"/>
                  <a:gd name="T4" fmla="*/ 36 w 40"/>
                  <a:gd name="T5" fmla="*/ 51 h 53"/>
                  <a:gd name="T6" fmla="*/ 11 w 40"/>
                  <a:gd name="T7" fmla="*/ 53 h 53"/>
                  <a:gd name="T8" fmla="*/ 0 w 40"/>
                  <a:gd name="T9" fmla="*/ 4 h 53"/>
                  <a:gd name="T10" fmla="*/ 0 w 40"/>
                  <a:gd name="T11" fmla="*/ 4 h 53"/>
                  <a:gd name="T12" fmla="*/ 0 w 40"/>
                  <a:gd name="T13" fmla="*/ 4 h 53"/>
                  <a:gd name="T14" fmla="*/ 0 60000 65536"/>
                  <a:gd name="T15" fmla="*/ 0 60000 65536"/>
                  <a:gd name="T16" fmla="*/ 0 60000 65536"/>
                  <a:gd name="T17" fmla="*/ 0 60000 65536"/>
                  <a:gd name="T18" fmla="*/ 0 60000 65536"/>
                  <a:gd name="T19" fmla="*/ 0 60000 65536"/>
                  <a:gd name="T20" fmla="*/ 0 60000 65536"/>
                  <a:gd name="T21" fmla="*/ 0 w 40"/>
                  <a:gd name="T22" fmla="*/ 0 h 53"/>
                  <a:gd name="T23" fmla="*/ 40 w 40"/>
                  <a:gd name="T24" fmla="*/ 53 h 5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0" h="53">
                    <a:moveTo>
                      <a:pt x="0" y="4"/>
                    </a:moveTo>
                    <a:lnTo>
                      <a:pt x="40" y="0"/>
                    </a:lnTo>
                    <a:lnTo>
                      <a:pt x="36" y="51"/>
                    </a:lnTo>
                    <a:lnTo>
                      <a:pt x="11" y="53"/>
                    </a:lnTo>
                    <a:lnTo>
                      <a:pt x="0" y="4"/>
                    </a:lnTo>
                    <a:close/>
                  </a:path>
                </a:pathLst>
              </a:custGeom>
              <a:solidFill>
                <a:srgbClr val="FFD6C9"/>
              </a:solidFill>
              <a:ln w="9525">
                <a:noFill/>
                <a:round/>
                <a:headEnd/>
                <a:tailEnd/>
              </a:ln>
            </p:spPr>
            <p:txBody>
              <a:bodyPr/>
              <a:lstStyle/>
              <a:p>
                <a:endParaRPr lang="en-US"/>
              </a:p>
            </p:txBody>
          </p:sp>
          <p:sp>
            <p:nvSpPr>
              <p:cNvPr id="27833" name="Freeform 155"/>
              <p:cNvSpPr>
                <a:spLocks/>
              </p:cNvSpPr>
              <p:nvPr/>
            </p:nvSpPr>
            <p:spPr bwMode="auto">
              <a:xfrm>
                <a:off x="1217" y="2324"/>
                <a:ext cx="37" cy="81"/>
              </a:xfrm>
              <a:custGeom>
                <a:avLst/>
                <a:gdLst>
                  <a:gd name="T0" fmla="*/ 0 w 74"/>
                  <a:gd name="T1" fmla="*/ 0 h 161"/>
                  <a:gd name="T2" fmla="*/ 10 w 74"/>
                  <a:gd name="T3" fmla="*/ 110 h 161"/>
                  <a:gd name="T4" fmla="*/ 19 w 74"/>
                  <a:gd name="T5" fmla="*/ 161 h 161"/>
                  <a:gd name="T6" fmla="*/ 74 w 74"/>
                  <a:gd name="T7" fmla="*/ 152 h 161"/>
                  <a:gd name="T8" fmla="*/ 67 w 74"/>
                  <a:gd name="T9" fmla="*/ 68 h 161"/>
                  <a:gd name="T10" fmla="*/ 52 w 74"/>
                  <a:gd name="T11" fmla="*/ 21 h 161"/>
                  <a:gd name="T12" fmla="*/ 61 w 74"/>
                  <a:gd name="T13" fmla="*/ 11 h 161"/>
                  <a:gd name="T14" fmla="*/ 52 w 74"/>
                  <a:gd name="T15" fmla="*/ 4 h 161"/>
                  <a:gd name="T16" fmla="*/ 0 w 74"/>
                  <a:gd name="T17" fmla="*/ 0 h 161"/>
                  <a:gd name="T18" fmla="*/ 0 w 74"/>
                  <a:gd name="T19" fmla="*/ 0 h 161"/>
                  <a:gd name="T20" fmla="*/ 0 w 74"/>
                  <a:gd name="T21" fmla="*/ 0 h 16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4"/>
                  <a:gd name="T34" fmla="*/ 0 h 161"/>
                  <a:gd name="T35" fmla="*/ 74 w 74"/>
                  <a:gd name="T36" fmla="*/ 161 h 1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4" h="161">
                    <a:moveTo>
                      <a:pt x="0" y="0"/>
                    </a:moveTo>
                    <a:lnTo>
                      <a:pt x="10" y="110"/>
                    </a:lnTo>
                    <a:lnTo>
                      <a:pt x="19" y="161"/>
                    </a:lnTo>
                    <a:lnTo>
                      <a:pt x="74" y="152"/>
                    </a:lnTo>
                    <a:lnTo>
                      <a:pt x="67" y="68"/>
                    </a:lnTo>
                    <a:lnTo>
                      <a:pt x="52" y="21"/>
                    </a:lnTo>
                    <a:lnTo>
                      <a:pt x="61" y="11"/>
                    </a:lnTo>
                    <a:lnTo>
                      <a:pt x="52" y="4"/>
                    </a:lnTo>
                    <a:lnTo>
                      <a:pt x="0" y="0"/>
                    </a:lnTo>
                    <a:close/>
                  </a:path>
                </a:pathLst>
              </a:custGeom>
              <a:solidFill>
                <a:srgbClr val="FFB5A8"/>
              </a:solidFill>
              <a:ln w="9525">
                <a:noFill/>
                <a:round/>
                <a:headEnd/>
                <a:tailEnd/>
              </a:ln>
            </p:spPr>
            <p:txBody>
              <a:bodyPr/>
              <a:lstStyle/>
              <a:p>
                <a:endParaRPr lang="en-US"/>
              </a:p>
            </p:txBody>
          </p:sp>
          <p:sp>
            <p:nvSpPr>
              <p:cNvPr id="27834" name="Freeform 156"/>
              <p:cNvSpPr>
                <a:spLocks/>
              </p:cNvSpPr>
              <p:nvPr/>
            </p:nvSpPr>
            <p:spPr bwMode="auto">
              <a:xfrm>
                <a:off x="1275" y="2444"/>
                <a:ext cx="93" cy="147"/>
              </a:xfrm>
              <a:custGeom>
                <a:avLst/>
                <a:gdLst>
                  <a:gd name="T0" fmla="*/ 46 w 187"/>
                  <a:gd name="T1" fmla="*/ 152 h 293"/>
                  <a:gd name="T2" fmla="*/ 0 w 187"/>
                  <a:gd name="T3" fmla="*/ 230 h 293"/>
                  <a:gd name="T4" fmla="*/ 15 w 187"/>
                  <a:gd name="T5" fmla="*/ 282 h 293"/>
                  <a:gd name="T6" fmla="*/ 46 w 187"/>
                  <a:gd name="T7" fmla="*/ 293 h 293"/>
                  <a:gd name="T8" fmla="*/ 107 w 187"/>
                  <a:gd name="T9" fmla="*/ 219 h 293"/>
                  <a:gd name="T10" fmla="*/ 118 w 187"/>
                  <a:gd name="T11" fmla="*/ 154 h 293"/>
                  <a:gd name="T12" fmla="*/ 145 w 187"/>
                  <a:gd name="T13" fmla="*/ 82 h 293"/>
                  <a:gd name="T14" fmla="*/ 173 w 187"/>
                  <a:gd name="T15" fmla="*/ 25 h 293"/>
                  <a:gd name="T16" fmla="*/ 187 w 187"/>
                  <a:gd name="T17" fmla="*/ 0 h 293"/>
                  <a:gd name="T18" fmla="*/ 137 w 187"/>
                  <a:gd name="T19" fmla="*/ 21 h 293"/>
                  <a:gd name="T20" fmla="*/ 84 w 187"/>
                  <a:gd name="T21" fmla="*/ 101 h 293"/>
                  <a:gd name="T22" fmla="*/ 46 w 187"/>
                  <a:gd name="T23" fmla="*/ 152 h 293"/>
                  <a:gd name="T24" fmla="*/ 46 w 187"/>
                  <a:gd name="T25" fmla="*/ 152 h 293"/>
                  <a:gd name="T26" fmla="*/ 46 w 187"/>
                  <a:gd name="T27" fmla="*/ 152 h 29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87"/>
                  <a:gd name="T43" fmla="*/ 0 h 293"/>
                  <a:gd name="T44" fmla="*/ 187 w 187"/>
                  <a:gd name="T45" fmla="*/ 293 h 29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87" h="293">
                    <a:moveTo>
                      <a:pt x="46" y="152"/>
                    </a:moveTo>
                    <a:lnTo>
                      <a:pt x="0" y="230"/>
                    </a:lnTo>
                    <a:lnTo>
                      <a:pt x="15" y="282"/>
                    </a:lnTo>
                    <a:lnTo>
                      <a:pt x="46" y="293"/>
                    </a:lnTo>
                    <a:lnTo>
                      <a:pt x="107" y="219"/>
                    </a:lnTo>
                    <a:lnTo>
                      <a:pt x="118" y="154"/>
                    </a:lnTo>
                    <a:lnTo>
                      <a:pt x="145" y="82"/>
                    </a:lnTo>
                    <a:lnTo>
                      <a:pt x="173" y="25"/>
                    </a:lnTo>
                    <a:lnTo>
                      <a:pt x="187" y="0"/>
                    </a:lnTo>
                    <a:lnTo>
                      <a:pt x="137" y="21"/>
                    </a:lnTo>
                    <a:lnTo>
                      <a:pt x="84" y="101"/>
                    </a:lnTo>
                    <a:lnTo>
                      <a:pt x="46" y="152"/>
                    </a:lnTo>
                    <a:close/>
                  </a:path>
                </a:pathLst>
              </a:custGeom>
              <a:solidFill>
                <a:srgbClr val="FFB5A8"/>
              </a:solidFill>
              <a:ln w="9525">
                <a:noFill/>
                <a:round/>
                <a:headEnd/>
                <a:tailEnd/>
              </a:ln>
            </p:spPr>
            <p:txBody>
              <a:bodyPr/>
              <a:lstStyle/>
              <a:p>
                <a:endParaRPr lang="en-US"/>
              </a:p>
            </p:txBody>
          </p:sp>
          <p:sp>
            <p:nvSpPr>
              <p:cNvPr id="27835" name="Freeform 157"/>
              <p:cNvSpPr>
                <a:spLocks/>
              </p:cNvSpPr>
              <p:nvPr/>
            </p:nvSpPr>
            <p:spPr bwMode="auto">
              <a:xfrm>
                <a:off x="1199" y="2537"/>
                <a:ext cx="70" cy="59"/>
              </a:xfrm>
              <a:custGeom>
                <a:avLst/>
                <a:gdLst>
                  <a:gd name="T0" fmla="*/ 67 w 141"/>
                  <a:gd name="T1" fmla="*/ 0 h 117"/>
                  <a:gd name="T2" fmla="*/ 116 w 141"/>
                  <a:gd name="T3" fmla="*/ 19 h 117"/>
                  <a:gd name="T4" fmla="*/ 141 w 141"/>
                  <a:gd name="T5" fmla="*/ 55 h 117"/>
                  <a:gd name="T6" fmla="*/ 129 w 141"/>
                  <a:gd name="T7" fmla="*/ 117 h 117"/>
                  <a:gd name="T8" fmla="*/ 50 w 141"/>
                  <a:gd name="T9" fmla="*/ 116 h 117"/>
                  <a:gd name="T10" fmla="*/ 8 w 141"/>
                  <a:gd name="T11" fmla="*/ 79 h 117"/>
                  <a:gd name="T12" fmla="*/ 0 w 141"/>
                  <a:gd name="T13" fmla="*/ 30 h 117"/>
                  <a:gd name="T14" fmla="*/ 10 w 141"/>
                  <a:gd name="T15" fmla="*/ 7 h 117"/>
                  <a:gd name="T16" fmla="*/ 32 w 141"/>
                  <a:gd name="T17" fmla="*/ 0 h 117"/>
                  <a:gd name="T18" fmla="*/ 67 w 141"/>
                  <a:gd name="T19" fmla="*/ 0 h 117"/>
                  <a:gd name="T20" fmla="*/ 67 w 141"/>
                  <a:gd name="T21" fmla="*/ 0 h 117"/>
                  <a:gd name="T22" fmla="*/ 67 w 141"/>
                  <a:gd name="T23" fmla="*/ 0 h 1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1"/>
                  <a:gd name="T37" fmla="*/ 0 h 117"/>
                  <a:gd name="T38" fmla="*/ 141 w 141"/>
                  <a:gd name="T39" fmla="*/ 117 h 11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1" h="117">
                    <a:moveTo>
                      <a:pt x="67" y="0"/>
                    </a:moveTo>
                    <a:lnTo>
                      <a:pt x="116" y="19"/>
                    </a:lnTo>
                    <a:lnTo>
                      <a:pt x="141" y="55"/>
                    </a:lnTo>
                    <a:lnTo>
                      <a:pt x="129" y="117"/>
                    </a:lnTo>
                    <a:lnTo>
                      <a:pt x="50" y="116"/>
                    </a:lnTo>
                    <a:lnTo>
                      <a:pt x="8" y="79"/>
                    </a:lnTo>
                    <a:lnTo>
                      <a:pt x="0" y="30"/>
                    </a:lnTo>
                    <a:lnTo>
                      <a:pt x="10" y="7"/>
                    </a:lnTo>
                    <a:lnTo>
                      <a:pt x="32" y="0"/>
                    </a:lnTo>
                    <a:lnTo>
                      <a:pt x="67" y="0"/>
                    </a:lnTo>
                    <a:close/>
                  </a:path>
                </a:pathLst>
              </a:custGeom>
              <a:solidFill>
                <a:srgbClr val="FFB5A8"/>
              </a:solidFill>
              <a:ln w="9525">
                <a:noFill/>
                <a:round/>
                <a:headEnd/>
                <a:tailEnd/>
              </a:ln>
            </p:spPr>
            <p:txBody>
              <a:bodyPr/>
              <a:lstStyle/>
              <a:p>
                <a:endParaRPr lang="en-US"/>
              </a:p>
            </p:txBody>
          </p:sp>
          <p:sp>
            <p:nvSpPr>
              <p:cNvPr id="27836" name="Freeform 158"/>
              <p:cNvSpPr>
                <a:spLocks/>
              </p:cNvSpPr>
              <p:nvPr/>
            </p:nvSpPr>
            <p:spPr bwMode="auto">
              <a:xfrm>
                <a:off x="1097" y="2348"/>
                <a:ext cx="68" cy="53"/>
              </a:xfrm>
              <a:custGeom>
                <a:avLst/>
                <a:gdLst>
                  <a:gd name="T0" fmla="*/ 5 w 135"/>
                  <a:gd name="T1" fmla="*/ 36 h 107"/>
                  <a:gd name="T2" fmla="*/ 13 w 135"/>
                  <a:gd name="T3" fmla="*/ 23 h 107"/>
                  <a:gd name="T4" fmla="*/ 51 w 135"/>
                  <a:gd name="T5" fmla="*/ 0 h 107"/>
                  <a:gd name="T6" fmla="*/ 120 w 135"/>
                  <a:gd name="T7" fmla="*/ 8 h 107"/>
                  <a:gd name="T8" fmla="*/ 135 w 135"/>
                  <a:gd name="T9" fmla="*/ 48 h 107"/>
                  <a:gd name="T10" fmla="*/ 127 w 135"/>
                  <a:gd name="T11" fmla="*/ 80 h 107"/>
                  <a:gd name="T12" fmla="*/ 85 w 135"/>
                  <a:gd name="T13" fmla="*/ 107 h 107"/>
                  <a:gd name="T14" fmla="*/ 11 w 135"/>
                  <a:gd name="T15" fmla="*/ 103 h 107"/>
                  <a:gd name="T16" fmla="*/ 0 w 135"/>
                  <a:gd name="T17" fmla="*/ 76 h 107"/>
                  <a:gd name="T18" fmla="*/ 5 w 135"/>
                  <a:gd name="T19" fmla="*/ 36 h 107"/>
                  <a:gd name="T20" fmla="*/ 5 w 135"/>
                  <a:gd name="T21" fmla="*/ 36 h 107"/>
                  <a:gd name="T22" fmla="*/ 5 w 135"/>
                  <a:gd name="T23" fmla="*/ 36 h 10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5"/>
                  <a:gd name="T37" fmla="*/ 0 h 107"/>
                  <a:gd name="T38" fmla="*/ 135 w 135"/>
                  <a:gd name="T39" fmla="*/ 107 h 10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5" h="107">
                    <a:moveTo>
                      <a:pt x="5" y="36"/>
                    </a:moveTo>
                    <a:lnTo>
                      <a:pt x="13" y="23"/>
                    </a:lnTo>
                    <a:lnTo>
                      <a:pt x="51" y="0"/>
                    </a:lnTo>
                    <a:lnTo>
                      <a:pt x="120" y="8"/>
                    </a:lnTo>
                    <a:lnTo>
                      <a:pt x="135" y="48"/>
                    </a:lnTo>
                    <a:lnTo>
                      <a:pt x="127" y="80"/>
                    </a:lnTo>
                    <a:lnTo>
                      <a:pt x="85" y="107"/>
                    </a:lnTo>
                    <a:lnTo>
                      <a:pt x="11" y="103"/>
                    </a:lnTo>
                    <a:lnTo>
                      <a:pt x="0" y="76"/>
                    </a:lnTo>
                    <a:lnTo>
                      <a:pt x="5" y="36"/>
                    </a:lnTo>
                    <a:close/>
                  </a:path>
                </a:pathLst>
              </a:custGeom>
              <a:solidFill>
                <a:srgbClr val="F59E92"/>
              </a:solidFill>
              <a:ln w="9525">
                <a:noFill/>
                <a:round/>
                <a:headEnd/>
                <a:tailEnd/>
              </a:ln>
            </p:spPr>
            <p:txBody>
              <a:bodyPr/>
              <a:lstStyle/>
              <a:p>
                <a:endParaRPr lang="en-US"/>
              </a:p>
            </p:txBody>
          </p:sp>
          <p:sp>
            <p:nvSpPr>
              <p:cNvPr id="27837" name="Freeform 159"/>
              <p:cNvSpPr>
                <a:spLocks/>
              </p:cNvSpPr>
              <p:nvPr/>
            </p:nvSpPr>
            <p:spPr bwMode="auto">
              <a:xfrm>
                <a:off x="1270" y="2495"/>
                <a:ext cx="26" cy="18"/>
              </a:xfrm>
              <a:custGeom>
                <a:avLst/>
                <a:gdLst>
                  <a:gd name="T0" fmla="*/ 4 w 51"/>
                  <a:gd name="T1" fmla="*/ 13 h 34"/>
                  <a:gd name="T2" fmla="*/ 45 w 51"/>
                  <a:gd name="T3" fmla="*/ 0 h 34"/>
                  <a:gd name="T4" fmla="*/ 51 w 51"/>
                  <a:gd name="T5" fmla="*/ 25 h 34"/>
                  <a:gd name="T6" fmla="*/ 0 w 51"/>
                  <a:gd name="T7" fmla="*/ 34 h 34"/>
                  <a:gd name="T8" fmla="*/ 4 w 51"/>
                  <a:gd name="T9" fmla="*/ 13 h 34"/>
                  <a:gd name="T10" fmla="*/ 4 w 51"/>
                  <a:gd name="T11" fmla="*/ 13 h 34"/>
                  <a:gd name="T12" fmla="*/ 4 w 51"/>
                  <a:gd name="T13" fmla="*/ 13 h 34"/>
                  <a:gd name="T14" fmla="*/ 0 60000 65536"/>
                  <a:gd name="T15" fmla="*/ 0 60000 65536"/>
                  <a:gd name="T16" fmla="*/ 0 60000 65536"/>
                  <a:gd name="T17" fmla="*/ 0 60000 65536"/>
                  <a:gd name="T18" fmla="*/ 0 60000 65536"/>
                  <a:gd name="T19" fmla="*/ 0 60000 65536"/>
                  <a:gd name="T20" fmla="*/ 0 60000 65536"/>
                  <a:gd name="T21" fmla="*/ 0 w 51"/>
                  <a:gd name="T22" fmla="*/ 0 h 34"/>
                  <a:gd name="T23" fmla="*/ 51 w 51"/>
                  <a:gd name="T24" fmla="*/ 34 h 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1" h="34">
                    <a:moveTo>
                      <a:pt x="4" y="13"/>
                    </a:moveTo>
                    <a:lnTo>
                      <a:pt x="45" y="0"/>
                    </a:lnTo>
                    <a:lnTo>
                      <a:pt x="51" y="25"/>
                    </a:lnTo>
                    <a:lnTo>
                      <a:pt x="0" y="34"/>
                    </a:lnTo>
                    <a:lnTo>
                      <a:pt x="4" y="13"/>
                    </a:lnTo>
                    <a:close/>
                  </a:path>
                </a:pathLst>
              </a:custGeom>
              <a:solidFill>
                <a:srgbClr val="F79191"/>
              </a:solidFill>
              <a:ln w="9525">
                <a:noFill/>
                <a:round/>
                <a:headEnd/>
                <a:tailEnd/>
              </a:ln>
            </p:spPr>
            <p:txBody>
              <a:bodyPr/>
              <a:lstStyle/>
              <a:p>
                <a:endParaRPr lang="en-US"/>
              </a:p>
            </p:txBody>
          </p:sp>
          <p:sp>
            <p:nvSpPr>
              <p:cNvPr id="27838" name="Freeform 160"/>
              <p:cNvSpPr>
                <a:spLocks/>
              </p:cNvSpPr>
              <p:nvPr/>
            </p:nvSpPr>
            <p:spPr bwMode="auto">
              <a:xfrm>
                <a:off x="1345" y="2405"/>
                <a:ext cx="45" cy="115"/>
              </a:xfrm>
              <a:custGeom>
                <a:avLst/>
                <a:gdLst>
                  <a:gd name="T0" fmla="*/ 65 w 89"/>
                  <a:gd name="T1" fmla="*/ 10 h 230"/>
                  <a:gd name="T2" fmla="*/ 51 w 89"/>
                  <a:gd name="T3" fmla="*/ 88 h 230"/>
                  <a:gd name="T4" fmla="*/ 19 w 89"/>
                  <a:gd name="T5" fmla="*/ 170 h 230"/>
                  <a:gd name="T6" fmla="*/ 0 w 89"/>
                  <a:gd name="T7" fmla="*/ 230 h 230"/>
                  <a:gd name="T8" fmla="*/ 28 w 89"/>
                  <a:gd name="T9" fmla="*/ 173 h 230"/>
                  <a:gd name="T10" fmla="*/ 70 w 89"/>
                  <a:gd name="T11" fmla="*/ 101 h 230"/>
                  <a:gd name="T12" fmla="*/ 89 w 89"/>
                  <a:gd name="T13" fmla="*/ 40 h 230"/>
                  <a:gd name="T14" fmla="*/ 80 w 89"/>
                  <a:gd name="T15" fmla="*/ 0 h 230"/>
                  <a:gd name="T16" fmla="*/ 65 w 89"/>
                  <a:gd name="T17" fmla="*/ 10 h 230"/>
                  <a:gd name="T18" fmla="*/ 65 w 89"/>
                  <a:gd name="T19" fmla="*/ 10 h 230"/>
                  <a:gd name="T20" fmla="*/ 65 w 89"/>
                  <a:gd name="T21" fmla="*/ 10 h 23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89"/>
                  <a:gd name="T34" fmla="*/ 0 h 230"/>
                  <a:gd name="T35" fmla="*/ 89 w 89"/>
                  <a:gd name="T36" fmla="*/ 230 h 23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89" h="230">
                    <a:moveTo>
                      <a:pt x="65" y="10"/>
                    </a:moveTo>
                    <a:lnTo>
                      <a:pt x="51" y="88"/>
                    </a:lnTo>
                    <a:lnTo>
                      <a:pt x="19" y="170"/>
                    </a:lnTo>
                    <a:lnTo>
                      <a:pt x="0" y="230"/>
                    </a:lnTo>
                    <a:lnTo>
                      <a:pt x="28" y="173"/>
                    </a:lnTo>
                    <a:lnTo>
                      <a:pt x="70" y="101"/>
                    </a:lnTo>
                    <a:lnTo>
                      <a:pt x="89" y="40"/>
                    </a:lnTo>
                    <a:lnTo>
                      <a:pt x="80" y="0"/>
                    </a:lnTo>
                    <a:lnTo>
                      <a:pt x="65" y="10"/>
                    </a:lnTo>
                    <a:close/>
                  </a:path>
                </a:pathLst>
              </a:custGeom>
              <a:solidFill>
                <a:srgbClr val="FFB5A8"/>
              </a:solidFill>
              <a:ln w="9525">
                <a:noFill/>
                <a:round/>
                <a:headEnd/>
                <a:tailEnd/>
              </a:ln>
            </p:spPr>
            <p:txBody>
              <a:bodyPr/>
              <a:lstStyle/>
              <a:p>
                <a:endParaRPr lang="en-US"/>
              </a:p>
            </p:txBody>
          </p:sp>
          <p:sp>
            <p:nvSpPr>
              <p:cNvPr id="27839" name="Freeform 161"/>
              <p:cNvSpPr>
                <a:spLocks/>
              </p:cNvSpPr>
              <p:nvPr/>
            </p:nvSpPr>
            <p:spPr bwMode="auto">
              <a:xfrm>
                <a:off x="1249" y="2431"/>
                <a:ext cx="103" cy="27"/>
              </a:xfrm>
              <a:custGeom>
                <a:avLst/>
                <a:gdLst>
                  <a:gd name="T0" fmla="*/ 0 w 207"/>
                  <a:gd name="T1" fmla="*/ 40 h 55"/>
                  <a:gd name="T2" fmla="*/ 27 w 207"/>
                  <a:gd name="T3" fmla="*/ 55 h 55"/>
                  <a:gd name="T4" fmla="*/ 114 w 207"/>
                  <a:gd name="T5" fmla="*/ 40 h 55"/>
                  <a:gd name="T6" fmla="*/ 177 w 207"/>
                  <a:gd name="T7" fmla="*/ 32 h 55"/>
                  <a:gd name="T8" fmla="*/ 207 w 207"/>
                  <a:gd name="T9" fmla="*/ 0 h 55"/>
                  <a:gd name="T10" fmla="*/ 179 w 207"/>
                  <a:gd name="T11" fmla="*/ 13 h 55"/>
                  <a:gd name="T12" fmla="*/ 122 w 207"/>
                  <a:gd name="T13" fmla="*/ 26 h 55"/>
                  <a:gd name="T14" fmla="*/ 59 w 207"/>
                  <a:gd name="T15" fmla="*/ 40 h 55"/>
                  <a:gd name="T16" fmla="*/ 29 w 207"/>
                  <a:gd name="T17" fmla="*/ 40 h 55"/>
                  <a:gd name="T18" fmla="*/ 0 w 207"/>
                  <a:gd name="T19" fmla="*/ 40 h 55"/>
                  <a:gd name="T20" fmla="*/ 0 w 207"/>
                  <a:gd name="T21" fmla="*/ 40 h 55"/>
                  <a:gd name="T22" fmla="*/ 0 w 207"/>
                  <a:gd name="T23" fmla="*/ 40 h 5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7"/>
                  <a:gd name="T37" fmla="*/ 0 h 55"/>
                  <a:gd name="T38" fmla="*/ 207 w 207"/>
                  <a:gd name="T39" fmla="*/ 55 h 5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7" h="55">
                    <a:moveTo>
                      <a:pt x="0" y="40"/>
                    </a:moveTo>
                    <a:lnTo>
                      <a:pt x="27" y="55"/>
                    </a:lnTo>
                    <a:lnTo>
                      <a:pt x="114" y="40"/>
                    </a:lnTo>
                    <a:lnTo>
                      <a:pt x="177" y="32"/>
                    </a:lnTo>
                    <a:lnTo>
                      <a:pt x="207" y="0"/>
                    </a:lnTo>
                    <a:lnTo>
                      <a:pt x="179" y="13"/>
                    </a:lnTo>
                    <a:lnTo>
                      <a:pt x="122" y="26"/>
                    </a:lnTo>
                    <a:lnTo>
                      <a:pt x="59" y="40"/>
                    </a:lnTo>
                    <a:lnTo>
                      <a:pt x="29" y="40"/>
                    </a:lnTo>
                    <a:lnTo>
                      <a:pt x="0" y="40"/>
                    </a:lnTo>
                    <a:close/>
                  </a:path>
                </a:pathLst>
              </a:custGeom>
              <a:solidFill>
                <a:srgbClr val="FFD6C9"/>
              </a:solidFill>
              <a:ln w="9525">
                <a:noFill/>
                <a:round/>
                <a:headEnd/>
                <a:tailEnd/>
              </a:ln>
            </p:spPr>
            <p:txBody>
              <a:bodyPr/>
              <a:lstStyle/>
              <a:p>
                <a:endParaRPr lang="en-US"/>
              </a:p>
            </p:txBody>
          </p:sp>
          <p:sp>
            <p:nvSpPr>
              <p:cNvPr id="27840" name="Freeform 162"/>
              <p:cNvSpPr>
                <a:spLocks/>
              </p:cNvSpPr>
              <p:nvPr/>
            </p:nvSpPr>
            <p:spPr bwMode="auto">
              <a:xfrm>
                <a:off x="1227" y="2440"/>
                <a:ext cx="19" cy="23"/>
              </a:xfrm>
              <a:custGeom>
                <a:avLst/>
                <a:gdLst>
                  <a:gd name="T0" fmla="*/ 16 w 38"/>
                  <a:gd name="T1" fmla="*/ 0 h 45"/>
                  <a:gd name="T2" fmla="*/ 0 w 38"/>
                  <a:gd name="T3" fmla="*/ 24 h 45"/>
                  <a:gd name="T4" fmla="*/ 38 w 38"/>
                  <a:gd name="T5" fmla="*/ 45 h 45"/>
                  <a:gd name="T6" fmla="*/ 27 w 38"/>
                  <a:gd name="T7" fmla="*/ 24 h 45"/>
                  <a:gd name="T8" fmla="*/ 35 w 38"/>
                  <a:gd name="T9" fmla="*/ 0 h 45"/>
                  <a:gd name="T10" fmla="*/ 16 w 38"/>
                  <a:gd name="T11" fmla="*/ 0 h 45"/>
                  <a:gd name="T12" fmla="*/ 16 w 38"/>
                  <a:gd name="T13" fmla="*/ 0 h 45"/>
                  <a:gd name="T14" fmla="*/ 16 w 38"/>
                  <a:gd name="T15" fmla="*/ 0 h 45"/>
                  <a:gd name="T16" fmla="*/ 0 60000 65536"/>
                  <a:gd name="T17" fmla="*/ 0 60000 65536"/>
                  <a:gd name="T18" fmla="*/ 0 60000 65536"/>
                  <a:gd name="T19" fmla="*/ 0 60000 65536"/>
                  <a:gd name="T20" fmla="*/ 0 60000 65536"/>
                  <a:gd name="T21" fmla="*/ 0 60000 65536"/>
                  <a:gd name="T22" fmla="*/ 0 60000 65536"/>
                  <a:gd name="T23" fmla="*/ 0 60000 65536"/>
                  <a:gd name="T24" fmla="*/ 0 w 38"/>
                  <a:gd name="T25" fmla="*/ 0 h 45"/>
                  <a:gd name="T26" fmla="*/ 38 w 38"/>
                  <a:gd name="T27" fmla="*/ 45 h 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8" h="45">
                    <a:moveTo>
                      <a:pt x="16" y="0"/>
                    </a:moveTo>
                    <a:lnTo>
                      <a:pt x="0" y="24"/>
                    </a:lnTo>
                    <a:lnTo>
                      <a:pt x="38" y="45"/>
                    </a:lnTo>
                    <a:lnTo>
                      <a:pt x="27" y="24"/>
                    </a:lnTo>
                    <a:lnTo>
                      <a:pt x="35" y="0"/>
                    </a:lnTo>
                    <a:lnTo>
                      <a:pt x="16" y="0"/>
                    </a:lnTo>
                    <a:close/>
                  </a:path>
                </a:pathLst>
              </a:custGeom>
              <a:solidFill>
                <a:srgbClr val="FFC4B8"/>
              </a:solidFill>
              <a:ln w="9525">
                <a:noFill/>
                <a:round/>
                <a:headEnd/>
                <a:tailEnd/>
              </a:ln>
            </p:spPr>
            <p:txBody>
              <a:bodyPr/>
              <a:lstStyle/>
              <a:p>
                <a:endParaRPr lang="en-US"/>
              </a:p>
            </p:txBody>
          </p:sp>
          <p:sp>
            <p:nvSpPr>
              <p:cNvPr id="27841" name="Freeform 163"/>
              <p:cNvSpPr>
                <a:spLocks/>
              </p:cNvSpPr>
              <p:nvPr/>
            </p:nvSpPr>
            <p:spPr bwMode="auto">
              <a:xfrm>
                <a:off x="1286" y="3426"/>
                <a:ext cx="90" cy="28"/>
              </a:xfrm>
              <a:custGeom>
                <a:avLst/>
                <a:gdLst>
                  <a:gd name="T0" fmla="*/ 0 w 181"/>
                  <a:gd name="T1" fmla="*/ 0 h 57"/>
                  <a:gd name="T2" fmla="*/ 44 w 181"/>
                  <a:gd name="T3" fmla="*/ 23 h 57"/>
                  <a:gd name="T4" fmla="*/ 154 w 181"/>
                  <a:gd name="T5" fmla="*/ 36 h 57"/>
                  <a:gd name="T6" fmla="*/ 181 w 181"/>
                  <a:gd name="T7" fmla="*/ 32 h 57"/>
                  <a:gd name="T8" fmla="*/ 150 w 181"/>
                  <a:gd name="T9" fmla="*/ 40 h 57"/>
                  <a:gd name="T10" fmla="*/ 80 w 181"/>
                  <a:gd name="T11" fmla="*/ 57 h 57"/>
                  <a:gd name="T12" fmla="*/ 25 w 181"/>
                  <a:gd name="T13" fmla="*/ 42 h 57"/>
                  <a:gd name="T14" fmla="*/ 0 w 181"/>
                  <a:gd name="T15" fmla="*/ 0 h 57"/>
                  <a:gd name="T16" fmla="*/ 0 w 181"/>
                  <a:gd name="T17" fmla="*/ 0 h 57"/>
                  <a:gd name="T18" fmla="*/ 0 w 181"/>
                  <a:gd name="T19" fmla="*/ 0 h 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1"/>
                  <a:gd name="T31" fmla="*/ 0 h 57"/>
                  <a:gd name="T32" fmla="*/ 181 w 181"/>
                  <a:gd name="T33" fmla="*/ 57 h 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1" h="57">
                    <a:moveTo>
                      <a:pt x="0" y="0"/>
                    </a:moveTo>
                    <a:lnTo>
                      <a:pt x="44" y="23"/>
                    </a:lnTo>
                    <a:lnTo>
                      <a:pt x="154" y="36"/>
                    </a:lnTo>
                    <a:lnTo>
                      <a:pt x="181" y="32"/>
                    </a:lnTo>
                    <a:lnTo>
                      <a:pt x="150" y="40"/>
                    </a:lnTo>
                    <a:lnTo>
                      <a:pt x="80" y="57"/>
                    </a:lnTo>
                    <a:lnTo>
                      <a:pt x="25" y="42"/>
                    </a:lnTo>
                    <a:lnTo>
                      <a:pt x="0" y="0"/>
                    </a:lnTo>
                    <a:close/>
                  </a:path>
                </a:pathLst>
              </a:custGeom>
              <a:solidFill>
                <a:srgbClr val="FFD6C9"/>
              </a:solidFill>
              <a:ln w="9525">
                <a:noFill/>
                <a:round/>
                <a:headEnd/>
                <a:tailEnd/>
              </a:ln>
            </p:spPr>
            <p:txBody>
              <a:bodyPr/>
              <a:lstStyle/>
              <a:p>
                <a:endParaRPr lang="en-US"/>
              </a:p>
            </p:txBody>
          </p:sp>
          <p:sp>
            <p:nvSpPr>
              <p:cNvPr id="27842" name="Freeform 164"/>
              <p:cNvSpPr>
                <a:spLocks/>
              </p:cNvSpPr>
              <p:nvPr/>
            </p:nvSpPr>
            <p:spPr bwMode="auto">
              <a:xfrm>
                <a:off x="1220" y="3296"/>
                <a:ext cx="47" cy="49"/>
              </a:xfrm>
              <a:custGeom>
                <a:avLst/>
                <a:gdLst>
                  <a:gd name="T0" fmla="*/ 0 w 93"/>
                  <a:gd name="T1" fmla="*/ 14 h 99"/>
                  <a:gd name="T2" fmla="*/ 19 w 93"/>
                  <a:gd name="T3" fmla="*/ 46 h 99"/>
                  <a:gd name="T4" fmla="*/ 65 w 93"/>
                  <a:gd name="T5" fmla="*/ 99 h 99"/>
                  <a:gd name="T6" fmla="*/ 93 w 93"/>
                  <a:gd name="T7" fmla="*/ 99 h 99"/>
                  <a:gd name="T8" fmla="*/ 93 w 93"/>
                  <a:gd name="T9" fmla="*/ 76 h 99"/>
                  <a:gd name="T10" fmla="*/ 68 w 93"/>
                  <a:gd name="T11" fmla="*/ 29 h 99"/>
                  <a:gd name="T12" fmla="*/ 27 w 93"/>
                  <a:gd name="T13" fmla="*/ 0 h 99"/>
                  <a:gd name="T14" fmla="*/ 0 w 93"/>
                  <a:gd name="T15" fmla="*/ 14 h 99"/>
                  <a:gd name="T16" fmla="*/ 0 w 93"/>
                  <a:gd name="T17" fmla="*/ 14 h 99"/>
                  <a:gd name="T18" fmla="*/ 0 w 93"/>
                  <a:gd name="T19" fmla="*/ 14 h 9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3"/>
                  <a:gd name="T31" fmla="*/ 0 h 99"/>
                  <a:gd name="T32" fmla="*/ 93 w 93"/>
                  <a:gd name="T33" fmla="*/ 99 h 9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3" h="99">
                    <a:moveTo>
                      <a:pt x="0" y="14"/>
                    </a:moveTo>
                    <a:lnTo>
                      <a:pt x="19" y="46"/>
                    </a:lnTo>
                    <a:lnTo>
                      <a:pt x="65" y="99"/>
                    </a:lnTo>
                    <a:lnTo>
                      <a:pt x="93" y="99"/>
                    </a:lnTo>
                    <a:lnTo>
                      <a:pt x="93" y="76"/>
                    </a:lnTo>
                    <a:lnTo>
                      <a:pt x="68" y="29"/>
                    </a:lnTo>
                    <a:lnTo>
                      <a:pt x="27" y="0"/>
                    </a:lnTo>
                    <a:lnTo>
                      <a:pt x="0" y="14"/>
                    </a:lnTo>
                    <a:close/>
                  </a:path>
                </a:pathLst>
              </a:custGeom>
              <a:solidFill>
                <a:srgbClr val="FFB5A8"/>
              </a:solidFill>
              <a:ln w="9525">
                <a:noFill/>
                <a:round/>
                <a:headEnd/>
                <a:tailEnd/>
              </a:ln>
            </p:spPr>
            <p:txBody>
              <a:bodyPr/>
              <a:lstStyle/>
              <a:p>
                <a:endParaRPr lang="en-US"/>
              </a:p>
            </p:txBody>
          </p:sp>
          <p:sp>
            <p:nvSpPr>
              <p:cNvPr id="27843" name="Freeform 165"/>
              <p:cNvSpPr>
                <a:spLocks/>
              </p:cNvSpPr>
              <p:nvPr/>
            </p:nvSpPr>
            <p:spPr bwMode="auto">
              <a:xfrm>
                <a:off x="1615" y="3333"/>
                <a:ext cx="26" cy="31"/>
              </a:xfrm>
              <a:custGeom>
                <a:avLst/>
                <a:gdLst>
                  <a:gd name="T0" fmla="*/ 4 w 51"/>
                  <a:gd name="T1" fmla="*/ 0 h 62"/>
                  <a:gd name="T2" fmla="*/ 21 w 51"/>
                  <a:gd name="T3" fmla="*/ 20 h 62"/>
                  <a:gd name="T4" fmla="*/ 51 w 51"/>
                  <a:gd name="T5" fmla="*/ 28 h 62"/>
                  <a:gd name="T6" fmla="*/ 26 w 51"/>
                  <a:gd name="T7" fmla="*/ 47 h 62"/>
                  <a:gd name="T8" fmla="*/ 15 w 51"/>
                  <a:gd name="T9" fmla="*/ 57 h 62"/>
                  <a:gd name="T10" fmla="*/ 0 w 51"/>
                  <a:gd name="T11" fmla="*/ 62 h 62"/>
                  <a:gd name="T12" fmla="*/ 4 w 51"/>
                  <a:gd name="T13" fmla="*/ 0 h 62"/>
                  <a:gd name="T14" fmla="*/ 4 w 51"/>
                  <a:gd name="T15" fmla="*/ 0 h 62"/>
                  <a:gd name="T16" fmla="*/ 4 w 51"/>
                  <a:gd name="T17" fmla="*/ 0 h 6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1"/>
                  <a:gd name="T28" fmla="*/ 0 h 62"/>
                  <a:gd name="T29" fmla="*/ 51 w 51"/>
                  <a:gd name="T30" fmla="*/ 62 h 6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1" h="62">
                    <a:moveTo>
                      <a:pt x="4" y="0"/>
                    </a:moveTo>
                    <a:lnTo>
                      <a:pt x="21" y="20"/>
                    </a:lnTo>
                    <a:lnTo>
                      <a:pt x="51" y="28"/>
                    </a:lnTo>
                    <a:lnTo>
                      <a:pt x="26" y="47"/>
                    </a:lnTo>
                    <a:lnTo>
                      <a:pt x="15" y="57"/>
                    </a:lnTo>
                    <a:lnTo>
                      <a:pt x="0" y="62"/>
                    </a:lnTo>
                    <a:lnTo>
                      <a:pt x="4" y="0"/>
                    </a:lnTo>
                    <a:close/>
                  </a:path>
                </a:pathLst>
              </a:custGeom>
              <a:solidFill>
                <a:srgbClr val="FFE5D9"/>
              </a:solidFill>
              <a:ln w="9525">
                <a:noFill/>
                <a:round/>
                <a:headEnd/>
                <a:tailEnd/>
              </a:ln>
            </p:spPr>
            <p:txBody>
              <a:bodyPr/>
              <a:lstStyle/>
              <a:p>
                <a:endParaRPr lang="en-US"/>
              </a:p>
            </p:txBody>
          </p:sp>
          <p:sp>
            <p:nvSpPr>
              <p:cNvPr id="27844" name="Freeform 166"/>
              <p:cNvSpPr>
                <a:spLocks/>
              </p:cNvSpPr>
              <p:nvPr/>
            </p:nvSpPr>
            <p:spPr bwMode="auto">
              <a:xfrm>
                <a:off x="1555" y="3372"/>
                <a:ext cx="57" cy="79"/>
              </a:xfrm>
              <a:custGeom>
                <a:avLst/>
                <a:gdLst>
                  <a:gd name="T0" fmla="*/ 114 w 114"/>
                  <a:gd name="T1" fmla="*/ 7 h 157"/>
                  <a:gd name="T2" fmla="*/ 93 w 114"/>
                  <a:gd name="T3" fmla="*/ 49 h 157"/>
                  <a:gd name="T4" fmla="*/ 63 w 114"/>
                  <a:gd name="T5" fmla="*/ 106 h 157"/>
                  <a:gd name="T6" fmla="*/ 44 w 114"/>
                  <a:gd name="T7" fmla="*/ 157 h 157"/>
                  <a:gd name="T8" fmla="*/ 0 w 114"/>
                  <a:gd name="T9" fmla="*/ 146 h 157"/>
                  <a:gd name="T10" fmla="*/ 27 w 114"/>
                  <a:gd name="T11" fmla="*/ 123 h 157"/>
                  <a:gd name="T12" fmla="*/ 46 w 114"/>
                  <a:gd name="T13" fmla="*/ 89 h 157"/>
                  <a:gd name="T14" fmla="*/ 63 w 114"/>
                  <a:gd name="T15" fmla="*/ 64 h 157"/>
                  <a:gd name="T16" fmla="*/ 97 w 114"/>
                  <a:gd name="T17" fmla="*/ 0 h 157"/>
                  <a:gd name="T18" fmla="*/ 114 w 114"/>
                  <a:gd name="T19" fmla="*/ 7 h 157"/>
                  <a:gd name="T20" fmla="*/ 114 w 114"/>
                  <a:gd name="T21" fmla="*/ 7 h 157"/>
                  <a:gd name="T22" fmla="*/ 114 w 114"/>
                  <a:gd name="T23" fmla="*/ 7 h 15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4"/>
                  <a:gd name="T37" fmla="*/ 0 h 157"/>
                  <a:gd name="T38" fmla="*/ 114 w 114"/>
                  <a:gd name="T39" fmla="*/ 157 h 15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4" h="157">
                    <a:moveTo>
                      <a:pt x="114" y="7"/>
                    </a:moveTo>
                    <a:lnTo>
                      <a:pt x="93" y="49"/>
                    </a:lnTo>
                    <a:lnTo>
                      <a:pt x="63" y="106"/>
                    </a:lnTo>
                    <a:lnTo>
                      <a:pt x="44" y="157"/>
                    </a:lnTo>
                    <a:lnTo>
                      <a:pt x="0" y="146"/>
                    </a:lnTo>
                    <a:lnTo>
                      <a:pt x="27" y="123"/>
                    </a:lnTo>
                    <a:lnTo>
                      <a:pt x="46" y="89"/>
                    </a:lnTo>
                    <a:lnTo>
                      <a:pt x="63" y="64"/>
                    </a:lnTo>
                    <a:lnTo>
                      <a:pt x="97" y="0"/>
                    </a:lnTo>
                    <a:lnTo>
                      <a:pt x="114" y="7"/>
                    </a:lnTo>
                    <a:close/>
                  </a:path>
                </a:pathLst>
              </a:custGeom>
              <a:solidFill>
                <a:srgbClr val="FFD6C9"/>
              </a:solidFill>
              <a:ln w="9525">
                <a:noFill/>
                <a:round/>
                <a:headEnd/>
                <a:tailEnd/>
              </a:ln>
            </p:spPr>
            <p:txBody>
              <a:bodyPr/>
              <a:lstStyle/>
              <a:p>
                <a:endParaRPr lang="en-US"/>
              </a:p>
            </p:txBody>
          </p:sp>
          <p:sp>
            <p:nvSpPr>
              <p:cNvPr id="27845" name="Freeform 167"/>
              <p:cNvSpPr>
                <a:spLocks/>
              </p:cNvSpPr>
              <p:nvPr/>
            </p:nvSpPr>
            <p:spPr bwMode="auto">
              <a:xfrm>
                <a:off x="2805" y="3397"/>
                <a:ext cx="18" cy="40"/>
              </a:xfrm>
              <a:custGeom>
                <a:avLst/>
                <a:gdLst>
                  <a:gd name="T0" fmla="*/ 0 w 36"/>
                  <a:gd name="T1" fmla="*/ 4 h 80"/>
                  <a:gd name="T2" fmla="*/ 13 w 36"/>
                  <a:gd name="T3" fmla="*/ 34 h 80"/>
                  <a:gd name="T4" fmla="*/ 4 w 36"/>
                  <a:gd name="T5" fmla="*/ 80 h 80"/>
                  <a:gd name="T6" fmla="*/ 27 w 36"/>
                  <a:gd name="T7" fmla="*/ 61 h 80"/>
                  <a:gd name="T8" fmla="*/ 36 w 36"/>
                  <a:gd name="T9" fmla="*/ 21 h 80"/>
                  <a:gd name="T10" fmla="*/ 13 w 36"/>
                  <a:gd name="T11" fmla="*/ 0 h 80"/>
                  <a:gd name="T12" fmla="*/ 0 w 36"/>
                  <a:gd name="T13" fmla="*/ 4 h 80"/>
                  <a:gd name="T14" fmla="*/ 0 w 36"/>
                  <a:gd name="T15" fmla="*/ 4 h 80"/>
                  <a:gd name="T16" fmla="*/ 0 w 36"/>
                  <a:gd name="T17" fmla="*/ 4 h 8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
                  <a:gd name="T28" fmla="*/ 0 h 80"/>
                  <a:gd name="T29" fmla="*/ 36 w 36"/>
                  <a:gd name="T30" fmla="*/ 80 h 8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 h="80">
                    <a:moveTo>
                      <a:pt x="0" y="4"/>
                    </a:moveTo>
                    <a:lnTo>
                      <a:pt x="13" y="34"/>
                    </a:lnTo>
                    <a:lnTo>
                      <a:pt x="4" y="80"/>
                    </a:lnTo>
                    <a:lnTo>
                      <a:pt x="27" y="61"/>
                    </a:lnTo>
                    <a:lnTo>
                      <a:pt x="36" y="21"/>
                    </a:lnTo>
                    <a:lnTo>
                      <a:pt x="13" y="0"/>
                    </a:lnTo>
                    <a:lnTo>
                      <a:pt x="0" y="4"/>
                    </a:lnTo>
                    <a:close/>
                  </a:path>
                </a:pathLst>
              </a:custGeom>
              <a:solidFill>
                <a:srgbClr val="FFE5D9"/>
              </a:solidFill>
              <a:ln w="9525">
                <a:noFill/>
                <a:round/>
                <a:headEnd/>
                <a:tailEnd/>
              </a:ln>
            </p:spPr>
            <p:txBody>
              <a:bodyPr/>
              <a:lstStyle/>
              <a:p>
                <a:endParaRPr lang="en-US"/>
              </a:p>
            </p:txBody>
          </p:sp>
          <p:sp>
            <p:nvSpPr>
              <p:cNvPr id="27846" name="Freeform 168"/>
              <p:cNvSpPr>
                <a:spLocks/>
              </p:cNvSpPr>
              <p:nvPr/>
            </p:nvSpPr>
            <p:spPr bwMode="auto">
              <a:xfrm>
                <a:off x="2935" y="3125"/>
                <a:ext cx="93" cy="54"/>
              </a:xfrm>
              <a:custGeom>
                <a:avLst/>
                <a:gdLst>
                  <a:gd name="T0" fmla="*/ 102 w 186"/>
                  <a:gd name="T1" fmla="*/ 73 h 109"/>
                  <a:gd name="T2" fmla="*/ 173 w 186"/>
                  <a:gd name="T3" fmla="*/ 109 h 109"/>
                  <a:gd name="T4" fmla="*/ 186 w 186"/>
                  <a:gd name="T5" fmla="*/ 84 h 109"/>
                  <a:gd name="T6" fmla="*/ 156 w 186"/>
                  <a:gd name="T7" fmla="*/ 42 h 109"/>
                  <a:gd name="T8" fmla="*/ 62 w 186"/>
                  <a:gd name="T9" fmla="*/ 23 h 109"/>
                  <a:gd name="T10" fmla="*/ 9 w 186"/>
                  <a:gd name="T11" fmla="*/ 0 h 109"/>
                  <a:gd name="T12" fmla="*/ 0 w 186"/>
                  <a:gd name="T13" fmla="*/ 14 h 109"/>
                  <a:gd name="T14" fmla="*/ 79 w 186"/>
                  <a:gd name="T15" fmla="*/ 57 h 109"/>
                  <a:gd name="T16" fmla="*/ 102 w 186"/>
                  <a:gd name="T17" fmla="*/ 73 h 109"/>
                  <a:gd name="T18" fmla="*/ 102 w 186"/>
                  <a:gd name="T19" fmla="*/ 73 h 109"/>
                  <a:gd name="T20" fmla="*/ 102 w 186"/>
                  <a:gd name="T21" fmla="*/ 73 h 10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86"/>
                  <a:gd name="T34" fmla="*/ 0 h 109"/>
                  <a:gd name="T35" fmla="*/ 186 w 186"/>
                  <a:gd name="T36" fmla="*/ 109 h 10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86" h="109">
                    <a:moveTo>
                      <a:pt x="102" y="73"/>
                    </a:moveTo>
                    <a:lnTo>
                      <a:pt x="173" y="109"/>
                    </a:lnTo>
                    <a:lnTo>
                      <a:pt x="186" y="84"/>
                    </a:lnTo>
                    <a:lnTo>
                      <a:pt x="156" y="42"/>
                    </a:lnTo>
                    <a:lnTo>
                      <a:pt x="62" y="23"/>
                    </a:lnTo>
                    <a:lnTo>
                      <a:pt x="9" y="0"/>
                    </a:lnTo>
                    <a:lnTo>
                      <a:pt x="0" y="14"/>
                    </a:lnTo>
                    <a:lnTo>
                      <a:pt x="79" y="57"/>
                    </a:lnTo>
                    <a:lnTo>
                      <a:pt x="102" y="73"/>
                    </a:lnTo>
                    <a:close/>
                  </a:path>
                </a:pathLst>
              </a:custGeom>
              <a:solidFill>
                <a:srgbClr val="FFC4B8"/>
              </a:solidFill>
              <a:ln w="9525">
                <a:noFill/>
                <a:round/>
                <a:headEnd/>
                <a:tailEnd/>
              </a:ln>
            </p:spPr>
            <p:txBody>
              <a:bodyPr/>
              <a:lstStyle/>
              <a:p>
                <a:endParaRPr lang="en-US"/>
              </a:p>
            </p:txBody>
          </p:sp>
          <p:sp>
            <p:nvSpPr>
              <p:cNvPr id="27847" name="Freeform 169"/>
              <p:cNvSpPr>
                <a:spLocks/>
              </p:cNvSpPr>
              <p:nvPr/>
            </p:nvSpPr>
            <p:spPr bwMode="auto">
              <a:xfrm>
                <a:off x="1558" y="3492"/>
                <a:ext cx="163" cy="173"/>
              </a:xfrm>
              <a:custGeom>
                <a:avLst/>
                <a:gdLst>
                  <a:gd name="T0" fmla="*/ 325 w 325"/>
                  <a:gd name="T1" fmla="*/ 0 h 346"/>
                  <a:gd name="T2" fmla="*/ 289 w 325"/>
                  <a:gd name="T3" fmla="*/ 32 h 346"/>
                  <a:gd name="T4" fmla="*/ 251 w 325"/>
                  <a:gd name="T5" fmla="*/ 66 h 346"/>
                  <a:gd name="T6" fmla="*/ 207 w 325"/>
                  <a:gd name="T7" fmla="*/ 108 h 346"/>
                  <a:gd name="T8" fmla="*/ 161 w 325"/>
                  <a:gd name="T9" fmla="*/ 152 h 346"/>
                  <a:gd name="T10" fmla="*/ 118 w 325"/>
                  <a:gd name="T11" fmla="*/ 194 h 346"/>
                  <a:gd name="T12" fmla="*/ 63 w 325"/>
                  <a:gd name="T13" fmla="*/ 255 h 346"/>
                  <a:gd name="T14" fmla="*/ 19 w 325"/>
                  <a:gd name="T15" fmla="*/ 317 h 346"/>
                  <a:gd name="T16" fmla="*/ 0 w 325"/>
                  <a:gd name="T17" fmla="*/ 346 h 346"/>
                  <a:gd name="T18" fmla="*/ 194 w 325"/>
                  <a:gd name="T19" fmla="*/ 207 h 346"/>
                  <a:gd name="T20" fmla="*/ 325 w 325"/>
                  <a:gd name="T21" fmla="*/ 0 h 346"/>
                  <a:gd name="T22" fmla="*/ 325 w 325"/>
                  <a:gd name="T23" fmla="*/ 0 h 346"/>
                  <a:gd name="T24" fmla="*/ 325 w 325"/>
                  <a:gd name="T25" fmla="*/ 0 h 3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5"/>
                  <a:gd name="T40" fmla="*/ 0 h 346"/>
                  <a:gd name="T41" fmla="*/ 325 w 325"/>
                  <a:gd name="T42" fmla="*/ 346 h 34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5" h="346">
                    <a:moveTo>
                      <a:pt x="325" y="0"/>
                    </a:moveTo>
                    <a:lnTo>
                      <a:pt x="289" y="32"/>
                    </a:lnTo>
                    <a:lnTo>
                      <a:pt x="251" y="66"/>
                    </a:lnTo>
                    <a:lnTo>
                      <a:pt x="207" y="108"/>
                    </a:lnTo>
                    <a:lnTo>
                      <a:pt x="161" y="152"/>
                    </a:lnTo>
                    <a:lnTo>
                      <a:pt x="118" y="194"/>
                    </a:lnTo>
                    <a:lnTo>
                      <a:pt x="63" y="255"/>
                    </a:lnTo>
                    <a:lnTo>
                      <a:pt x="19" y="317"/>
                    </a:lnTo>
                    <a:lnTo>
                      <a:pt x="0" y="346"/>
                    </a:lnTo>
                    <a:lnTo>
                      <a:pt x="194" y="207"/>
                    </a:lnTo>
                    <a:lnTo>
                      <a:pt x="325" y="0"/>
                    </a:lnTo>
                    <a:close/>
                  </a:path>
                </a:pathLst>
              </a:custGeom>
              <a:solidFill>
                <a:srgbClr val="96ABBA"/>
              </a:solidFill>
              <a:ln w="9525">
                <a:noFill/>
                <a:round/>
                <a:headEnd/>
                <a:tailEnd/>
              </a:ln>
            </p:spPr>
            <p:txBody>
              <a:bodyPr/>
              <a:lstStyle/>
              <a:p>
                <a:endParaRPr lang="en-US"/>
              </a:p>
            </p:txBody>
          </p:sp>
          <p:sp>
            <p:nvSpPr>
              <p:cNvPr id="27848" name="Freeform 170"/>
              <p:cNvSpPr>
                <a:spLocks/>
              </p:cNvSpPr>
              <p:nvPr/>
            </p:nvSpPr>
            <p:spPr bwMode="auto">
              <a:xfrm>
                <a:off x="1801" y="3111"/>
                <a:ext cx="153" cy="176"/>
              </a:xfrm>
              <a:custGeom>
                <a:avLst/>
                <a:gdLst>
                  <a:gd name="T0" fmla="*/ 0 w 306"/>
                  <a:gd name="T1" fmla="*/ 207 h 351"/>
                  <a:gd name="T2" fmla="*/ 298 w 306"/>
                  <a:gd name="T3" fmla="*/ 351 h 351"/>
                  <a:gd name="T4" fmla="*/ 306 w 306"/>
                  <a:gd name="T5" fmla="*/ 275 h 351"/>
                  <a:gd name="T6" fmla="*/ 294 w 306"/>
                  <a:gd name="T7" fmla="*/ 209 h 351"/>
                  <a:gd name="T8" fmla="*/ 279 w 306"/>
                  <a:gd name="T9" fmla="*/ 178 h 351"/>
                  <a:gd name="T10" fmla="*/ 256 w 306"/>
                  <a:gd name="T11" fmla="*/ 152 h 351"/>
                  <a:gd name="T12" fmla="*/ 169 w 306"/>
                  <a:gd name="T13" fmla="*/ 51 h 351"/>
                  <a:gd name="T14" fmla="*/ 138 w 306"/>
                  <a:gd name="T15" fmla="*/ 0 h 351"/>
                  <a:gd name="T16" fmla="*/ 20 w 306"/>
                  <a:gd name="T17" fmla="*/ 26 h 351"/>
                  <a:gd name="T18" fmla="*/ 0 w 306"/>
                  <a:gd name="T19" fmla="*/ 207 h 351"/>
                  <a:gd name="T20" fmla="*/ 0 w 306"/>
                  <a:gd name="T21" fmla="*/ 207 h 351"/>
                  <a:gd name="T22" fmla="*/ 0 w 306"/>
                  <a:gd name="T23" fmla="*/ 207 h 3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6"/>
                  <a:gd name="T37" fmla="*/ 0 h 351"/>
                  <a:gd name="T38" fmla="*/ 306 w 306"/>
                  <a:gd name="T39" fmla="*/ 351 h 3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6" h="351">
                    <a:moveTo>
                      <a:pt x="0" y="207"/>
                    </a:moveTo>
                    <a:lnTo>
                      <a:pt x="298" y="351"/>
                    </a:lnTo>
                    <a:lnTo>
                      <a:pt x="306" y="275"/>
                    </a:lnTo>
                    <a:lnTo>
                      <a:pt x="294" y="209"/>
                    </a:lnTo>
                    <a:lnTo>
                      <a:pt x="279" y="178"/>
                    </a:lnTo>
                    <a:lnTo>
                      <a:pt x="256" y="152"/>
                    </a:lnTo>
                    <a:lnTo>
                      <a:pt x="169" y="51"/>
                    </a:lnTo>
                    <a:lnTo>
                      <a:pt x="138" y="0"/>
                    </a:lnTo>
                    <a:lnTo>
                      <a:pt x="20" y="26"/>
                    </a:lnTo>
                    <a:lnTo>
                      <a:pt x="0" y="207"/>
                    </a:lnTo>
                    <a:close/>
                  </a:path>
                </a:pathLst>
              </a:custGeom>
              <a:solidFill>
                <a:srgbClr val="96ABBA"/>
              </a:solidFill>
              <a:ln w="9525">
                <a:noFill/>
                <a:round/>
                <a:headEnd/>
                <a:tailEnd/>
              </a:ln>
            </p:spPr>
            <p:txBody>
              <a:bodyPr/>
              <a:lstStyle/>
              <a:p>
                <a:endParaRPr lang="en-US"/>
              </a:p>
            </p:txBody>
          </p:sp>
          <p:sp>
            <p:nvSpPr>
              <p:cNvPr id="27849" name="Freeform 171"/>
              <p:cNvSpPr>
                <a:spLocks/>
              </p:cNvSpPr>
              <p:nvPr/>
            </p:nvSpPr>
            <p:spPr bwMode="auto">
              <a:xfrm>
                <a:off x="879" y="3090"/>
                <a:ext cx="88" cy="40"/>
              </a:xfrm>
              <a:custGeom>
                <a:avLst/>
                <a:gdLst>
                  <a:gd name="T0" fmla="*/ 21 w 177"/>
                  <a:gd name="T1" fmla="*/ 0 h 80"/>
                  <a:gd name="T2" fmla="*/ 177 w 177"/>
                  <a:gd name="T3" fmla="*/ 38 h 80"/>
                  <a:gd name="T4" fmla="*/ 132 w 177"/>
                  <a:gd name="T5" fmla="*/ 80 h 80"/>
                  <a:gd name="T6" fmla="*/ 0 w 177"/>
                  <a:gd name="T7" fmla="*/ 59 h 80"/>
                  <a:gd name="T8" fmla="*/ 21 w 177"/>
                  <a:gd name="T9" fmla="*/ 0 h 80"/>
                  <a:gd name="T10" fmla="*/ 21 w 177"/>
                  <a:gd name="T11" fmla="*/ 0 h 80"/>
                  <a:gd name="T12" fmla="*/ 21 w 177"/>
                  <a:gd name="T13" fmla="*/ 0 h 80"/>
                  <a:gd name="T14" fmla="*/ 0 60000 65536"/>
                  <a:gd name="T15" fmla="*/ 0 60000 65536"/>
                  <a:gd name="T16" fmla="*/ 0 60000 65536"/>
                  <a:gd name="T17" fmla="*/ 0 60000 65536"/>
                  <a:gd name="T18" fmla="*/ 0 60000 65536"/>
                  <a:gd name="T19" fmla="*/ 0 60000 65536"/>
                  <a:gd name="T20" fmla="*/ 0 60000 65536"/>
                  <a:gd name="T21" fmla="*/ 0 w 177"/>
                  <a:gd name="T22" fmla="*/ 0 h 80"/>
                  <a:gd name="T23" fmla="*/ 177 w 177"/>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7" h="80">
                    <a:moveTo>
                      <a:pt x="21" y="0"/>
                    </a:moveTo>
                    <a:lnTo>
                      <a:pt x="177" y="38"/>
                    </a:lnTo>
                    <a:lnTo>
                      <a:pt x="132" y="80"/>
                    </a:lnTo>
                    <a:lnTo>
                      <a:pt x="0" y="59"/>
                    </a:lnTo>
                    <a:lnTo>
                      <a:pt x="21" y="0"/>
                    </a:lnTo>
                    <a:close/>
                  </a:path>
                </a:pathLst>
              </a:custGeom>
              <a:solidFill>
                <a:srgbClr val="96ABBA"/>
              </a:solidFill>
              <a:ln w="9525">
                <a:noFill/>
                <a:round/>
                <a:headEnd/>
                <a:tailEnd/>
              </a:ln>
            </p:spPr>
            <p:txBody>
              <a:bodyPr/>
              <a:lstStyle/>
              <a:p>
                <a:endParaRPr lang="en-US"/>
              </a:p>
            </p:txBody>
          </p:sp>
          <p:sp>
            <p:nvSpPr>
              <p:cNvPr id="27850" name="Freeform 172"/>
              <p:cNvSpPr>
                <a:spLocks/>
              </p:cNvSpPr>
              <p:nvPr/>
            </p:nvSpPr>
            <p:spPr bwMode="auto">
              <a:xfrm>
                <a:off x="1377" y="2822"/>
                <a:ext cx="345" cy="377"/>
              </a:xfrm>
              <a:custGeom>
                <a:avLst/>
                <a:gdLst>
                  <a:gd name="T0" fmla="*/ 59 w 690"/>
                  <a:gd name="T1" fmla="*/ 21 h 753"/>
                  <a:gd name="T2" fmla="*/ 89 w 690"/>
                  <a:gd name="T3" fmla="*/ 158 h 753"/>
                  <a:gd name="T4" fmla="*/ 119 w 690"/>
                  <a:gd name="T5" fmla="*/ 270 h 753"/>
                  <a:gd name="T6" fmla="*/ 150 w 690"/>
                  <a:gd name="T7" fmla="*/ 361 h 753"/>
                  <a:gd name="T8" fmla="*/ 194 w 690"/>
                  <a:gd name="T9" fmla="*/ 429 h 753"/>
                  <a:gd name="T10" fmla="*/ 222 w 690"/>
                  <a:gd name="T11" fmla="*/ 462 h 753"/>
                  <a:gd name="T12" fmla="*/ 256 w 690"/>
                  <a:gd name="T13" fmla="*/ 492 h 753"/>
                  <a:gd name="T14" fmla="*/ 329 w 690"/>
                  <a:gd name="T15" fmla="*/ 547 h 753"/>
                  <a:gd name="T16" fmla="*/ 401 w 690"/>
                  <a:gd name="T17" fmla="*/ 593 h 753"/>
                  <a:gd name="T18" fmla="*/ 484 w 690"/>
                  <a:gd name="T19" fmla="*/ 639 h 753"/>
                  <a:gd name="T20" fmla="*/ 580 w 690"/>
                  <a:gd name="T21" fmla="*/ 692 h 753"/>
                  <a:gd name="T22" fmla="*/ 657 w 690"/>
                  <a:gd name="T23" fmla="*/ 735 h 753"/>
                  <a:gd name="T24" fmla="*/ 690 w 690"/>
                  <a:gd name="T25" fmla="*/ 753 h 753"/>
                  <a:gd name="T26" fmla="*/ 330 w 690"/>
                  <a:gd name="T27" fmla="*/ 673 h 753"/>
                  <a:gd name="T28" fmla="*/ 190 w 690"/>
                  <a:gd name="T29" fmla="*/ 572 h 753"/>
                  <a:gd name="T30" fmla="*/ 70 w 690"/>
                  <a:gd name="T31" fmla="*/ 291 h 753"/>
                  <a:gd name="T32" fmla="*/ 19 w 690"/>
                  <a:gd name="T33" fmla="*/ 91 h 753"/>
                  <a:gd name="T34" fmla="*/ 0 w 690"/>
                  <a:gd name="T35" fmla="*/ 0 h 753"/>
                  <a:gd name="T36" fmla="*/ 59 w 690"/>
                  <a:gd name="T37" fmla="*/ 21 h 753"/>
                  <a:gd name="T38" fmla="*/ 59 w 690"/>
                  <a:gd name="T39" fmla="*/ 21 h 753"/>
                  <a:gd name="T40" fmla="*/ 59 w 690"/>
                  <a:gd name="T41" fmla="*/ 21 h 75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90"/>
                  <a:gd name="T64" fmla="*/ 0 h 753"/>
                  <a:gd name="T65" fmla="*/ 690 w 690"/>
                  <a:gd name="T66" fmla="*/ 753 h 75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90" h="753">
                    <a:moveTo>
                      <a:pt x="59" y="21"/>
                    </a:moveTo>
                    <a:lnTo>
                      <a:pt x="89" y="158"/>
                    </a:lnTo>
                    <a:lnTo>
                      <a:pt x="119" y="270"/>
                    </a:lnTo>
                    <a:lnTo>
                      <a:pt x="150" y="361"/>
                    </a:lnTo>
                    <a:lnTo>
                      <a:pt x="194" y="429"/>
                    </a:lnTo>
                    <a:lnTo>
                      <a:pt x="222" y="462"/>
                    </a:lnTo>
                    <a:lnTo>
                      <a:pt x="256" y="492"/>
                    </a:lnTo>
                    <a:lnTo>
                      <a:pt x="329" y="547"/>
                    </a:lnTo>
                    <a:lnTo>
                      <a:pt x="401" y="593"/>
                    </a:lnTo>
                    <a:lnTo>
                      <a:pt x="484" y="639"/>
                    </a:lnTo>
                    <a:lnTo>
                      <a:pt x="580" y="692"/>
                    </a:lnTo>
                    <a:lnTo>
                      <a:pt x="657" y="735"/>
                    </a:lnTo>
                    <a:lnTo>
                      <a:pt x="690" y="753"/>
                    </a:lnTo>
                    <a:lnTo>
                      <a:pt x="330" y="673"/>
                    </a:lnTo>
                    <a:lnTo>
                      <a:pt x="190" y="572"/>
                    </a:lnTo>
                    <a:lnTo>
                      <a:pt x="70" y="291"/>
                    </a:lnTo>
                    <a:lnTo>
                      <a:pt x="19" y="91"/>
                    </a:lnTo>
                    <a:lnTo>
                      <a:pt x="0" y="0"/>
                    </a:lnTo>
                    <a:lnTo>
                      <a:pt x="59" y="21"/>
                    </a:lnTo>
                    <a:close/>
                  </a:path>
                </a:pathLst>
              </a:custGeom>
              <a:solidFill>
                <a:srgbClr val="000000"/>
              </a:solidFill>
              <a:ln w="9525">
                <a:noFill/>
                <a:round/>
                <a:headEnd/>
                <a:tailEnd/>
              </a:ln>
            </p:spPr>
            <p:txBody>
              <a:bodyPr/>
              <a:lstStyle/>
              <a:p>
                <a:endParaRPr lang="en-US"/>
              </a:p>
            </p:txBody>
          </p:sp>
          <p:sp>
            <p:nvSpPr>
              <p:cNvPr id="27851" name="Freeform 173"/>
              <p:cNvSpPr>
                <a:spLocks/>
              </p:cNvSpPr>
              <p:nvPr/>
            </p:nvSpPr>
            <p:spPr bwMode="auto">
              <a:xfrm>
                <a:off x="1209" y="3291"/>
                <a:ext cx="228" cy="219"/>
              </a:xfrm>
              <a:custGeom>
                <a:avLst/>
                <a:gdLst>
                  <a:gd name="T0" fmla="*/ 15 w 456"/>
                  <a:gd name="T1" fmla="*/ 0 h 437"/>
                  <a:gd name="T2" fmla="*/ 23 w 456"/>
                  <a:gd name="T3" fmla="*/ 28 h 437"/>
                  <a:gd name="T4" fmla="*/ 34 w 456"/>
                  <a:gd name="T5" fmla="*/ 63 h 437"/>
                  <a:gd name="T6" fmla="*/ 97 w 456"/>
                  <a:gd name="T7" fmla="*/ 137 h 437"/>
                  <a:gd name="T8" fmla="*/ 97 w 456"/>
                  <a:gd name="T9" fmla="*/ 196 h 437"/>
                  <a:gd name="T10" fmla="*/ 88 w 456"/>
                  <a:gd name="T11" fmla="*/ 253 h 437"/>
                  <a:gd name="T12" fmla="*/ 99 w 456"/>
                  <a:gd name="T13" fmla="*/ 296 h 437"/>
                  <a:gd name="T14" fmla="*/ 137 w 456"/>
                  <a:gd name="T15" fmla="*/ 333 h 437"/>
                  <a:gd name="T16" fmla="*/ 238 w 456"/>
                  <a:gd name="T17" fmla="*/ 365 h 437"/>
                  <a:gd name="T18" fmla="*/ 339 w 456"/>
                  <a:gd name="T19" fmla="*/ 386 h 437"/>
                  <a:gd name="T20" fmla="*/ 422 w 456"/>
                  <a:gd name="T21" fmla="*/ 367 h 437"/>
                  <a:gd name="T22" fmla="*/ 456 w 456"/>
                  <a:gd name="T23" fmla="*/ 384 h 437"/>
                  <a:gd name="T24" fmla="*/ 434 w 456"/>
                  <a:gd name="T25" fmla="*/ 409 h 437"/>
                  <a:gd name="T26" fmla="*/ 369 w 456"/>
                  <a:gd name="T27" fmla="*/ 435 h 437"/>
                  <a:gd name="T28" fmla="*/ 192 w 456"/>
                  <a:gd name="T29" fmla="*/ 437 h 437"/>
                  <a:gd name="T30" fmla="*/ 53 w 456"/>
                  <a:gd name="T31" fmla="*/ 376 h 437"/>
                  <a:gd name="T32" fmla="*/ 34 w 456"/>
                  <a:gd name="T33" fmla="*/ 279 h 437"/>
                  <a:gd name="T34" fmla="*/ 40 w 456"/>
                  <a:gd name="T35" fmla="*/ 122 h 437"/>
                  <a:gd name="T36" fmla="*/ 2 w 456"/>
                  <a:gd name="T37" fmla="*/ 55 h 437"/>
                  <a:gd name="T38" fmla="*/ 0 w 456"/>
                  <a:gd name="T39" fmla="*/ 17 h 437"/>
                  <a:gd name="T40" fmla="*/ 15 w 456"/>
                  <a:gd name="T41" fmla="*/ 0 h 437"/>
                  <a:gd name="T42" fmla="*/ 15 w 456"/>
                  <a:gd name="T43" fmla="*/ 0 h 43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56"/>
                  <a:gd name="T67" fmla="*/ 0 h 437"/>
                  <a:gd name="T68" fmla="*/ 456 w 456"/>
                  <a:gd name="T69" fmla="*/ 437 h 43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56" h="437">
                    <a:moveTo>
                      <a:pt x="15" y="0"/>
                    </a:moveTo>
                    <a:lnTo>
                      <a:pt x="23" y="28"/>
                    </a:lnTo>
                    <a:lnTo>
                      <a:pt x="34" y="63"/>
                    </a:lnTo>
                    <a:lnTo>
                      <a:pt x="97" y="137"/>
                    </a:lnTo>
                    <a:lnTo>
                      <a:pt x="97" y="196"/>
                    </a:lnTo>
                    <a:lnTo>
                      <a:pt x="88" y="253"/>
                    </a:lnTo>
                    <a:lnTo>
                      <a:pt x="99" y="296"/>
                    </a:lnTo>
                    <a:lnTo>
                      <a:pt x="137" y="333"/>
                    </a:lnTo>
                    <a:lnTo>
                      <a:pt x="238" y="365"/>
                    </a:lnTo>
                    <a:lnTo>
                      <a:pt x="339" y="386"/>
                    </a:lnTo>
                    <a:lnTo>
                      <a:pt x="422" y="367"/>
                    </a:lnTo>
                    <a:lnTo>
                      <a:pt x="456" y="384"/>
                    </a:lnTo>
                    <a:lnTo>
                      <a:pt x="434" y="409"/>
                    </a:lnTo>
                    <a:lnTo>
                      <a:pt x="369" y="435"/>
                    </a:lnTo>
                    <a:lnTo>
                      <a:pt x="192" y="437"/>
                    </a:lnTo>
                    <a:lnTo>
                      <a:pt x="53" y="376"/>
                    </a:lnTo>
                    <a:lnTo>
                      <a:pt x="34" y="279"/>
                    </a:lnTo>
                    <a:lnTo>
                      <a:pt x="40" y="122"/>
                    </a:lnTo>
                    <a:lnTo>
                      <a:pt x="2" y="55"/>
                    </a:lnTo>
                    <a:lnTo>
                      <a:pt x="0" y="17"/>
                    </a:lnTo>
                    <a:lnTo>
                      <a:pt x="15" y="0"/>
                    </a:lnTo>
                    <a:close/>
                  </a:path>
                </a:pathLst>
              </a:custGeom>
              <a:solidFill>
                <a:srgbClr val="C7695C"/>
              </a:solidFill>
              <a:ln w="9525">
                <a:noFill/>
                <a:round/>
                <a:headEnd/>
                <a:tailEnd/>
              </a:ln>
            </p:spPr>
            <p:txBody>
              <a:bodyPr/>
              <a:lstStyle/>
              <a:p>
                <a:endParaRPr lang="en-US"/>
              </a:p>
            </p:txBody>
          </p:sp>
          <p:sp>
            <p:nvSpPr>
              <p:cNvPr id="27852" name="Freeform 174"/>
              <p:cNvSpPr>
                <a:spLocks/>
              </p:cNvSpPr>
              <p:nvPr/>
            </p:nvSpPr>
            <p:spPr bwMode="auto">
              <a:xfrm>
                <a:off x="1710" y="3510"/>
                <a:ext cx="473" cy="255"/>
              </a:xfrm>
              <a:custGeom>
                <a:avLst/>
                <a:gdLst>
                  <a:gd name="T0" fmla="*/ 80 w 947"/>
                  <a:gd name="T1" fmla="*/ 0 h 511"/>
                  <a:gd name="T2" fmla="*/ 261 w 947"/>
                  <a:gd name="T3" fmla="*/ 261 h 511"/>
                  <a:gd name="T4" fmla="*/ 299 w 947"/>
                  <a:gd name="T5" fmla="*/ 289 h 511"/>
                  <a:gd name="T6" fmla="*/ 337 w 947"/>
                  <a:gd name="T7" fmla="*/ 318 h 511"/>
                  <a:gd name="T8" fmla="*/ 380 w 947"/>
                  <a:gd name="T9" fmla="*/ 350 h 511"/>
                  <a:gd name="T10" fmla="*/ 426 w 947"/>
                  <a:gd name="T11" fmla="*/ 382 h 511"/>
                  <a:gd name="T12" fmla="*/ 468 w 947"/>
                  <a:gd name="T13" fmla="*/ 411 h 511"/>
                  <a:gd name="T14" fmla="*/ 515 w 947"/>
                  <a:gd name="T15" fmla="*/ 437 h 511"/>
                  <a:gd name="T16" fmla="*/ 641 w 947"/>
                  <a:gd name="T17" fmla="*/ 456 h 511"/>
                  <a:gd name="T18" fmla="*/ 751 w 947"/>
                  <a:gd name="T19" fmla="*/ 477 h 511"/>
                  <a:gd name="T20" fmla="*/ 947 w 947"/>
                  <a:gd name="T21" fmla="*/ 456 h 511"/>
                  <a:gd name="T22" fmla="*/ 833 w 947"/>
                  <a:gd name="T23" fmla="*/ 483 h 511"/>
                  <a:gd name="T24" fmla="*/ 692 w 947"/>
                  <a:gd name="T25" fmla="*/ 511 h 511"/>
                  <a:gd name="T26" fmla="*/ 551 w 947"/>
                  <a:gd name="T27" fmla="*/ 466 h 511"/>
                  <a:gd name="T28" fmla="*/ 472 w 947"/>
                  <a:gd name="T29" fmla="*/ 432 h 511"/>
                  <a:gd name="T30" fmla="*/ 435 w 947"/>
                  <a:gd name="T31" fmla="*/ 416 h 511"/>
                  <a:gd name="T32" fmla="*/ 270 w 947"/>
                  <a:gd name="T33" fmla="*/ 306 h 511"/>
                  <a:gd name="T34" fmla="*/ 110 w 947"/>
                  <a:gd name="T35" fmla="*/ 107 h 511"/>
                  <a:gd name="T36" fmla="*/ 0 w 947"/>
                  <a:gd name="T37" fmla="*/ 107 h 511"/>
                  <a:gd name="T38" fmla="*/ 80 w 947"/>
                  <a:gd name="T39" fmla="*/ 0 h 511"/>
                  <a:gd name="T40" fmla="*/ 80 w 947"/>
                  <a:gd name="T41" fmla="*/ 0 h 511"/>
                  <a:gd name="T42" fmla="*/ 80 w 947"/>
                  <a:gd name="T43" fmla="*/ 0 h 51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947"/>
                  <a:gd name="T67" fmla="*/ 0 h 511"/>
                  <a:gd name="T68" fmla="*/ 947 w 947"/>
                  <a:gd name="T69" fmla="*/ 511 h 51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947" h="511">
                    <a:moveTo>
                      <a:pt x="80" y="0"/>
                    </a:moveTo>
                    <a:lnTo>
                      <a:pt x="261" y="261"/>
                    </a:lnTo>
                    <a:lnTo>
                      <a:pt x="299" y="289"/>
                    </a:lnTo>
                    <a:lnTo>
                      <a:pt x="337" y="318"/>
                    </a:lnTo>
                    <a:lnTo>
                      <a:pt x="380" y="350"/>
                    </a:lnTo>
                    <a:lnTo>
                      <a:pt x="426" y="382"/>
                    </a:lnTo>
                    <a:lnTo>
                      <a:pt x="468" y="411"/>
                    </a:lnTo>
                    <a:lnTo>
                      <a:pt x="515" y="437"/>
                    </a:lnTo>
                    <a:lnTo>
                      <a:pt x="641" y="456"/>
                    </a:lnTo>
                    <a:lnTo>
                      <a:pt x="751" y="477"/>
                    </a:lnTo>
                    <a:lnTo>
                      <a:pt x="947" y="456"/>
                    </a:lnTo>
                    <a:lnTo>
                      <a:pt x="833" y="483"/>
                    </a:lnTo>
                    <a:lnTo>
                      <a:pt x="692" y="511"/>
                    </a:lnTo>
                    <a:lnTo>
                      <a:pt x="551" y="466"/>
                    </a:lnTo>
                    <a:lnTo>
                      <a:pt x="472" y="432"/>
                    </a:lnTo>
                    <a:lnTo>
                      <a:pt x="435" y="416"/>
                    </a:lnTo>
                    <a:lnTo>
                      <a:pt x="270" y="306"/>
                    </a:lnTo>
                    <a:lnTo>
                      <a:pt x="110" y="107"/>
                    </a:lnTo>
                    <a:lnTo>
                      <a:pt x="0" y="107"/>
                    </a:lnTo>
                    <a:lnTo>
                      <a:pt x="80" y="0"/>
                    </a:lnTo>
                    <a:close/>
                  </a:path>
                </a:pathLst>
              </a:custGeom>
              <a:solidFill>
                <a:srgbClr val="000000"/>
              </a:solidFill>
              <a:ln w="9525">
                <a:noFill/>
                <a:round/>
                <a:headEnd/>
                <a:tailEnd/>
              </a:ln>
            </p:spPr>
            <p:txBody>
              <a:bodyPr/>
              <a:lstStyle/>
              <a:p>
                <a:endParaRPr lang="en-US"/>
              </a:p>
            </p:txBody>
          </p:sp>
          <p:sp>
            <p:nvSpPr>
              <p:cNvPr id="27853" name="Freeform 175"/>
              <p:cNvSpPr>
                <a:spLocks/>
              </p:cNvSpPr>
              <p:nvPr/>
            </p:nvSpPr>
            <p:spPr bwMode="auto">
              <a:xfrm>
                <a:off x="1114" y="2359"/>
                <a:ext cx="43" cy="37"/>
              </a:xfrm>
              <a:custGeom>
                <a:avLst/>
                <a:gdLst>
                  <a:gd name="T0" fmla="*/ 53 w 88"/>
                  <a:gd name="T1" fmla="*/ 0 h 74"/>
                  <a:gd name="T2" fmla="*/ 44 w 88"/>
                  <a:gd name="T3" fmla="*/ 34 h 74"/>
                  <a:gd name="T4" fmla="*/ 0 w 88"/>
                  <a:gd name="T5" fmla="*/ 74 h 74"/>
                  <a:gd name="T6" fmla="*/ 51 w 88"/>
                  <a:gd name="T7" fmla="*/ 71 h 74"/>
                  <a:gd name="T8" fmla="*/ 88 w 88"/>
                  <a:gd name="T9" fmla="*/ 25 h 74"/>
                  <a:gd name="T10" fmla="*/ 53 w 88"/>
                  <a:gd name="T11" fmla="*/ 0 h 74"/>
                  <a:gd name="T12" fmla="*/ 53 w 88"/>
                  <a:gd name="T13" fmla="*/ 0 h 74"/>
                  <a:gd name="T14" fmla="*/ 53 w 88"/>
                  <a:gd name="T15" fmla="*/ 0 h 74"/>
                  <a:gd name="T16" fmla="*/ 0 60000 65536"/>
                  <a:gd name="T17" fmla="*/ 0 60000 65536"/>
                  <a:gd name="T18" fmla="*/ 0 60000 65536"/>
                  <a:gd name="T19" fmla="*/ 0 60000 65536"/>
                  <a:gd name="T20" fmla="*/ 0 60000 65536"/>
                  <a:gd name="T21" fmla="*/ 0 60000 65536"/>
                  <a:gd name="T22" fmla="*/ 0 60000 65536"/>
                  <a:gd name="T23" fmla="*/ 0 60000 65536"/>
                  <a:gd name="T24" fmla="*/ 0 w 88"/>
                  <a:gd name="T25" fmla="*/ 0 h 74"/>
                  <a:gd name="T26" fmla="*/ 88 w 88"/>
                  <a:gd name="T27" fmla="*/ 74 h 7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8" h="74">
                    <a:moveTo>
                      <a:pt x="53" y="0"/>
                    </a:moveTo>
                    <a:lnTo>
                      <a:pt x="44" y="34"/>
                    </a:lnTo>
                    <a:lnTo>
                      <a:pt x="0" y="74"/>
                    </a:lnTo>
                    <a:lnTo>
                      <a:pt x="51" y="71"/>
                    </a:lnTo>
                    <a:lnTo>
                      <a:pt x="88" y="25"/>
                    </a:lnTo>
                    <a:lnTo>
                      <a:pt x="53" y="0"/>
                    </a:lnTo>
                    <a:close/>
                  </a:path>
                </a:pathLst>
              </a:custGeom>
              <a:solidFill>
                <a:srgbClr val="FFB5A8"/>
              </a:solidFill>
              <a:ln w="9525">
                <a:noFill/>
                <a:round/>
                <a:headEnd/>
                <a:tailEnd/>
              </a:ln>
            </p:spPr>
            <p:txBody>
              <a:bodyPr/>
              <a:lstStyle/>
              <a:p>
                <a:endParaRPr lang="en-US"/>
              </a:p>
            </p:txBody>
          </p:sp>
          <p:sp>
            <p:nvSpPr>
              <p:cNvPr id="27854" name="Freeform 176"/>
              <p:cNvSpPr>
                <a:spLocks/>
              </p:cNvSpPr>
              <p:nvPr/>
            </p:nvSpPr>
            <p:spPr bwMode="auto">
              <a:xfrm>
                <a:off x="1258" y="2107"/>
                <a:ext cx="47" cy="94"/>
              </a:xfrm>
              <a:custGeom>
                <a:avLst/>
                <a:gdLst>
                  <a:gd name="T0" fmla="*/ 21 w 93"/>
                  <a:gd name="T1" fmla="*/ 0 h 188"/>
                  <a:gd name="T2" fmla="*/ 0 w 93"/>
                  <a:gd name="T3" fmla="*/ 24 h 188"/>
                  <a:gd name="T4" fmla="*/ 10 w 93"/>
                  <a:gd name="T5" fmla="*/ 55 h 188"/>
                  <a:gd name="T6" fmla="*/ 21 w 93"/>
                  <a:gd name="T7" fmla="*/ 68 h 188"/>
                  <a:gd name="T8" fmla="*/ 36 w 93"/>
                  <a:gd name="T9" fmla="*/ 112 h 188"/>
                  <a:gd name="T10" fmla="*/ 25 w 93"/>
                  <a:gd name="T11" fmla="*/ 188 h 188"/>
                  <a:gd name="T12" fmla="*/ 65 w 93"/>
                  <a:gd name="T13" fmla="*/ 176 h 188"/>
                  <a:gd name="T14" fmla="*/ 93 w 93"/>
                  <a:gd name="T15" fmla="*/ 165 h 188"/>
                  <a:gd name="T16" fmla="*/ 68 w 93"/>
                  <a:gd name="T17" fmla="*/ 148 h 188"/>
                  <a:gd name="T18" fmla="*/ 48 w 93"/>
                  <a:gd name="T19" fmla="*/ 133 h 188"/>
                  <a:gd name="T20" fmla="*/ 44 w 93"/>
                  <a:gd name="T21" fmla="*/ 53 h 188"/>
                  <a:gd name="T22" fmla="*/ 61 w 93"/>
                  <a:gd name="T23" fmla="*/ 24 h 188"/>
                  <a:gd name="T24" fmla="*/ 21 w 93"/>
                  <a:gd name="T25" fmla="*/ 0 h 188"/>
                  <a:gd name="T26" fmla="*/ 21 w 93"/>
                  <a:gd name="T27" fmla="*/ 0 h 188"/>
                  <a:gd name="T28" fmla="*/ 21 w 93"/>
                  <a:gd name="T29" fmla="*/ 0 h 18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93"/>
                  <a:gd name="T46" fmla="*/ 0 h 188"/>
                  <a:gd name="T47" fmla="*/ 93 w 93"/>
                  <a:gd name="T48" fmla="*/ 188 h 18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93" h="188">
                    <a:moveTo>
                      <a:pt x="21" y="0"/>
                    </a:moveTo>
                    <a:lnTo>
                      <a:pt x="0" y="24"/>
                    </a:lnTo>
                    <a:lnTo>
                      <a:pt x="10" y="55"/>
                    </a:lnTo>
                    <a:lnTo>
                      <a:pt x="21" y="68"/>
                    </a:lnTo>
                    <a:lnTo>
                      <a:pt x="36" y="112"/>
                    </a:lnTo>
                    <a:lnTo>
                      <a:pt x="25" y="188"/>
                    </a:lnTo>
                    <a:lnTo>
                      <a:pt x="65" y="176"/>
                    </a:lnTo>
                    <a:lnTo>
                      <a:pt x="93" y="165"/>
                    </a:lnTo>
                    <a:lnTo>
                      <a:pt x="68" y="148"/>
                    </a:lnTo>
                    <a:lnTo>
                      <a:pt x="48" y="133"/>
                    </a:lnTo>
                    <a:lnTo>
                      <a:pt x="44" y="53"/>
                    </a:lnTo>
                    <a:lnTo>
                      <a:pt x="61" y="24"/>
                    </a:lnTo>
                    <a:lnTo>
                      <a:pt x="21" y="0"/>
                    </a:lnTo>
                    <a:close/>
                  </a:path>
                </a:pathLst>
              </a:custGeom>
              <a:solidFill>
                <a:srgbClr val="FFE5D9"/>
              </a:solidFill>
              <a:ln w="9525">
                <a:noFill/>
                <a:round/>
                <a:headEnd/>
                <a:tailEnd/>
              </a:ln>
            </p:spPr>
            <p:txBody>
              <a:bodyPr/>
              <a:lstStyle/>
              <a:p>
                <a:endParaRPr lang="en-US"/>
              </a:p>
            </p:txBody>
          </p:sp>
          <p:sp>
            <p:nvSpPr>
              <p:cNvPr id="27855" name="Freeform 177"/>
              <p:cNvSpPr>
                <a:spLocks/>
              </p:cNvSpPr>
              <p:nvPr/>
            </p:nvSpPr>
            <p:spPr bwMode="auto">
              <a:xfrm>
                <a:off x="1233" y="2425"/>
                <a:ext cx="25" cy="33"/>
              </a:xfrm>
              <a:custGeom>
                <a:avLst/>
                <a:gdLst>
                  <a:gd name="T0" fmla="*/ 0 w 49"/>
                  <a:gd name="T1" fmla="*/ 12 h 67"/>
                  <a:gd name="T2" fmla="*/ 22 w 49"/>
                  <a:gd name="T3" fmla="*/ 31 h 67"/>
                  <a:gd name="T4" fmla="*/ 17 w 49"/>
                  <a:gd name="T5" fmla="*/ 52 h 67"/>
                  <a:gd name="T6" fmla="*/ 34 w 49"/>
                  <a:gd name="T7" fmla="*/ 67 h 67"/>
                  <a:gd name="T8" fmla="*/ 41 w 49"/>
                  <a:gd name="T9" fmla="*/ 23 h 67"/>
                  <a:gd name="T10" fmla="*/ 49 w 49"/>
                  <a:gd name="T11" fmla="*/ 0 h 67"/>
                  <a:gd name="T12" fmla="*/ 0 w 49"/>
                  <a:gd name="T13" fmla="*/ 12 h 67"/>
                  <a:gd name="T14" fmla="*/ 0 w 49"/>
                  <a:gd name="T15" fmla="*/ 12 h 67"/>
                  <a:gd name="T16" fmla="*/ 0 w 49"/>
                  <a:gd name="T17" fmla="*/ 12 h 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9"/>
                  <a:gd name="T28" fmla="*/ 0 h 67"/>
                  <a:gd name="T29" fmla="*/ 49 w 49"/>
                  <a:gd name="T30" fmla="*/ 67 h 6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9" h="67">
                    <a:moveTo>
                      <a:pt x="0" y="12"/>
                    </a:moveTo>
                    <a:lnTo>
                      <a:pt x="22" y="31"/>
                    </a:lnTo>
                    <a:lnTo>
                      <a:pt x="17" y="52"/>
                    </a:lnTo>
                    <a:lnTo>
                      <a:pt x="34" y="67"/>
                    </a:lnTo>
                    <a:lnTo>
                      <a:pt x="41" y="23"/>
                    </a:lnTo>
                    <a:lnTo>
                      <a:pt x="49" y="0"/>
                    </a:lnTo>
                    <a:lnTo>
                      <a:pt x="0" y="12"/>
                    </a:lnTo>
                    <a:close/>
                  </a:path>
                </a:pathLst>
              </a:custGeom>
              <a:solidFill>
                <a:srgbClr val="A84A3D"/>
              </a:solidFill>
              <a:ln w="9525">
                <a:noFill/>
                <a:round/>
                <a:headEnd/>
                <a:tailEnd/>
              </a:ln>
            </p:spPr>
            <p:txBody>
              <a:bodyPr/>
              <a:lstStyle/>
              <a:p>
                <a:endParaRPr lang="en-US"/>
              </a:p>
            </p:txBody>
          </p:sp>
          <p:sp>
            <p:nvSpPr>
              <p:cNvPr id="27856" name="Freeform 178"/>
              <p:cNvSpPr>
                <a:spLocks/>
              </p:cNvSpPr>
              <p:nvPr/>
            </p:nvSpPr>
            <p:spPr bwMode="auto">
              <a:xfrm>
                <a:off x="1230" y="2351"/>
                <a:ext cx="17" cy="50"/>
              </a:xfrm>
              <a:custGeom>
                <a:avLst/>
                <a:gdLst>
                  <a:gd name="T0" fmla="*/ 0 w 32"/>
                  <a:gd name="T1" fmla="*/ 10 h 101"/>
                  <a:gd name="T2" fmla="*/ 0 w 32"/>
                  <a:gd name="T3" fmla="*/ 65 h 101"/>
                  <a:gd name="T4" fmla="*/ 17 w 32"/>
                  <a:gd name="T5" fmla="*/ 101 h 101"/>
                  <a:gd name="T6" fmla="*/ 32 w 32"/>
                  <a:gd name="T7" fmla="*/ 82 h 101"/>
                  <a:gd name="T8" fmla="*/ 21 w 32"/>
                  <a:gd name="T9" fmla="*/ 25 h 101"/>
                  <a:gd name="T10" fmla="*/ 9 w 32"/>
                  <a:gd name="T11" fmla="*/ 0 h 101"/>
                  <a:gd name="T12" fmla="*/ 0 w 32"/>
                  <a:gd name="T13" fmla="*/ 10 h 101"/>
                  <a:gd name="T14" fmla="*/ 0 w 32"/>
                  <a:gd name="T15" fmla="*/ 10 h 101"/>
                  <a:gd name="T16" fmla="*/ 0 w 32"/>
                  <a:gd name="T17" fmla="*/ 10 h 10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
                  <a:gd name="T28" fmla="*/ 0 h 101"/>
                  <a:gd name="T29" fmla="*/ 32 w 32"/>
                  <a:gd name="T30" fmla="*/ 101 h 10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 h="101">
                    <a:moveTo>
                      <a:pt x="0" y="10"/>
                    </a:moveTo>
                    <a:lnTo>
                      <a:pt x="0" y="65"/>
                    </a:lnTo>
                    <a:lnTo>
                      <a:pt x="17" y="101"/>
                    </a:lnTo>
                    <a:lnTo>
                      <a:pt x="32" y="82"/>
                    </a:lnTo>
                    <a:lnTo>
                      <a:pt x="21" y="25"/>
                    </a:lnTo>
                    <a:lnTo>
                      <a:pt x="9" y="0"/>
                    </a:lnTo>
                    <a:lnTo>
                      <a:pt x="0" y="10"/>
                    </a:lnTo>
                    <a:close/>
                  </a:path>
                </a:pathLst>
              </a:custGeom>
              <a:solidFill>
                <a:srgbClr val="FFD6C9"/>
              </a:solidFill>
              <a:ln w="9525">
                <a:noFill/>
                <a:round/>
                <a:headEnd/>
                <a:tailEnd/>
              </a:ln>
            </p:spPr>
            <p:txBody>
              <a:bodyPr/>
              <a:lstStyle/>
              <a:p>
                <a:endParaRPr lang="en-US"/>
              </a:p>
            </p:txBody>
          </p:sp>
          <p:sp>
            <p:nvSpPr>
              <p:cNvPr id="27857" name="Freeform 179"/>
              <p:cNvSpPr>
                <a:spLocks/>
              </p:cNvSpPr>
              <p:nvPr/>
            </p:nvSpPr>
            <p:spPr bwMode="auto">
              <a:xfrm>
                <a:off x="1288" y="2453"/>
                <a:ext cx="73" cy="124"/>
              </a:xfrm>
              <a:custGeom>
                <a:avLst/>
                <a:gdLst>
                  <a:gd name="T0" fmla="*/ 125 w 144"/>
                  <a:gd name="T1" fmla="*/ 4 h 249"/>
                  <a:gd name="T2" fmla="*/ 91 w 144"/>
                  <a:gd name="T3" fmla="*/ 59 h 249"/>
                  <a:gd name="T4" fmla="*/ 63 w 144"/>
                  <a:gd name="T5" fmla="*/ 101 h 249"/>
                  <a:gd name="T6" fmla="*/ 44 w 144"/>
                  <a:gd name="T7" fmla="*/ 130 h 249"/>
                  <a:gd name="T8" fmla="*/ 0 w 144"/>
                  <a:gd name="T9" fmla="*/ 190 h 249"/>
                  <a:gd name="T10" fmla="*/ 7 w 144"/>
                  <a:gd name="T11" fmla="*/ 249 h 249"/>
                  <a:gd name="T12" fmla="*/ 53 w 144"/>
                  <a:gd name="T13" fmla="*/ 240 h 249"/>
                  <a:gd name="T14" fmla="*/ 72 w 144"/>
                  <a:gd name="T15" fmla="*/ 130 h 249"/>
                  <a:gd name="T16" fmla="*/ 101 w 144"/>
                  <a:gd name="T17" fmla="*/ 78 h 249"/>
                  <a:gd name="T18" fmla="*/ 125 w 144"/>
                  <a:gd name="T19" fmla="*/ 31 h 249"/>
                  <a:gd name="T20" fmla="*/ 144 w 144"/>
                  <a:gd name="T21" fmla="*/ 0 h 249"/>
                  <a:gd name="T22" fmla="*/ 125 w 144"/>
                  <a:gd name="T23" fmla="*/ 4 h 249"/>
                  <a:gd name="T24" fmla="*/ 125 w 144"/>
                  <a:gd name="T25" fmla="*/ 4 h 249"/>
                  <a:gd name="T26" fmla="*/ 125 w 144"/>
                  <a:gd name="T27" fmla="*/ 4 h 24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4"/>
                  <a:gd name="T43" fmla="*/ 0 h 249"/>
                  <a:gd name="T44" fmla="*/ 144 w 144"/>
                  <a:gd name="T45" fmla="*/ 249 h 24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4" h="249">
                    <a:moveTo>
                      <a:pt x="125" y="4"/>
                    </a:moveTo>
                    <a:lnTo>
                      <a:pt x="91" y="59"/>
                    </a:lnTo>
                    <a:lnTo>
                      <a:pt x="63" y="101"/>
                    </a:lnTo>
                    <a:lnTo>
                      <a:pt x="44" y="130"/>
                    </a:lnTo>
                    <a:lnTo>
                      <a:pt x="0" y="190"/>
                    </a:lnTo>
                    <a:lnTo>
                      <a:pt x="7" y="249"/>
                    </a:lnTo>
                    <a:lnTo>
                      <a:pt x="53" y="240"/>
                    </a:lnTo>
                    <a:lnTo>
                      <a:pt x="72" y="130"/>
                    </a:lnTo>
                    <a:lnTo>
                      <a:pt x="101" y="78"/>
                    </a:lnTo>
                    <a:lnTo>
                      <a:pt x="125" y="31"/>
                    </a:lnTo>
                    <a:lnTo>
                      <a:pt x="144" y="0"/>
                    </a:lnTo>
                    <a:lnTo>
                      <a:pt x="125" y="4"/>
                    </a:lnTo>
                    <a:close/>
                  </a:path>
                </a:pathLst>
              </a:custGeom>
              <a:solidFill>
                <a:srgbClr val="FFC4B8"/>
              </a:solidFill>
              <a:ln w="9525">
                <a:noFill/>
                <a:round/>
                <a:headEnd/>
                <a:tailEnd/>
              </a:ln>
            </p:spPr>
            <p:txBody>
              <a:bodyPr/>
              <a:lstStyle/>
              <a:p>
                <a:endParaRPr lang="en-US"/>
              </a:p>
            </p:txBody>
          </p:sp>
          <p:sp>
            <p:nvSpPr>
              <p:cNvPr id="27858" name="Freeform 180"/>
              <p:cNvSpPr>
                <a:spLocks/>
              </p:cNvSpPr>
              <p:nvPr/>
            </p:nvSpPr>
            <p:spPr bwMode="auto">
              <a:xfrm>
                <a:off x="1290" y="2537"/>
                <a:ext cx="24" cy="35"/>
              </a:xfrm>
              <a:custGeom>
                <a:avLst/>
                <a:gdLst>
                  <a:gd name="T0" fmla="*/ 11 w 47"/>
                  <a:gd name="T1" fmla="*/ 7 h 70"/>
                  <a:gd name="T2" fmla="*/ 32 w 47"/>
                  <a:gd name="T3" fmla="*/ 0 h 70"/>
                  <a:gd name="T4" fmla="*/ 47 w 47"/>
                  <a:gd name="T5" fmla="*/ 32 h 70"/>
                  <a:gd name="T6" fmla="*/ 36 w 47"/>
                  <a:gd name="T7" fmla="*/ 70 h 70"/>
                  <a:gd name="T8" fmla="*/ 3 w 47"/>
                  <a:gd name="T9" fmla="*/ 57 h 70"/>
                  <a:gd name="T10" fmla="*/ 0 w 47"/>
                  <a:gd name="T11" fmla="*/ 22 h 70"/>
                  <a:gd name="T12" fmla="*/ 11 w 47"/>
                  <a:gd name="T13" fmla="*/ 7 h 70"/>
                  <a:gd name="T14" fmla="*/ 11 w 47"/>
                  <a:gd name="T15" fmla="*/ 7 h 70"/>
                  <a:gd name="T16" fmla="*/ 11 w 47"/>
                  <a:gd name="T17" fmla="*/ 7 h 7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7"/>
                  <a:gd name="T28" fmla="*/ 0 h 70"/>
                  <a:gd name="T29" fmla="*/ 47 w 47"/>
                  <a:gd name="T30" fmla="*/ 70 h 7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7" h="70">
                    <a:moveTo>
                      <a:pt x="11" y="7"/>
                    </a:moveTo>
                    <a:lnTo>
                      <a:pt x="32" y="0"/>
                    </a:lnTo>
                    <a:lnTo>
                      <a:pt x="47" y="32"/>
                    </a:lnTo>
                    <a:lnTo>
                      <a:pt x="36" y="70"/>
                    </a:lnTo>
                    <a:lnTo>
                      <a:pt x="3" y="57"/>
                    </a:lnTo>
                    <a:lnTo>
                      <a:pt x="0" y="22"/>
                    </a:lnTo>
                    <a:lnTo>
                      <a:pt x="11" y="7"/>
                    </a:lnTo>
                    <a:close/>
                  </a:path>
                </a:pathLst>
              </a:custGeom>
              <a:solidFill>
                <a:srgbClr val="FFE5D9"/>
              </a:solidFill>
              <a:ln w="9525">
                <a:noFill/>
                <a:round/>
                <a:headEnd/>
                <a:tailEnd/>
              </a:ln>
            </p:spPr>
            <p:txBody>
              <a:bodyPr/>
              <a:lstStyle/>
              <a:p>
                <a:endParaRPr lang="en-US"/>
              </a:p>
            </p:txBody>
          </p:sp>
          <p:sp>
            <p:nvSpPr>
              <p:cNvPr id="27859" name="Freeform 181"/>
              <p:cNvSpPr>
                <a:spLocks/>
              </p:cNvSpPr>
              <p:nvPr/>
            </p:nvSpPr>
            <p:spPr bwMode="auto">
              <a:xfrm>
                <a:off x="1266" y="2278"/>
                <a:ext cx="99" cy="43"/>
              </a:xfrm>
              <a:custGeom>
                <a:avLst/>
                <a:gdLst>
                  <a:gd name="T0" fmla="*/ 0 w 200"/>
                  <a:gd name="T1" fmla="*/ 11 h 85"/>
                  <a:gd name="T2" fmla="*/ 19 w 200"/>
                  <a:gd name="T3" fmla="*/ 34 h 85"/>
                  <a:gd name="T4" fmla="*/ 88 w 200"/>
                  <a:gd name="T5" fmla="*/ 70 h 85"/>
                  <a:gd name="T6" fmla="*/ 154 w 200"/>
                  <a:gd name="T7" fmla="*/ 85 h 85"/>
                  <a:gd name="T8" fmla="*/ 80 w 200"/>
                  <a:gd name="T9" fmla="*/ 49 h 85"/>
                  <a:gd name="T10" fmla="*/ 147 w 200"/>
                  <a:gd name="T11" fmla="*/ 41 h 85"/>
                  <a:gd name="T12" fmla="*/ 200 w 200"/>
                  <a:gd name="T13" fmla="*/ 0 h 85"/>
                  <a:gd name="T14" fmla="*/ 168 w 200"/>
                  <a:gd name="T15" fmla="*/ 15 h 85"/>
                  <a:gd name="T16" fmla="*/ 101 w 200"/>
                  <a:gd name="T17" fmla="*/ 28 h 85"/>
                  <a:gd name="T18" fmla="*/ 21 w 200"/>
                  <a:gd name="T19" fmla="*/ 13 h 85"/>
                  <a:gd name="T20" fmla="*/ 0 w 200"/>
                  <a:gd name="T21" fmla="*/ 11 h 85"/>
                  <a:gd name="T22" fmla="*/ 0 w 200"/>
                  <a:gd name="T23" fmla="*/ 11 h 85"/>
                  <a:gd name="T24" fmla="*/ 0 w 200"/>
                  <a:gd name="T25" fmla="*/ 11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0"/>
                  <a:gd name="T40" fmla="*/ 0 h 85"/>
                  <a:gd name="T41" fmla="*/ 200 w 200"/>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0" h="85">
                    <a:moveTo>
                      <a:pt x="0" y="11"/>
                    </a:moveTo>
                    <a:lnTo>
                      <a:pt x="19" y="34"/>
                    </a:lnTo>
                    <a:lnTo>
                      <a:pt x="88" y="70"/>
                    </a:lnTo>
                    <a:lnTo>
                      <a:pt x="154" y="85"/>
                    </a:lnTo>
                    <a:lnTo>
                      <a:pt x="80" y="49"/>
                    </a:lnTo>
                    <a:lnTo>
                      <a:pt x="147" y="41"/>
                    </a:lnTo>
                    <a:lnTo>
                      <a:pt x="200" y="0"/>
                    </a:lnTo>
                    <a:lnTo>
                      <a:pt x="168" y="15"/>
                    </a:lnTo>
                    <a:lnTo>
                      <a:pt x="101" y="28"/>
                    </a:lnTo>
                    <a:lnTo>
                      <a:pt x="21" y="13"/>
                    </a:lnTo>
                    <a:lnTo>
                      <a:pt x="0" y="11"/>
                    </a:lnTo>
                    <a:close/>
                  </a:path>
                </a:pathLst>
              </a:custGeom>
              <a:solidFill>
                <a:srgbClr val="C7695C"/>
              </a:solidFill>
              <a:ln w="9525">
                <a:noFill/>
                <a:round/>
                <a:headEnd/>
                <a:tailEnd/>
              </a:ln>
            </p:spPr>
            <p:txBody>
              <a:bodyPr/>
              <a:lstStyle/>
              <a:p>
                <a:endParaRPr lang="en-US"/>
              </a:p>
            </p:txBody>
          </p:sp>
          <p:sp>
            <p:nvSpPr>
              <p:cNvPr id="27860" name="Freeform 182"/>
              <p:cNvSpPr>
                <a:spLocks/>
              </p:cNvSpPr>
              <p:nvPr/>
            </p:nvSpPr>
            <p:spPr bwMode="auto">
              <a:xfrm>
                <a:off x="1326" y="2271"/>
                <a:ext cx="85" cy="113"/>
              </a:xfrm>
              <a:custGeom>
                <a:avLst/>
                <a:gdLst>
                  <a:gd name="T0" fmla="*/ 93 w 171"/>
                  <a:gd name="T1" fmla="*/ 0 h 227"/>
                  <a:gd name="T2" fmla="*/ 160 w 171"/>
                  <a:gd name="T3" fmla="*/ 25 h 227"/>
                  <a:gd name="T4" fmla="*/ 171 w 171"/>
                  <a:gd name="T5" fmla="*/ 82 h 227"/>
                  <a:gd name="T6" fmla="*/ 167 w 171"/>
                  <a:gd name="T7" fmla="*/ 124 h 227"/>
                  <a:gd name="T8" fmla="*/ 164 w 171"/>
                  <a:gd name="T9" fmla="*/ 162 h 227"/>
                  <a:gd name="T10" fmla="*/ 145 w 171"/>
                  <a:gd name="T11" fmla="*/ 211 h 227"/>
                  <a:gd name="T12" fmla="*/ 86 w 171"/>
                  <a:gd name="T13" fmla="*/ 227 h 227"/>
                  <a:gd name="T14" fmla="*/ 0 w 171"/>
                  <a:gd name="T15" fmla="*/ 164 h 227"/>
                  <a:gd name="T16" fmla="*/ 6 w 171"/>
                  <a:gd name="T17" fmla="*/ 128 h 227"/>
                  <a:gd name="T18" fmla="*/ 27 w 171"/>
                  <a:gd name="T19" fmla="*/ 101 h 227"/>
                  <a:gd name="T20" fmla="*/ 59 w 171"/>
                  <a:gd name="T21" fmla="*/ 78 h 227"/>
                  <a:gd name="T22" fmla="*/ 101 w 171"/>
                  <a:gd name="T23" fmla="*/ 35 h 227"/>
                  <a:gd name="T24" fmla="*/ 93 w 171"/>
                  <a:gd name="T25" fmla="*/ 21 h 227"/>
                  <a:gd name="T26" fmla="*/ 76 w 171"/>
                  <a:gd name="T27" fmla="*/ 10 h 227"/>
                  <a:gd name="T28" fmla="*/ 72 w 171"/>
                  <a:gd name="T29" fmla="*/ 0 h 227"/>
                  <a:gd name="T30" fmla="*/ 93 w 171"/>
                  <a:gd name="T31" fmla="*/ 0 h 227"/>
                  <a:gd name="T32" fmla="*/ 93 w 171"/>
                  <a:gd name="T33" fmla="*/ 0 h 227"/>
                  <a:gd name="T34" fmla="*/ 93 w 171"/>
                  <a:gd name="T35" fmla="*/ 0 h 22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71"/>
                  <a:gd name="T55" fmla="*/ 0 h 227"/>
                  <a:gd name="T56" fmla="*/ 171 w 171"/>
                  <a:gd name="T57" fmla="*/ 227 h 22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71" h="227">
                    <a:moveTo>
                      <a:pt x="93" y="0"/>
                    </a:moveTo>
                    <a:lnTo>
                      <a:pt x="160" y="25"/>
                    </a:lnTo>
                    <a:lnTo>
                      <a:pt x="171" y="82"/>
                    </a:lnTo>
                    <a:lnTo>
                      <a:pt x="167" y="124"/>
                    </a:lnTo>
                    <a:lnTo>
                      <a:pt x="164" y="162"/>
                    </a:lnTo>
                    <a:lnTo>
                      <a:pt x="145" y="211"/>
                    </a:lnTo>
                    <a:lnTo>
                      <a:pt x="86" y="227"/>
                    </a:lnTo>
                    <a:lnTo>
                      <a:pt x="0" y="164"/>
                    </a:lnTo>
                    <a:lnTo>
                      <a:pt x="6" y="128"/>
                    </a:lnTo>
                    <a:lnTo>
                      <a:pt x="27" y="101"/>
                    </a:lnTo>
                    <a:lnTo>
                      <a:pt x="59" y="78"/>
                    </a:lnTo>
                    <a:lnTo>
                      <a:pt x="101" y="35"/>
                    </a:lnTo>
                    <a:lnTo>
                      <a:pt x="93" y="21"/>
                    </a:lnTo>
                    <a:lnTo>
                      <a:pt x="76" y="10"/>
                    </a:lnTo>
                    <a:lnTo>
                      <a:pt x="72" y="0"/>
                    </a:lnTo>
                    <a:lnTo>
                      <a:pt x="93" y="0"/>
                    </a:lnTo>
                    <a:close/>
                  </a:path>
                </a:pathLst>
              </a:custGeom>
              <a:solidFill>
                <a:srgbClr val="F59E92"/>
              </a:solidFill>
              <a:ln w="9525">
                <a:noFill/>
                <a:round/>
                <a:headEnd/>
                <a:tailEnd/>
              </a:ln>
            </p:spPr>
            <p:txBody>
              <a:bodyPr/>
              <a:lstStyle/>
              <a:p>
                <a:endParaRPr lang="en-US"/>
              </a:p>
            </p:txBody>
          </p:sp>
          <p:sp>
            <p:nvSpPr>
              <p:cNvPr id="27861" name="Freeform 183"/>
              <p:cNvSpPr>
                <a:spLocks/>
              </p:cNvSpPr>
              <p:nvPr/>
            </p:nvSpPr>
            <p:spPr bwMode="auto">
              <a:xfrm>
                <a:off x="1341" y="2280"/>
                <a:ext cx="63" cy="93"/>
              </a:xfrm>
              <a:custGeom>
                <a:avLst/>
                <a:gdLst>
                  <a:gd name="T0" fmla="*/ 80 w 128"/>
                  <a:gd name="T1" fmla="*/ 0 h 187"/>
                  <a:gd name="T2" fmla="*/ 128 w 128"/>
                  <a:gd name="T3" fmla="*/ 33 h 187"/>
                  <a:gd name="T4" fmla="*/ 111 w 128"/>
                  <a:gd name="T5" fmla="*/ 162 h 187"/>
                  <a:gd name="T6" fmla="*/ 88 w 128"/>
                  <a:gd name="T7" fmla="*/ 187 h 187"/>
                  <a:gd name="T8" fmla="*/ 46 w 128"/>
                  <a:gd name="T9" fmla="*/ 187 h 187"/>
                  <a:gd name="T10" fmla="*/ 0 w 128"/>
                  <a:gd name="T11" fmla="*/ 132 h 187"/>
                  <a:gd name="T12" fmla="*/ 19 w 128"/>
                  <a:gd name="T13" fmla="*/ 94 h 187"/>
                  <a:gd name="T14" fmla="*/ 48 w 128"/>
                  <a:gd name="T15" fmla="*/ 63 h 187"/>
                  <a:gd name="T16" fmla="*/ 82 w 128"/>
                  <a:gd name="T17" fmla="*/ 38 h 187"/>
                  <a:gd name="T18" fmla="*/ 80 w 128"/>
                  <a:gd name="T19" fmla="*/ 0 h 187"/>
                  <a:gd name="T20" fmla="*/ 80 w 128"/>
                  <a:gd name="T21" fmla="*/ 0 h 187"/>
                  <a:gd name="T22" fmla="*/ 80 w 128"/>
                  <a:gd name="T23" fmla="*/ 0 h 18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8"/>
                  <a:gd name="T37" fmla="*/ 0 h 187"/>
                  <a:gd name="T38" fmla="*/ 128 w 128"/>
                  <a:gd name="T39" fmla="*/ 187 h 18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8" h="187">
                    <a:moveTo>
                      <a:pt x="80" y="0"/>
                    </a:moveTo>
                    <a:lnTo>
                      <a:pt x="128" y="33"/>
                    </a:lnTo>
                    <a:lnTo>
                      <a:pt x="111" y="162"/>
                    </a:lnTo>
                    <a:lnTo>
                      <a:pt x="88" y="187"/>
                    </a:lnTo>
                    <a:lnTo>
                      <a:pt x="46" y="187"/>
                    </a:lnTo>
                    <a:lnTo>
                      <a:pt x="0" y="132"/>
                    </a:lnTo>
                    <a:lnTo>
                      <a:pt x="19" y="94"/>
                    </a:lnTo>
                    <a:lnTo>
                      <a:pt x="48" y="63"/>
                    </a:lnTo>
                    <a:lnTo>
                      <a:pt x="82" y="38"/>
                    </a:lnTo>
                    <a:lnTo>
                      <a:pt x="80" y="0"/>
                    </a:lnTo>
                    <a:close/>
                  </a:path>
                </a:pathLst>
              </a:custGeom>
              <a:solidFill>
                <a:srgbClr val="FFB5A8"/>
              </a:solidFill>
              <a:ln w="9525">
                <a:noFill/>
                <a:round/>
                <a:headEnd/>
                <a:tailEnd/>
              </a:ln>
            </p:spPr>
            <p:txBody>
              <a:bodyPr/>
              <a:lstStyle/>
              <a:p>
                <a:endParaRPr lang="en-US"/>
              </a:p>
            </p:txBody>
          </p:sp>
          <p:sp>
            <p:nvSpPr>
              <p:cNvPr id="27862" name="Freeform 184"/>
              <p:cNvSpPr>
                <a:spLocks/>
              </p:cNvSpPr>
              <p:nvPr/>
            </p:nvSpPr>
            <p:spPr bwMode="auto">
              <a:xfrm>
                <a:off x="1364" y="2293"/>
                <a:ext cx="34" cy="72"/>
              </a:xfrm>
              <a:custGeom>
                <a:avLst/>
                <a:gdLst>
                  <a:gd name="T0" fmla="*/ 44 w 69"/>
                  <a:gd name="T1" fmla="*/ 30 h 145"/>
                  <a:gd name="T2" fmla="*/ 4 w 69"/>
                  <a:gd name="T3" fmla="*/ 82 h 145"/>
                  <a:gd name="T4" fmla="*/ 0 w 69"/>
                  <a:gd name="T5" fmla="*/ 145 h 145"/>
                  <a:gd name="T6" fmla="*/ 42 w 69"/>
                  <a:gd name="T7" fmla="*/ 114 h 145"/>
                  <a:gd name="T8" fmla="*/ 49 w 69"/>
                  <a:gd name="T9" fmla="*/ 84 h 145"/>
                  <a:gd name="T10" fmla="*/ 69 w 69"/>
                  <a:gd name="T11" fmla="*/ 11 h 145"/>
                  <a:gd name="T12" fmla="*/ 48 w 69"/>
                  <a:gd name="T13" fmla="*/ 0 h 145"/>
                  <a:gd name="T14" fmla="*/ 44 w 69"/>
                  <a:gd name="T15" fmla="*/ 30 h 145"/>
                  <a:gd name="T16" fmla="*/ 44 w 69"/>
                  <a:gd name="T17" fmla="*/ 30 h 145"/>
                  <a:gd name="T18" fmla="*/ 44 w 69"/>
                  <a:gd name="T19" fmla="*/ 30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9"/>
                  <a:gd name="T31" fmla="*/ 0 h 145"/>
                  <a:gd name="T32" fmla="*/ 69 w 69"/>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9" h="145">
                    <a:moveTo>
                      <a:pt x="44" y="30"/>
                    </a:moveTo>
                    <a:lnTo>
                      <a:pt x="4" y="82"/>
                    </a:lnTo>
                    <a:lnTo>
                      <a:pt x="0" y="145"/>
                    </a:lnTo>
                    <a:lnTo>
                      <a:pt x="42" y="114"/>
                    </a:lnTo>
                    <a:lnTo>
                      <a:pt x="49" y="84"/>
                    </a:lnTo>
                    <a:lnTo>
                      <a:pt x="69" y="11"/>
                    </a:lnTo>
                    <a:lnTo>
                      <a:pt x="48" y="0"/>
                    </a:lnTo>
                    <a:lnTo>
                      <a:pt x="44" y="30"/>
                    </a:lnTo>
                    <a:close/>
                  </a:path>
                </a:pathLst>
              </a:custGeom>
              <a:solidFill>
                <a:srgbClr val="FFC4B8"/>
              </a:solidFill>
              <a:ln w="9525">
                <a:noFill/>
                <a:round/>
                <a:headEnd/>
                <a:tailEnd/>
              </a:ln>
            </p:spPr>
            <p:txBody>
              <a:bodyPr/>
              <a:lstStyle/>
              <a:p>
                <a:endParaRPr lang="en-US"/>
              </a:p>
            </p:txBody>
          </p:sp>
          <p:sp>
            <p:nvSpPr>
              <p:cNvPr id="27863" name="Freeform 185"/>
              <p:cNvSpPr>
                <a:spLocks/>
              </p:cNvSpPr>
              <p:nvPr/>
            </p:nvSpPr>
            <p:spPr bwMode="auto">
              <a:xfrm>
                <a:off x="1249" y="2279"/>
                <a:ext cx="71" cy="45"/>
              </a:xfrm>
              <a:custGeom>
                <a:avLst/>
                <a:gdLst>
                  <a:gd name="T0" fmla="*/ 34 w 141"/>
                  <a:gd name="T1" fmla="*/ 0 h 91"/>
                  <a:gd name="T2" fmla="*/ 28 w 141"/>
                  <a:gd name="T3" fmla="*/ 13 h 91"/>
                  <a:gd name="T4" fmla="*/ 47 w 141"/>
                  <a:gd name="T5" fmla="*/ 32 h 91"/>
                  <a:gd name="T6" fmla="*/ 82 w 141"/>
                  <a:gd name="T7" fmla="*/ 57 h 91"/>
                  <a:gd name="T8" fmla="*/ 129 w 141"/>
                  <a:gd name="T9" fmla="*/ 72 h 91"/>
                  <a:gd name="T10" fmla="*/ 141 w 141"/>
                  <a:gd name="T11" fmla="*/ 87 h 91"/>
                  <a:gd name="T12" fmla="*/ 89 w 141"/>
                  <a:gd name="T13" fmla="*/ 91 h 91"/>
                  <a:gd name="T14" fmla="*/ 53 w 141"/>
                  <a:gd name="T15" fmla="*/ 74 h 91"/>
                  <a:gd name="T16" fmla="*/ 23 w 141"/>
                  <a:gd name="T17" fmla="*/ 58 h 91"/>
                  <a:gd name="T18" fmla="*/ 0 w 141"/>
                  <a:gd name="T19" fmla="*/ 9 h 91"/>
                  <a:gd name="T20" fmla="*/ 19 w 141"/>
                  <a:gd name="T21" fmla="*/ 1 h 91"/>
                  <a:gd name="T22" fmla="*/ 34 w 141"/>
                  <a:gd name="T23" fmla="*/ 0 h 91"/>
                  <a:gd name="T24" fmla="*/ 34 w 141"/>
                  <a:gd name="T25" fmla="*/ 0 h 91"/>
                  <a:gd name="T26" fmla="*/ 34 w 141"/>
                  <a:gd name="T27" fmla="*/ 0 h 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1"/>
                  <a:gd name="T43" fmla="*/ 0 h 91"/>
                  <a:gd name="T44" fmla="*/ 141 w 141"/>
                  <a:gd name="T45" fmla="*/ 91 h 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1" h="91">
                    <a:moveTo>
                      <a:pt x="34" y="0"/>
                    </a:moveTo>
                    <a:lnTo>
                      <a:pt x="28" y="13"/>
                    </a:lnTo>
                    <a:lnTo>
                      <a:pt x="47" y="32"/>
                    </a:lnTo>
                    <a:lnTo>
                      <a:pt x="82" y="57"/>
                    </a:lnTo>
                    <a:lnTo>
                      <a:pt x="129" y="72"/>
                    </a:lnTo>
                    <a:lnTo>
                      <a:pt x="141" y="87"/>
                    </a:lnTo>
                    <a:lnTo>
                      <a:pt x="89" y="91"/>
                    </a:lnTo>
                    <a:lnTo>
                      <a:pt x="53" y="74"/>
                    </a:lnTo>
                    <a:lnTo>
                      <a:pt x="23" y="58"/>
                    </a:lnTo>
                    <a:lnTo>
                      <a:pt x="0" y="9"/>
                    </a:lnTo>
                    <a:lnTo>
                      <a:pt x="19" y="1"/>
                    </a:lnTo>
                    <a:lnTo>
                      <a:pt x="34" y="0"/>
                    </a:lnTo>
                    <a:close/>
                  </a:path>
                </a:pathLst>
              </a:custGeom>
              <a:solidFill>
                <a:srgbClr val="FFC4B8"/>
              </a:solidFill>
              <a:ln w="9525">
                <a:noFill/>
                <a:round/>
                <a:headEnd/>
                <a:tailEnd/>
              </a:ln>
            </p:spPr>
            <p:txBody>
              <a:bodyPr/>
              <a:lstStyle/>
              <a:p>
                <a:endParaRPr lang="en-US"/>
              </a:p>
            </p:txBody>
          </p:sp>
          <p:sp>
            <p:nvSpPr>
              <p:cNvPr id="27864" name="Freeform 186"/>
              <p:cNvSpPr>
                <a:spLocks/>
              </p:cNvSpPr>
              <p:nvPr/>
            </p:nvSpPr>
            <p:spPr bwMode="auto">
              <a:xfrm>
                <a:off x="1277" y="2498"/>
                <a:ext cx="17" cy="13"/>
              </a:xfrm>
              <a:custGeom>
                <a:avLst/>
                <a:gdLst>
                  <a:gd name="T0" fmla="*/ 0 w 34"/>
                  <a:gd name="T1" fmla="*/ 9 h 24"/>
                  <a:gd name="T2" fmla="*/ 21 w 34"/>
                  <a:gd name="T3" fmla="*/ 0 h 24"/>
                  <a:gd name="T4" fmla="*/ 34 w 34"/>
                  <a:gd name="T5" fmla="*/ 5 h 24"/>
                  <a:gd name="T6" fmla="*/ 23 w 34"/>
                  <a:gd name="T7" fmla="*/ 24 h 24"/>
                  <a:gd name="T8" fmla="*/ 4 w 34"/>
                  <a:gd name="T9" fmla="*/ 21 h 24"/>
                  <a:gd name="T10" fmla="*/ 0 w 34"/>
                  <a:gd name="T11" fmla="*/ 9 h 24"/>
                  <a:gd name="T12" fmla="*/ 0 w 34"/>
                  <a:gd name="T13" fmla="*/ 9 h 24"/>
                  <a:gd name="T14" fmla="*/ 0 w 34"/>
                  <a:gd name="T15" fmla="*/ 9 h 24"/>
                  <a:gd name="T16" fmla="*/ 0 60000 65536"/>
                  <a:gd name="T17" fmla="*/ 0 60000 65536"/>
                  <a:gd name="T18" fmla="*/ 0 60000 65536"/>
                  <a:gd name="T19" fmla="*/ 0 60000 65536"/>
                  <a:gd name="T20" fmla="*/ 0 60000 65536"/>
                  <a:gd name="T21" fmla="*/ 0 60000 65536"/>
                  <a:gd name="T22" fmla="*/ 0 60000 65536"/>
                  <a:gd name="T23" fmla="*/ 0 60000 65536"/>
                  <a:gd name="T24" fmla="*/ 0 w 34"/>
                  <a:gd name="T25" fmla="*/ 0 h 24"/>
                  <a:gd name="T26" fmla="*/ 34 w 34"/>
                  <a:gd name="T27" fmla="*/ 24 h 2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4" h="24">
                    <a:moveTo>
                      <a:pt x="0" y="9"/>
                    </a:moveTo>
                    <a:lnTo>
                      <a:pt x="21" y="0"/>
                    </a:lnTo>
                    <a:lnTo>
                      <a:pt x="34" y="5"/>
                    </a:lnTo>
                    <a:lnTo>
                      <a:pt x="23" y="24"/>
                    </a:lnTo>
                    <a:lnTo>
                      <a:pt x="4" y="21"/>
                    </a:lnTo>
                    <a:lnTo>
                      <a:pt x="0" y="9"/>
                    </a:lnTo>
                    <a:close/>
                  </a:path>
                </a:pathLst>
              </a:custGeom>
              <a:solidFill>
                <a:srgbClr val="FAC7C7"/>
              </a:solidFill>
              <a:ln w="9525">
                <a:noFill/>
                <a:round/>
                <a:headEnd/>
                <a:tailEnd/>
              </a:ln>
            </p:spPr>
            <p:txBody>
              <a:bodyPr/>
              <a:lstStyle/>
              <a:p>
                <a:endParaRPr lang="en-US"/>
              </a:p>
            </p:txBody>
          </p:sp>
          <p:sp>
            <p:nvSpPr>
              <p:cNvPr id="27865" name="Freeform 187"/>
              <p:cNvSpPr>
                <a:spLocks/>
              </p:cNvSpPr>
              <p:nvPr/>
            </p:nvSpPr>
            <p:spPr bwMode="auto">
              <a:xfrm>
                <a:off x="1233" y="2506"/>
                <a:ext cx="23" cy="9"/>
              </a:xfrm>
              <a:custGeom>
                <a:avLst/>
                <a:gdLst>
                  <a:gd name="T0" fmla="*/ 0 w 45"/>
                  <a:gd name="T1" fmla="*/ 6 h 19"/>
                  <a:gd name="T2" fmla="*/ 19 w 45"/>
                  <a:gd name="T3" fmla="*/ 0 h 19"/>
                  <a:gd name="T4" fmla="*/ 45 w 45"/>
                  <a:gd name="T5" fmla="*/ 6 h 19"/>
                  <a:gd name="T6" fmla="*/ 40 w 45"/>
                  <a:gd name="T7" fmla="*/ 19 h 19"/>
                  <a:gd name="T8" fmla="*/ 7 w 45"/>
                  <a:gd name="T9" fmla="*/ 17 h 19"/>
                  <a:gd name="T10" fmla="*/ 0 w 45"/>
                  <a:gd name="T11" fmla="*/ 6 h 19"/>
                  <a:gd name="T12" fmla="*/ 0 w 45"/>
                  <a:gd name="T13" fmla="*/ 6 h 19"/>
                  <a:gd name="T14" fmla="*/ 0 w 45"/>
                  <a:gd name="T15" fmla="*/ 6 h 19"/>
                  <a:gd name="T16" fmla="*/ 0 60000 65536"/>
                  <a:gd name="T17" fmla="*/ 0 60000 65536"/>
                  <a:gd name="T18" fmla="*/ 0 60000 65536"/>
                  <a:gd name="T19" fmla="*/ 0 60000 65536"/>
                  <a:gd name="T20" fmla="*/ 0 60000 65536"/>
                  <a:gd name="T21" fmla="*/ 0 60000 65536"/>
                  <a:gd name="T22" fmla="*/ 0 60000 65536"/>
                  <a:gd name="T23" fmla="*/ 0 60000 65536"/>
                  <a:gd name="T24" fmla="*/ 0 w 45"/>
                  <a:gd name="T25" fmla="*/ 0 h 19"/>
                  <a:gd name="T26" fmla="*/ 45 w 45"/>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5" h="19">
                    <a:moveTo>
                      <a:pt x="0" y="6"/>
                    </a:moveTo>
                    <a:lnTo>
                      <a:pt x="19" y="0"/>
                    </a:lnTo>
                    <a:lnTo>
                      <a:pt x="45" y="6"/>
                    </a:lnTo>
                    <a:lnTo>
                      <a:pt x="40" y="19"/>
                    </a:lnTo>
                    <a:lnTo>
                      <a:pt x="7" y="17"/>
                    </a:lnTo>
                    <a:lnTo>
                      <a:pt x="0" y="6"/>
                    </a:lnTo>
                    <a:close/>
                  </a:path>
                </a:pathLst>
              </a:custGeom>
              <a:solidFill>
                <a:srgbClr val="FAADAD"/>
              </a:solidFill>
              <a:ln w="9525">
                <a:noFill/>
                <a:round/>
                <a:headEnd/>
                <a:tailEnd/>
              </a:ln>
            </p:spPr>
            <p:txBody>
              <a:bodyPr/>
              <a:lstStyle/>
              <a:p>
                <a:endParaRPr lang="en-US"/>
              </a:p>
            </p:txBody>
          </p:sp>
          <p:sp>
            <p:nvSpPr>
              <p:cNvPr id="27866" name="Freeform 188"/>
              <p:cNvSpPr>
                <a:spLocks/>
              </p:cNvSpPr>
              <p:nvPr/>
            </p:nvSpPr>
            <p:spPr bwMode="auto">
              <a:xfrm>
                <a:off x="1039" y="1901"/>
                <a:ext cx="148" cy="70"/>
              </a:xfrm>
              <a:custGeom>
                <a:avLst/>
                <a:gdLst>
                  <a:gd name="T0" fmla="*/ 0 w 294"/>
                  <a:gd name="T1" fmla="*/ 97 h 139"/>
                  <a:gd name="T2" fmla="*/ 24 w 294"/>
                  <a:gd name="T3" fmla="*/ 65 h 139"/>
                  <a:gd name="T4" fmla="*/ 47 w 294"/>
                  <a:gd name="T5" fmla="*/ 40 h 139"/>
                  <a:gd name="T6" fmla="*/ 78 w 294"/>
                  <a:gd name="T7" fmla="*/ 23 h 139"/>
                  <a:gd name="T8" fmla="*/ 245 w 294"/>
                  <a:gd name="T9" fmla="*/ 0 h 139"/>
                  <a:gd name="T10" fmla="*/ 173 w 294"/>
                  <a:gd name="T11" fmla="*/ 21 h 139"/>
                  <a:gd name="T12" fmla="*/ 294 w 294"/>
                  <a:gd name="T13" fmla="*/ 23 h 139"/>
                  <a:gd name="T14" fmla="*/ 106 w 294"/>
                  <a:gd name="T15" fmla="*/ 59 h 139"/>
                  <a:gd name="T16" fmla="*/ 55 w 294"/>
                  <a:gd name="T17" fmla="*/ 106 h 139"/>
                  <a:gd name="T18" fmla="*/ 23 w 294"/>
                  <a:gd name="T19" fmla="*/ 139 h 139"/>
                  <a:gd name="T20" fmla="*/ 30 w 294"/>
                  <a:gd name="T21" fmla="*/ 106 h 139"/>
                  <a:gd name="T22" fmla="*/ 63 w 294"/>
                  <a:gd name="T23" fmla="*/ 57 h 139"/>
                  <a:gd name="T24" fmla="*/ 45 w 294"/>
                  <a:gd name="T25" fmla="*/ 57 h 139"/>
                  <a:gd name="T26" fmla="*/ 0 w 294"/>
                  <a:gd name="T27" fmla="*/ 97 h 139"/>
                  <a:gd name="T28" fmla="*/ 0 w 294"/>
                  <a:gd name="T29" fmla="*/ 97 h 139"/>
                  <a:gd name="T30" fmla="*/ 0 w 294"/>
                  <a:gd name="T31" fmla="*/ 97 h 1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4"/>
                  <a:gd name="T49" fmla="*/ 0 h 139"/>
                  <a:gd name="T50" fmla="*/ 294 w 294"/>
                  <a:gd name="T51" fmla="*/ 139 h 1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4" h="139">
                    <a:moveTo>
                      <a:pt x="0" y="97"/>
                    </a:moveTo>
                    <a:lnTo>
                      <a:pt x="24" y="65"/>
                    </a:lnTo>
                    <a:lnTo>
                      <a:pt x="47" y="40"/>
                    </a:lnTo>
                    <a:lnTo>
                      <a:pt x="78" y="23"/>
                    </a:lnTo>
                    <a:lnTo>
                      <a:pt x="245" y="0"/>
                    </a:lnTo>
                    <a:lnTo>
                      <a:pt x="173" y="21"/>
                    </a:lnTo>
                    <a:lnTo>
                      <a:pt x="294" y="23"/>
                    </a:lnTo>
                    <a:lnTo>
                      <a:pt x="106" y="59"/>
                    </a:lnTo>
                    <a:lnTo>
                      <a:pt x="55" y="106"/>
                    </a:lnTo>
                    <a:lnTo>
                      <a:pt x="23" y="139"/>
                    </a:lnTo>
                    <a:lnTo>
                      <a:pt x="30" y="106"/>
                    </a:lnTo>
                    <a:lnTo>
                      <a:pt x="63" y="57"/>
                    </a:lnTo>
                    <a:lnTo>
                      <a:pt x="45" y="57"/>
                    </a:lnTo>
                    <a:lnTo>
                      <a:pt x="0" y="97"/>
                    </a:lnTo>
                    <a:close/>
                  </a:path>
                </a:pathLst>
              </a:custGeom>
              <a:solidFill>
                <a:srgbClr val="3F473F"/>
              </a:solidFill>
              <a:ln w="9525">
                <a:noFill/>
                <a:round/>
                <a:headEnd/>
                <a:tailEnd/>
              </a:ln>
            </p:spPr>
            <p:txBody>
              <a:bodyPr/>
              <a:lstStyle/>
              <a:p>
                <a:endParaRPr lang="en-US"/>
              </a:p>
            </p:txBody>
          </p:sp>
          <p:sp>
            <p:nvSpPr>
              <p:cNvPr id="27867" name="Freeform 189"/>
              <p:cNvSpPr>
                <a:spLocks/>
              </p:cNvSpPr>
              <p:nvPr/>
            </p:nvSpPr>
            <p:spPr bwMode="auto">
              <a:xfrm>
                <a:off x="1062" y="1922"/>
                <a:ext cx="212" cy="130"/>
              </a:xfrm>
              <a:custGeom>
                <a:avLst/>
                <a:gdLst>
                  <a:gd name="T0" fmla="*/ 0 w 424"/>
                  <a:gd name="T1" fmla="*/ 106 h 258"/>
                  <a:gd name="T2" fmla="*/ 14 w 424"/>
                  <a:gd name="T3" fmla="*/ 85 h 258"/>
                  <a:gd name="T4" fmla="*/ 37 w 424"/>
                  <a:gd name="T5" fmla="*/ 62 h 258"/>
                  <a:gd name="T6" fmla="*/ 76 w 424"/>
                  <a:gd name="T7" fmla="*/ 40 h 258"/>
                  <a:gd name="T8" fmla="*/ 170 w 424"/>
                  <a:gd name="T9" fmla="*/ 7 h 258"/>
                  <a:gd name="T10" fmla="*/ 234 w 424"/>
                  <a:gd name="T11" fmla="*/ 0 h 258"/>
                  <a:gd name="T12" fmla="*/ 295 w 424"/>
                  <a:gd name="T13" fmla="*/ 7 h 258"/>
                  <a:gd name="T14" fmla="*/ 232 w 424"/>
                  <a:gd name="T15" fmla="*/ 17 h 258"/>
                  <a:gd name="T16" fmla="*/ 329 w 424"/>
                  <a:gd name="T17" fmla="*/ 40 h 258"/>
                  <a:gd name="T18" fmla="*/ 274 w 424"/>
                  <a:gd name="T19" fmla="*/ 47 h 258"/>
                  <a:gd name="T20" fmla="*/ 373 w 424"/>
                  <a:gd name="T21" fmla="*/ 87 h 258"/>
                  <a:gd name="T22" fmla="*/ 324 w 424"/>
                  <a:gd name="T23" fmla="*/ 89 h 258"/>
                  <a:gd name="T24" fmla="*/ 394 w 424"/>
                  <a:gd name="T25" fmla="*/ 125 h 258"/>
                  <a:gd name="T26" fmla="*/ 362 w 424"/>
                  <a:gd name="T27" fmla="*/ 129 h 258"/>
                  <a:gd name="T28" fmla="*/ 411 w 424"/>
                  <a:gd name="T29" fmla="*/ 161 h 258"/>
                  <a:gd name="T30" fmla="*/ 354 w 424"/>
                  <a:gd name="T31" fmla="*/ 159 h 258"/>
                  <a:gd name="T32" fmla="*/ 405 w 424"/>
                  <a:gd name="T33" fmla="*/ 188 h 258"/>
                  <a:gd name="T34" fmla="*/ 369 w 424"/>
                  <a:gd name="T35" fmla="*/ 196 h 258"/>
                  <a:gd name="T36" fmla="*/ 424 w 424"/>
                  <a:gd name="T37" fmla="*/ 224 h 258"/>
                  <a:gd name="T38" fmla="*/ 371 w 424"/>
                  <a:gd name="T39" fmla="*/ 224 h 258"/>
                  <a:gd name="T40" fmla="*/ 421 w 424"/>
                  <a:gd name="T41" fmla="*/ 249 h 258"/>
                  <a:gd name="T42" fmla="*/ 369 w 424"/>
                  <a:gd name="T43" fmla="*/ 258 h 258"/>
                  <a:gd name="T44" fmla="*/ 299 w 424"/>
                  <a:gd name="T45" fmla="*/ 253 h 258"/>
                  <a:gd name="T46" fmla="*/ 341 w 424"/>
                  <a:gd name="T47" fmla="*/ 237 h 258"/>
                  <a:gd name="T48" fmla="*/ 282 w 424"/>
                  <a:gd name="T49" fmla="*/ 235 h 258"/>
                  <a:gd name="T50" fmla="*/ 280 w 424"/>
                  <a:gd name="T51" fmla="*/ 226 h 258"/>
                  <a:gd name="T52" fmla="*/ 308 w 424"/>
                  <a:gd name="T53" fmla="*/ 211 h 258"/>
                  <a:gd name="T54" fmla="*/ 306 w 424"/>
                  <a:gd name="T55" fmla="*/ 203 h 258"/>
                  <a:gd name="T56" fmla="*/ 284 w 424"/>
                  <a:gd name="T57" fmla="*/ 196 h 258"/>
                  <a:gd name="T58" fmla="*/ 316 w 424"/>
                  <a:gd name="T59" fmla="*/ 182 h 258"/>
                  <a:gd name="T60" fmla="*/ 230 w 424"/>
                  <a:gd name="T61" fmla="*/ 184 h 258"/>
                  <a:gd name="T62" fmla="*/ 306 w 424"/>
                  <a:gd name="T63" fmla="*/ 152 h 258"/>
                  <a:gd name="T64" fmla="*/ 240 w 424"/>
                  <a:gd name="T65" fmla="*/ 150 h 258"/>
                  <a:gd name="T66" fmla="*/ 282 w 424"/>
                  <a:gd name="T67" fmla="*/ 125 h 258"/>
                  <a:gd name="T68" fmla="*/ 183 w 424"/>
                  <a:gd name="T69" fmla="*/ 127 h 258"/>
                  <a:gd name="T70" fmla="*/ 278 w 424"/>
                  <a:gd name="T71" fmla="*/ 97 h 258"/>
                  <a:gd name="T72" fmla="*/ 185 w 424"/>
                  <a:gd name="T73" fmla="*/ 100 h 258"/>
                  <a:gd name="T74" fmla="*/ 177 w 424"/>
                  <a:gd name="T75" fmla="*/ 95 h 258"/>
                  <a:gd name="T76" fmla="*/ 215 w 424"/>
                  <a:gd name="T77" fmla="*/ 66 h 258"/>
                  <a:gd name="T78" fmla="*/ 248 w 424"/>
                  <a:gd name="T79" fmla="*/ 55 h 258"/>
                  <a:gd name="T80" fmla="*/ 177 w 424"/>
                  <a:gd name="T81" fmla="*/ 62 h 258"/>
                  <a:gd name="T82" fmla="*/ 118 w 424"/>
                  <a:gd name="T83" fmla="*/ 100 h 258"/>
                  <a:gd name="T84" fmla="*/ 132 w 424"/>
                  <a:gd name="T85" fmla="*/ 76 h 258"/>
                  <a:gd name="T86" fmla="*/ 166 w 424"/>
                  <a:gd name="T87" fmla="*/ 45 h 258"/>
                  <a:gd name="T88" fmla="*/ 116 w 424"/>
                  <a:gd name="T89" fmla="*/ 53 h 258"/>
                  <a:gd name="T90" fmla="*/ 80 w 424"/>
                  <a:gd name="T91" fmla="*/ 81 h 258"/>
                  <a:gd name="T92" fmla="*/ 57 w 424"/>
                  <a:gd name="T93" fmla="*/ 106 h 258"/>
                  <a:gd name="T94" fmla="*/ 63 w 424"/>
                  <a:gd name="T95" fmla="*/ 89 h 258"/>
                  <a:gd name="T96" fmla="*/ 75 w 424"/>
                  <a:gd name="T97" fmla="*/ 62 h 258"/>
                  <a:gd name="T98" fmla="*/ 0 w 424"/>
                  <a:gd name="T99" fmla="*/ 106 h 258"/>
                  <a:gd name="T100" fmla="*/ 0 w 424"/>
                  <a:gd name="T101" fmla="*/ 106 h 258"/>
                  <a:gd name="T102" fmla="*/ 0 w 424"/>
                  <a:gd name="T103" fmla="*/ 106 h 25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24"/>
                  <a:gd name="T157" fmla="*/ 0 h 258"/>
                  <a:gd name="T158" fmla="*/ 424 w 424"/>
                  <a:gd name="T159" fmla="*/ 258 h 25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24" h="258">
                    <a:moveTo>
                      <a:pt x="0" y="106"/>
                    </a:moveTo>
                    <a:lnTo>
                      <a:pt x="14" y="85"/>
                    </a:lnTo>
                    <a:lnTo>
                      <a:pt x="37" y="62"/>
                    </a:lnTo>
                    <a:lnTo>
                      <a:pt x="76" y="40"/>
                    </a:lnTo>
                    <a:lnTo>
                      <a:pt x="170" y="7"/>
                    </a:lnTo>
                    <a:lnTo>
                      <a:pt x="234" y="0"/>
                    </a:lnTo>
                    <a:lnTo>
                      <a:pt x="295" y="7"/>
                    </a:lnTo>
                    <a:lnTo>
                      <a:pt x="232" y="17"/>
                    </a:lnTo>
                    <a:lnTo>
                      <a:pt x="329" y="40"/>
                    </a:lnTo>
                    <a:lnTo>
                      <a:pt x="274" y="47"/>
                    </a:lnTo>
                    <a:lnTo>
                      <a:pt x="373" y="87"/>
                    </a:lnTo>
                    <a:lnTo>
                      <a:pt x="324" y="89"/>
                    </a:lnTo>
                    <a:lnTo>
                      <a:pt x="394" y="125"/>
                    </a:lnTo>
                    <a:lnTo>
                      <a:pt x="362" y="129"/>
                    </a:lnTo>
                    <a:lnTo>
                      <a:pt x="411" y="161"/>
                    </a:lnTo>
                    <a:lnTo>
                      <a:pt x="354" y="159"/>
                    </a:lnTo>
                    <a:lnTo>
                      <a:pt x="405" y="188"/>
                    </a:lnTo>
                    <a:lnTo>
                      <a:pt x="369" y="196"/>
                    </a:lnTo>
                    <a:lnTo>
                      <a:pt x="424" y="224"/>
                    </a:lnTo>
                    <a:lnTo>
                      <a:pt x="371" y="224"/>
                    </a:lnTo>
                    <a:lnTo>
                      <a:pt x="421" y="249"/>
                    </a:lnTo>
                    <a:lnTo>
                      <a:pt x="369" y="258"/>
                    </a:lnTo>
                    <a:lnTo>
                      <a:pt x="299" y="253"/>
                    </a:lnTo>
                    <a:lnTo>
                      <a:pt x="341" y="237"/>
                    </a:lnTo>
                    <a:lnTo>
                      <a:pt x="282" y="235"/>
                    </a:lnTo>
                    <a:lnTo>
                      <a:pt x="280" y="226"/>
                    </a:lnTo>
                    <a:lnTo>
                      <a:pt x="308" y="211"/>
                    </a:lnTo>
                    <a:lnTo>
                      <a:pt x="306" y="203"/>
                    </a:lnTo>
                    <a:lnTo>
                      <a:pt x="284" y="196"/>
                    </a:lnTo>
                    <a:lnTo>
                      <a:pt x="316" y="182"/>
                    </a:lnTo>
                    <a:lnTo>
                      <a:pt x="230" y="184"/>
                    </a:lnTo>
                    <a:lnTo>
                      <a:pt x="306" y="152"/>
                    </a:lnTo>
                    <a:lnTo>
                      <a:pt x="240" y="150"/>
                    </a:lnTo>
                    <a:lnTo>
                      <a:pt x="282" y="125"/>
                    </a:lnTo>
                    <a:lnTo>
                      <a:pt x="183" y="127"/>
                    </a:lnTo>
                    <a:lnTo>
                      <a:pt x="278" y="97"/>
                    </a:lnTo>
                    <a:lnTo>
                      <a:pt x="185" y="100"/>
                    </a:lnTo>
                    <a:lnTo>
                      <a:pt x="177" y="95"/>
                    </a:lnTo>
                    <a:lnTo>
                      <a:pt x="215" y="66"/>
                    </a:lnTo>
                    <a:lnTo>
                      <a:pt x="248" y="55"/>
                    </a:lnTo>
                    <a:lnTo>
                      <a:pt x="177" y="62"/>
                    </a:lnTo>
                    <a:lnTo>
                      <a:pt x="118" y="100"/>
                    </a:lnTo>
                    <a:lnTo>
                      <a:pt x="132" y="76"/>
                    </a:lnTo>
                    <a:lnTo>
                      <a:pt x="166" y="45"/>
                    </a:lnTo>
                    <a:lnTo>
                      <a:pt x="116" y="53"/>
                    </a:lnTo>
                    <a:lnTo>
                      <a:pt x="80" y="81"/>
                    </a:lnTo>
                    <a:lnTo>
                      <a:pt x="57" y="106"/>
                    </a:lnTo>
                    <a:lnTo>
                      <a:pt x="63" y="89"/>
                    </a:lnTo>
                    <a:lnTo>
                      <a:pt x="75" y="62"/>
                    </a:lnTo>
                    <a:lnTo>
                      <a:pt x="0" y="106"/>
                    </a:lnTo>
                    <a:close/>
                  </a:path>
                </a:pathLst>
              </a:custGeom>
              <a:solidFill>
                <a:srgbClr val="2E332E"/>
              </a:solidFill>
              <a:ln w="9525">
                <a:noFill/>
                <a:round/>
                <a:headEnd/>
                <a:tailEnd/>
              </a:ln>
            </p:spPr>
            <p:txBody>
              <a:bodyPr/>
              <a:lstStyle/>
              <a:p>
                <a:endParaRPr lang="en-US"/>
              </a:p>
            </p:txBody>
          </p:sp>
          <p:sp>
            <p:nvSpPr>
              <p:cNvPr id="27868" name="Freeform 190"/>
              <p:cNvSpPr>
                <a:spLocks/>
              </p:cNvSpPr>
              <p:nvPr/>
            </p:nvSpPr>
            <p:spPr bwMode="auto">
              <a:xfrm>
                <a:off x="1100" y="1926"/>
                <a:ext cx="158" cy="121"/>
              </a:xfrm>
              <a:custGeom>
                <a:avLst/>
                <a:gdLst>
                  <a:gd name="T0" fmla="*/ 38 w 316"/>
                  <a:gd name="T1" fmla="*/ 25 h 242"/>
                  <a:gd name="T2" fmla="*/ 128 w 316"/>
                  <a:gd name="T3" fmla="*/ 0 h 242"/>
                  <a:gd name="T4" fmla="*/ 168 w 316"/>
                  <a:gd name="T5" fmla="*/ 0 h 242"/>
                  <a:gd name="T6" fmla="*/ 132 w 316"/>
                  <a:gd name="T7" fmla="*/ 14 h 242"/>
                  <a:gd name="T8" fmla="*/ 189 w 316"/>
                  <a:gd name="T9" fmla="*/ 27 h 242"/>
                  <a:gd name="T10" fmla="*/ 158 w 316"/>
                  <a:gd name="T11" fmla="*/ 35 h 242"/>
                  <a:gd name="T12" fmla="*/ 255 w 316"/>
                  <a:gd name="T13" fmla="*/ 71 h 242"/>
                  <a:gd name="T14" fmla="*/ 215 w 316"/>
                  <a:gd name="T15" fmla="*/ 78 h 242"/>
                  <a:gd name="T16" fmla="*/ 282 w 316"/>
                  <a:gd name="T17" fmla="*/ 109 h 242"/>
                  <a:gd name="T18" fmla="*/ 240 w 316"/>
                  <a:gd name="T19" fmla="*/ 112 h 242"/>
                  <a:gd name="T20" fmla="*/ 230 w 316"/>
                  <a:gd name="T21" fmla="*/ 116 h 242"/>
                  <a:gd name="T22" fmla="*/ 272 w 316"/>
                  <a:gd name="T23" fmla="*/ 128 h 242"/>
                  <a:gd name="T24" fmla="*/ 297 w 316"/>
                  <a:gd name="T25" fmla="*/ 143 h 242"/>
                  <a:gd name="T26" fmla="*/ 257 w 316"/>
                  <a:gd name="T27" fmla="*/ 141 h 242"/>
                  <a:gd name="T28" fmla="*/ 307 w 316"/>
                  <a:gd name="T29" fmla="*/ 179 h 242"/>
                  <a:gd name="T30" fmla="*/ 259 w 316"/>
                  <a:gd name="T31" fmla="*/ 179 h 242"/>
                  <a:gd name="T32" fmla="*/ 310 w 316"/>
                  <a:gd name="T33" fmla="*/ 206 h 242"/>
                  <a:gd name="T34" fmla="*/ 265 w 316"/>
                  <a:gd name="T35" fmla="*/ 209 h 242"/>
                  <a:gd name="T36" fmla="*/ 316 w 316"/>
                  <a:gd name="T37" fmla="*/ 236 h 242"/>
                  <a:gd name="T38" fmla="*/ 272 w 316"/>
                  <a:gd name="T39" fmla="*/ 242 h 242"/>
                  <a:gd name="T40" fmla="*/ 274 w 316"/>
                  <a:gd name="T41" fmla="*/ 228 h 242"/>
                  <a:gd name="T42" fmla="*/ 232 w 316"/>
                  <a:gd name="T43" fmla="*/ 221 h 242"/>
                  <a:gd name="T44" fmla="*/ 251 w 316"/>
                  <a:gd name="T45" fmla="*/ 206 h 242"/>
                  <a:gd name="T46" fmla="*/ 269 w 316"/>
                  <a:gd name="T47" fmla="*/ 200 h 242"/>
                  <a:gd name="T48" fmla="*/ 240 w 316"/>
                  <a:gd name="T49" fmla="*/ 192 h 242"/>
                  <a:gd name="T50" fmla="*/ 232 w 316"/>
                  <a:gd name="T51" fmla="*/ 189 h 242"/>
                  <a:gd name="T52" fmla="*/ 244 w 316"/>
                  <a:gd name="T53" fmla="*/ 166 h 242"/>
                  <a:gd name="T54" fmla="*/ 261 w 316"/>
                  <a:gd name="T55" fmla="*/ 168 h 242"/>
                  <a:gd name="T56" fmla="*/ 204 w 316"/>
                  <a:gd name="T57" fmla="*/ 170 h 242"/>
                  <a:gd name="T58" fmla="*/ 244 w 316"/>
                  <a:gd name="T59" fmla="*/ 141 h 242"/>
                  <a:gd name="T60" fmla="*/ 198 w 316"/>
                  <a:gd name="T61" fmla="*/ 135 h 242"/>
                  <a:gd name="T62" fmla="*/ 225 w 316"/>
                  <a:gd name="T63" fmla="*/ 111 h 242"/>
                  <a:gd name="T64" fmla="*/ 162 w 316"/>
                  <a:gd name="T65" fmla="*/ 114 h 242"/>
                  <a:gd name="T66" fmla="*/ 217 w 316"/>
                  <a:gd name="T67" fmla="*/ 93 h 242"/>
                  <a:gd name="T68" fmla="*/ 170 w 316"/>
                  <a:gd name="T69" fmla="*/ 74 h 242"/>
                  <a:gd name="T70" fmla="*/ 141 w 316"/>
                  <a:gd name="T71" fmla="*/ 74 h 242"/>
                  <a:gd name="T72" fmla="*/ 191 w 316"/>
                  <a:gd name="T73" fmla="*/ 57 h 242"/>
                  <a:gd name="T74" fmla="*/ 151 w 316"/>
                  <a:gd name="T75" fmla="*/ 38 h 242"/>
                  <a:gd name="T76" fmla="*/ 109 w 316"/>
                  <a:gd name="T77" fmla="*/ 46 h 242"/>
                  <a:gd name="T78" fmla="*/ 84 w 316"/>
                  <a:gd name="T79" fmla="*/ 57 h 242"/>
                  <a:gd name="T80" fmla="*/ 115 w 316"/>
                  <a:gd name="T81" fmla="*/ 33 h 242"/>
                  <a:gd name="T82" fmla="*/ 134 w 316"/>
                  <a:gd name="T83" fmla="*/ 29 h 242"/>
                  <a:gd name="T84" fmla="*/ 67 w 316"/>
                  <a:gd name="T85" fmla="*/ 25 h 242"/>
                  <a:gd name="T86" fmla="*/ 0 w 316"/>
                  <a:gd name="T87" fmla="*/ 54 h 242"/>
                  <a:gd name="T88" fmla="*/ 38 w 316"/>
                  <a:gd name="T89" fmla="*/ 25 h 242"/>
                  <a:gd name="T90" fmla="*/ 38 w 316"/>
                  <a:gd name="T91" fmla="*/ 25 h 242"/>
                  <a:gd name="T92" fmla="*/ 38 w 316"/>
                  <a:gd name="T93" fmla="*/ 25 h 24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16"/>
                  <a:gd name="T142" fmla="*/ 0 h 242"/>
                  <a:gd name="T143" fmla="*/ 316 w 316"/>
                  <a:gd name="T144" fmla="*/ 242 h 24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16" h="242">
                    <a:moveTo>
                      <a:pt x="38" y="25"/>
                    </a:moveTo>
                    <a:lnTo>
                      <a:pt x="128" y="0"/>
                    </a:lnTo>
                    <a:lnTo>
                      <a:pt x="168" y="0"/>
                    </a:lnTo>
                    <a:lnTo>
                      <a:pt x="132" y="14"/>
                    </a:lnTo>
                    <a:lnTo>
                      <a:pt x="189" y="27"/>
                    </a:lnTo>
                    <a:lnTo>
                      <a:pt x="158" y="35"/>
                    </a:lnTo>
                    <a:lnTo>
                      <a:pt x="255" y="71"/>
                    </a:lnTo>
                    <a:lnTo>
                      <a:pt x="215" y="78"/>
                    </a:lnTo>
                    <a:lnTo>
                      <a:pt x="282" y="109"/>
                    </a:lnTo>
                    <a:lnTo>
                      <a:pt x="240" y="112"/>
                    </a:lnTo>
                    <a:lnTo>
                      <a:pt x="230" y="116"/>
                    </a:lnTo>
                    <a:lnTo>
                      <a:pt x="272" y="128"/>
                    </a:lnTo>
                    <a:lnTo>
                      <a:pt x="297" y="143"/>
                    </a:lnTo>
                    <a:lnTo>
                      <a:pt x="257" y="141"/>
                    </a:lnTo>
                    <a:lnTo>
                      <a:pt x="307" y="179"/>
                    </a:lnTo>
                    <a:lnTo>
                      <a:pt x="259" y="179"/>
                    </a:lnTo>
                    <a:lnTo>
                      <a:pt x="310" y="206"/>
                    </a:lnTo>
                    <a:lnTo>
                      <a:pt x="265" y="209"/>
                    </a:lnTo>
                    <a:lnTo>
                      <a:pt x="316" y="236"/>
                    </a:lnTo>
                    <a:lnTo>
                      <a:pt x="272" y="242"/>
                    </a:lnTo>
                    <a:lnTo>
                      <a:pt x="274" y="228"/>
                    </a:lnTo>
                    <a:lnTo>
                      <a:pt x="232" y="221"/>
                    </a:lnTo>
                    <a:lnTo>
                      <a:pt x="251" y="206"/>
                    </a:lnTo>
                    <a:lnTo>
                      <a:pt x="269" y="200"/>
                    </a:lnTo>
                    <a:lnTo>
                      <a:pt x="240" y="192"/>
                    </a:lnTo>
                    <a:lnTo>
                      <a:pt x="232" y="189"/>
                    </a:lnTo>
                    <a:lnTo>
                      <a:pt x="244" y="166"/>
                    </a:lnTo>
                    <a:lnTo>
                      <a:pt x="261" y="168"/>
                    </a:lnTo>
                    <a:lnTo>
                      <a:pt x="204" y="170"/>
                    </a:lnTo>
                    <a:lnTo>
                      <a:pt x="244" y="141"/>
                    </a:lnTo>
                    <a:lnTo>
                      <a:pt x="198" y="135"/>
                    </a:lnTo>
                    <a:lnTo>
                      <a:pt x="225" y="111"/>
                    </a:lnTo>
                    <a:lnTo>
                      <a:pt x="162" y="114"/>
                    </a:lnTo>
                    <a:lnTo>
                      <a:pt x="217" y="93"/>
                    </a:lnTo>
                    <a:lnTo>
                      <a:pt x="170" y="74"/>
                    </a:lnTo>
                    <a:lnTo>
                      <a:pt x="141" y="74"/>
                    </a:lnTo>
                    <a:lnTo>
                      <a:pt x="191" y="57"/>
                    </a:lnTo>
                    <a:lnTo>
                      <a:pt x="151" y="38"/>
                    </a:lnTo>
                    <a:lnTo>
                      <a:pt x="109" y="46"/>
                    </a:lnTo>
                    <a:lnTo>
                      <a:pt x="84" y="57"/>
                    </a:lnTo>
                    <a:lnTo>
                      <a:pt x="115" y="33"/>
                    </a:lnTo>
                    <a:lnTo>
                      <a:pt x="134" y="29"/>
                    </a:lnTo>
                    <a:lnTo>
                      <a:pt x="67" y="25"/>
                    </a:lnTo>
                    <a:lnTo>
                      <a:pt x="0" y="54"/>
                    </a:lnTo>
                    <a:lnTo>
                      <a:pt x="38" y="25"/>
                    </a:lnTo>
                    <a:close/>
                  </a:path>
                </a:pathLst>
              </a:custGeom>
              <a:solidFill>
                <a:srgbClr val="667066"/>
              </a:solidFill>
              <a:ln w="9525">
                <a:noFill/>
                <a:round/>
                <a:headEnd/>
                <a:tailEnd/>
              </a:ln>
            </p:spPr>
            <p:txBody>
              <a:bodyPr/>
              <a:lstStyle/>
              <a:p>
                <a:endParaRPr lang="en-US"/>
              </a:p>
            </p:txBody>
          </p:sp>
          <p:sp>
            <p:nvSpPr>
              <p:cNvPr id="27869" name="Freeform 191"/>
              <p:cNvSpPr>
                <a:spLocks/>
              </p:cNvSpPr>
              <p:nvPr/>
            </p:nvSpPr>
            <p:spPr bwMode="auto">
              <a:xfrm>
                <a:off x="1072" y="1915"/>
                <a:ext cx="64" cy="24"/>
              </a:xfrm>
              <a:custGeom>
                <a:avLst/>
                <a:gdLst>
                  <a:gd name="T0" fmla="*/ 19 w 130"/>
                  <a:gd name="T1" fmla="*/ 15 h 47"/>
                  <a:gd name="T2" fmla="*/ 80 w 130"/>
                  <a:gd name="T3" fmla="*/ 0 h 47"/>
                  <a:gd name="T4" fmla="*/ 130 w 130"/>
                  <a:gd name="T5" fmla="*/ 1 h 47"/>
                  <a:gd name="T6" fmla="*/ 52 w 130"/>
                  <a:gd name="T7" fmla="*/ 17 h 47"/>
                  <a:gd name="T8" fmla="*/ 14 w 130"/>
                  <a:gd name="T9" fmla="*/ 47 h 47"/>
                  <a:gd name="T10" fmla="*/ 35 w 130"/>
                  <a:gd name="T11" fmla="*/ 20 h 47"/>
                  <a:gd name="T12" fmla="*/ 0 w 130"/>
                  <a:gd name="T13" fmla="*/ 43 h 47"/>
                  <a:gd name="T14" fmla="*/ 19 w 130"/>
                  <a:gd name="T15" fmla="*/ 15 h 47"/>
                  <a:gd name="T16" fmla="*/ 19 w 130"/>
                  <a:gd name="T17" fmla="*/ 15 h 47"/>
                  <a:gd name="T18" fmla="*/ 19 w 130"/>
                  <a:gd name="T19" fmla="*/ 15 h 4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30"/>
                  <a:gd name="T31" fmla="*/ 0 h 47"/>
                  <a:gd name="T32" fmla="*/ 130 w 130"/>
                  <a:gd name="T33" fmla="*/ 47 h 4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30" h="47">
                    <a:moveTo>
                      <a:pt x="19" y="15"/>
                    </a:moveTo>
                    <a:lnTo>
                      <a:pt x="80" y="0"/>
                    </a:lnTo>
                    <a:lnTo>
                      <a:pt x="130" y="1"/>
                    </a:lnTo>
                    <a:lnTo>
                      <a:pt x="52" y="17"/>
                    </a:lnTo>
                    <a:lnTo>
                      <a:pt x="14" y="47"/>
                    </a:lnTo>
                    <a:lnTo>
                      <a:pt x="35" y="20"/>
                    </a:lnTo>
                    <a:lnTo>
                      <a:pt x="0" y="43"/>
                    </a:lnTo>
                    <a:lnTo>
                      <a:pt x="19" y="15"/>
                    </a:lnTo>
                    <a:close/>
                  </a:path>
                </a:pathLst>
              </a:custGeom>
              <a:solidFill>
                <a:srgbClr val="667066"/>
              </a:solidFill>
              <a:ln w="9525">
                <a:noFill/>
                <a:round/>
                <a:headEnd/>
                <a:tailEnd/>
              </a:ln>
            </p:spPr>
            <p:txBody>
              <a:bodyPr/>
              <a:lstStyle/>
              <a:p>
                <a:endParaRPr lang="en-US"/>
              </a:p>
            </p:txBody>
          </p:sp>
          <p:sp>
            <p:nvSpPr>
              <p:cNvPr id="27870" name="Freeform 192"/>
              <p:cNvSpPr>
                <a:spLocks/>
              </p:cNvSpPr>
              <p:nvPr/>
            </p:nvSpPr>
            <p:spPr bwMode="auto">
              <a:xfrm>
                <a:off x="1438" y="2190"/>
                <a:ext cx="29" cy="173"/>
              </a:xfrm>
              <a:custGeom>
                <a:avLst/>
                <a:gdLst>
                  <a:gd name="T0" fmla="*/ 8 w 59"/>
                  <a:gd name="T1" fmla="*/ 13 h 346"/>
                  <a:gd name="T2" fmla="*/ 16 w 59"/>
                  <a:gd name="T3" fmla="*/ 47 h 346"/>
                  <a:gd name="T4" fmla="*/ 25 w 59"/>
                  <a:gd name="T5" fmla="*/ 112 h 346"/>
                  <a:gd name="T6" fmla="*/ 46 w 59"/>
                  <a:gd name="T7" fmla="*/ 177 h 346"/>
                  <a:gd name="T8" fmla="*/ 46 w 59"/>
                  <a:gd name="T9" fmla="*/ 243 h 346"/>
                  <a:gd name="T10" fmla="*/ 46 w 59"/>
                  <a:gd name="T11" fmla="*/ 293 h 346"/>
                  <a:gd name="T12" fmla="*/ 25 w 59"/>
                  <a:gd name="T13" fmla="*/ 332 h 346"/>
                  <a:gd name="T14" fmla="*/ 33 w 59"/>
                  <a:gd name="T15" fmla="*/ 346 h 346"/>
                  <a:gd name="T16" fmla="*/ 48 w 59"/>
                  <a:gd name="T17" fmla="*/ 317 h 346"/>
                  <a:gd name="T18" fmla="*/ 59 w 59"/>
                  <a:gd name="T19" fmla="*/ 256 h 346"/>
                  <a:gd name="T20" fmla="*/ 59 w 59"/>
                  <a:gd name="T21" fmla="*/ 182 h 346"/>
                  <a:gd name="T22" fmla="*/ 44 w 59"/>
                  <a:gd name="T23" fmla="*/ 123 h 346"/>
                  <a:gd name="T24" fmla="*/ 31 w 59"/>
                  <a:gd name="T25" fmla="*/ 85 h 346"/>
                  <a:gd name="T26" fmla="*/ 29 w 59"/>
                  <a:gd name="T27" fmla="*/ 42 h 346"/>
                  <a:gd name="T28" fmla="*/ 25 w 59"/>
                  <a:gd name="T29" fmla="*/ 5 h 346"/>
                  <a:gd name="T30" fmla="*/ 0 w 59"/>
                  <a:gd name="T31" fmla="*/ 0 h 346"/>
                  <a:gd name="T32" fmla="*/ 8 w 59"/>
                  <a:gd name="T33" fmla="*/ 13 h 346"/>
                  <a:gd name="T34" fmla="*/ 8 w 59"/>
                  <a:gd name="T35" fmla="*/ 13 h 346"/>
                  <a:gd name="T36" fmla="*/ 8 w 59"/>
                  <a:gd name="T37" fmla="*/ 13 h 3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9"/>
                  <a:gd name="T58" fmla="*/ 0 h 346"/>
                  <a:gd name="T59" fmla="*/ 59 w 59"/>
                  <a:gd name="T60" fmla="*/ 346 h 34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9" h="346">
                    <a:moveTo>
                      <a:pt x="8" y="13"/>
                    </a:moveTo>
                    <a:lnTo>
                      <a:pt x="16" y="47"/>
                    </a:lnTo>
                    <a:lnTo>
                      <a:pt x="25" y="112"/>
                    </a:lnTo>
                    <a:lnTo>
                      <a:pt x="46" y="177"/>
                    </a:lnTo>
                    <a:lnTo>
                      <a:pt x="46" y="243"/>
                    </a:lnTo>
                    <a:lnTo>
                      <a:pt x="46" y="293"/>
                    </a:lnTo>
                    <a:lnTo>
                      <a:pt x="25" y="332"/>
                    </a:lnTo>
                    <a:lnTo>
                      <a:pt x="33" y="346"/>
                    </a:lnTo>
                    <a:lnTo>
                      <a:pt x="48" y="317"/>
                    </a:lnTo>
                    <a:lnTo>
                      <a:pt x="59" y="256"/>
                    </a:lnTo>
                    <a:lnTo>
                      <a:pt x="59" y="182"/>
                    </a:lnTo>
                    <a:lnTo>
                      <a:pt x="44" y="123"/>
                    </a:lnTo>
                    <a:lnTo>
                      <a:pt x="31" y="85"/>
                    </a:lnTo>
                    <a:lnTo>
                      <a:pt x="29" y="42"/>
                    </a:lnTo>
                    <a:lnTo>
                      <a:pt x="25" y="5"/>
                    </a:lnTo>
                    <a:lnTo>
                      <a:pt x="0" y="0"/>
                    </a:lnTo>
                    <a:lnTo>
                      <a:pt x="8" y="13"/>
                    </a:lnTo>
                    <a:close/>
                  </a:path>
                </a:pathLst>
              </a:custGeom>
              <a:solidFill>
                <a:srgbClr val="000000"/>
              </a:solidFill>
              <a:ln w="9525">
                <a:noFill/>
                <a:round/>
                <a:headEnd/>
                <a:tailEnd/>
              </a:ln>
            </p:spPr>
            <p:txBody>
              <a:bodyPr/>
              <a:lstStyle/>
              <a:p>
                <a:endParaRPr lang="en-US"/>
              </a:p>
            </p:txBody>
          </p:sp>
          <p:sp>
            <p:nvSpPr>
              <p:cNvPr id="27871" name="Freeform 193"/>
              <p:cNvSpPr>
                <a:spLocks/>
              </p:cNvSpPr>
              <p:nvPr/>
            </p:nvSpPr>
            <p:spPr bwMode="auto">
              <a:xfrm>
                <a:off x="1237" y="3475"/>
                <a:ext cx="259" cy="188"/>
              </a:xfrm>
              <a:custGeom>
                <a:avLst/>
                <a:gdLst>
                  <a:gd name="T0" fmla="*/ 91 w 517"/>
                  <a:gd name="T1" fmla="*/ 0 h 374"/>
                  <a:gd name="T2" fmla="*/ 149 w 517"/>
                  <a:gd name="T3" fmla="*/ 28 h 374"/>
                  <a:gd name="T4" fmla="*/ 221 w 517"/>
                  <a:gd name="T5" fmla="*/ 55 h 374"/>
                  <a:gd name="T6" fmla="*/ 297 w 517"/>
                  <a:gd name="T7" fmla="*/ 85 h 374"/>
                  <a:gd name="T8" fmla="*/ 358 w 517"/>
                  <a:gd name="T9" fmla="*/ 118 h 374"/>
                  <a:gd name="T10" fmla="*/ 517 w 517"/>
                  <a:gd name="T11" fmla="*/ 167 h 374"/>
                  <a:gd name="T12" fmla="*/ 428 w 517"/>
                  <a:gd name="T13" fmla="*/ 230 h 374"/>
                  <a:gd name="T14" fmla="*/ 346 w 517"/>
                  <a:gd name="T15" fmla="*/ 249 h 374"/>
                  <a:gd name="T16" fmla="*/ 209 w 517"/>
                  <a:gd name="T17" fmla="*/ 355 h 374"/>
                  <a:gd name="T18" fmla="*/ 99 w 517"/>
                  <a:gd name="T19" fmla="*/ 374 h 374"/>
                  <a:gd name="T20" fmla="*/ 78 w 517"/>
                  <a:gd name="T21" fmla="*/ 363 h 374"/>
                  <a:gd name="T22" fmla="*/ 0 w 517"/>
                  <a:gd name="T23" fmla="*/ 180 h 374"/>
                  <a:gd name="T24" fmla="*/ 8 w 517"/>
                  <a:gd name="T25" fmla="*/ 57 h 374"/>
                  <a:gd name="T26" fmla="*/ 91 w 517"/>
                  <a:gd name="T27" fmla="*/ 0 h 374"/>
                  <a:gd name="T28" fmla="*/ 91 w 517"/>
                  <a:gd name="T29" fmla="*/ 0 h 374"/>
                  <a:gd name="T30" fmla="*/ 91 w 517"/>
                  <a:gd name="T31" fmla="*/ 0 h 37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17"/>
                  <a:gd name="T49" fmla="*/ 0 h 374"/>
                  <a:gd name="T50" fmla="*/ 517 w 517"/>
                  <a:gd name="T51" fmla="*/ 374 h 37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17" h="374">
                    <a:moveTo>
                      <a:pt x="91" y="0"/>
                    </a:moveTo>
                    <a:lnTo>
                      <a:pt x="149" y="28"/>
                    </a:lnTo>
                    <a:lnTo>
                      <a:pt x="221" y="55"/>
                    </a:lnTo>
                    <a:lnTo>
                      <a:pt x="297" y="85"/>
                    </a:lnTo>
                    <a:lnTo>
                      <a:pt x="358" y="118"/>
                    </a:lnTo>
                    <a:lnTo>
                      <a:pt x="517" y="167"/>
                    </a:lnTo>
                    <a:lnTo>
                      <a:pt x="428" y="230"/>
                    </a:lnTo>
                    <a:lnTo>
                      <a:pt x="346" y="249"/>
                    </a:lnTo>
                    <a:lnTo>
                      <a:pt x="209" y="355"/>
                    </a:lnTo>
                    <a:lnTo>
                      <a:pt x="99" y="374"/>
                    </a:lnTo>
                    <a:lnTo>
                      <a:pt x="78" y="363"/>
                    </a:lnTo>
                    <a:lnTo>
                      <a:pt x="0" y="180"/>
                    </a:lnTo>
                    <a:lnTo>
                      <a:pt x="8" y="57"/>
                    </a:lnTo>
                    <a:lnTo>
                      <a:pt x="91" y="0"/>
                    </a:lnTo>
                    <a:close/>
                  </a:path>
                </a:pathLst>
              </a:custGeom>
              <a:solidFill>
                <a:srgbClr val="400000"/>
              </a:solidFill>
              <a:ln w="9525">
                <a:noFill/>
                <a:round/>
                <a:headEnd/>
                <a:tailEnd/>
              </a:ln>
            </p:spPr>
            <p:txBody>
              <a:bodyPr/>
              <a:lstStyle/>
              <a:p>
                <a:endParaRPr lang="en-US"/>
              </a:p>
            </p:txBody>
          </p:sp>
          <p:sp>
            <p:nvSpPr>
              <p:cNvPr id="27872" name="Freeform 194"/>
              <p:cNvSpPr>
                <a:spLocks/>
              </p:cNvSpPr>
              <p:nvPr/>
            </p:nvSpPr>
            <p:spPr bwMode="auto">
              <a:xfrm>
                <a:off x="1425" y="3328"/>
                <a:ext cx="186" cy="193"/>
              </a:xfrm>
              <a:custGeom>
                <a:avLst/>
                <a:gdLst>
                  <a:gd name="T0" fmla="*/ 355 w 370"/>
                  <a:gd name="T1" fmla="*/ 0 h 386"/>
                  <a:gd name="T2" fmla="*/ 323 w 370"/>
                  <a:gd name="T3" fmla="*/ 78 h 386"/>
                  <a:gd name="T4" fmla="*/ 271 w 370"/>
                  <a:gd name="T5" fmla="*/ 148 h 386"/>
                  <a:gd name="T6" fmla="*/ 239 w 370"/>
                  <a:gd name="T7" fmla="*/ 198 h 386"/>
                  <a:gd name="T8" fmla="*/ 197 w 370"/>
                  <a:gd name="T9" fmla="*/ 211 h 386"/>
                  <a:gd name="T10" fmla="*/ 146 w 370"/>
                  <a:gd name="T11" fmla="*/ 234 h 386"/>
                  <a:gd name="T12" fmla="*/ 100 w 370"/>
                  <a:gd name="T13" fmla="*/ 264 h 386"/>
                  <a:gd name="T14" fmla="*/ 34 w 370"/>
                  <a:gd name="T15" fmla="*/ 272 h 386"/>
                  <a:gd name="T16" fmla="*/ 41 w 370"/>
                  <a:gd name="T17" fmla="*/ 325 h 386"/>
                  <a:gd name="T18" fmla="*/ 19 w 370"/>
                  <a:gd name="T19" fmla="*/ 365 h 386"/>
                  <a:gd name="T20" fmla="*/ 0 w 370"/>
                  <a:gd name="T21" fmla="*/ 386 h 386"/>
                  <a:gd name="T22" fmla="*/ 98 w 370"/>
                  <a:gd name="T23" fmla="*/ 335 h 386"/>
                  <a:gd name="T24" fmla="*/ 226 w 370"/>
                  <a:gd name="T25" fmla="*/ 253 h 386"/>
                  <a:gd name="T26" fmla="*/ 296 w 370"/>
                  <a:gd name="T27" fmla="*/ 146 h 386"/>
                  <a:gd name="T28" fmla="*/ 359 w 370"/>
                  <a:gd name="T29" fmla="*/ 57 h 386"/>
                  <a:gd name="T30" fmla="*/ 370 w 370"/>
                  <a:gd name="T31" fmla="*/ 6 h 386"/>
                  <a:gd name="T32" fmla="*/ 355 w 370"/>
                  <a:gd name="T33" fmla="*/ 0 h 386"/>
                  <a:gd name="T34" fmla="*/ 355 w 370"/>
                  <a:gd name="T35" fmla="*/ 0 h 386"/>
                  <a:gd name="T36" fmla="*/ 355 w 370"/>
                  <a:gd name="T37" fmla="*/ 0 h 38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70"/>
                  <a:gd name="T58" fmla="*/ 0 h 386"/>
                  <a:gd name="T59" fmla="*/ 370 w 370"/>
                  <a:gd name="T60" fmla="*/ 386 h 38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70" h="386">
                    <a:moveTo>
                      <a:pt x="355" y="0"/>
                    </a:moveTo>
                    <a:lnTo>
                      <a:pt x="323" y="78"/>
                    </a:lnTo>
                    <a:lnTo>
                      <a:pt x="271" y="148"/>
                    </a:lnTo>
                    <a:lnTo>
                      <a:pt x="239" y="198"/>
                    </a:lnTo>
                    <a:lnTo>
                      <a:pt x="197" y="211"/>
                    </a:lnTo>
                    <a:lnTo>
                      <a:pt x="146" y="234"/>
                    </a:lnTo>
                    <a:lnTo>
                      <a:pt x="100" y="264"/>
                    </a:lnTo>
                    <a:lnTo>
                      <a:pt x="34" y="272"/>
                    </a:lnTo>
                    <a:lnTo>
                      <a:pt x="41" y="325"/>
                    </a:lnTo>
                    <a:lnTo>
                      <a:pt x="19" y="365"/>
                    </a:lnTo>
                    <a:lnTo>
                      <a:pt x="0" y="386"/>
                    </a:lnTo>
                    <a:lnTo>
                      <a:pt x="98" y="335"/>
                    </a:lnTo>
                    <a:lnTo>
                      <a:pt x="226" y="253"/>
                    </a:lnTo>
                    <a:lnTo>
                      <a:pt x="296" y="146"/>
                    </a:lnTo>
                    <a:lnTo>
                      <a:pt x="359" y="57"/>
                    </a:lnTo>
                    <a:lnTo>
                      <a:pt x="370" y="6"/>
                    </a:lnTo>
                    <a:lnTo>
                      <a:pt x="355" y="0"/>
                    </a:lnTo>
                    <a:close/>
                  </a:path>
                </a:pathLst>
              </a:custGeom>
              <a:solidFill>
                <a:srgbClr val="A84A3D"/>
              </a:solidFill>
              <a:ln w="9525">
                <a:noFill/>
                <a:round/>
                <a:headEnd/>
                <a:tailEnd/>
              </a:ln>
            </p:spPr>
            <p:txBody>
              <a:bodyPr/>
              <a:lstStyle/>
              <a:p>
                <a:endParaRPr lang="en-US"/>
              </a:p>
            </p:txBody>
          </p:sp>
          <p:sp>
            <p:nvSpPr>
              <p:cNvPr id="27873" name="Freeform 195"/>
              <p:cNvSpPr>
                <a:spLocks/>
              </p:cNvSpPr>
              <p:nvPr/>
            </p:nvSpPr>
            <p:spPr bwMode="auto">
              <a:xfrm>
                <a:off x="1367" y="3466"/>
                <a:ext cx="246" cy="93"/>
              </a:xfrm>
              <a:custGeom>
                <a:avLst/>
                <a:gdLst>
                  <a:gd name="T0" fmla="*/ 0 w 490"/>
                  <a:gd name="T1" fmla="*/ 64 h 186"/>
                  <a:gd name="T2" fmla="*/ 55 w 490"/>
                  <a:gd name="T3" fmla="*/ 112 h 186"/>
                  <a:gd name="T4" fmla="*/ 161 w 490"/>
                  <a:gd name="T5" fmla="*/ 163 h 186"/>
                  <a:gd name="T6" fmla="*/ 256 w 490"/>
                  <a:gd name="T7" fmla="*/ 186 h 186"/>
                  <a:gd name="T8" fmla="*/ 344 w 490"/>
                  <a:gd name="T9" fmla="*/ 182 h 186"/>
                  <a:gd name="T10" fmla="*/ 490 w 490"/>
                  <a:gd name="T11" fmla="*/ 99 h 186"/>
                  <a:gd name="T12" fmla="*/ 475 w 490"/>
                  <a:gd name="T13" fmla="*/ 110 h 186"/>
                  <a:gd name="T14" fmla="*/ 452 w 490"/>
                  <a:gd name="T15" fmla="*/ 106 h 186"/>
                  <a:gd name="T16" fmla="*/ 405 w 490"/>
                  <a:gd name="T17" fmla="*/ 114 h 186"/>
                  <a:gd name="T18" fmla="*/ 330 w 490"/>
                  <a:gd name="T19" fmla="*/ 135 h 186"/>
                  <a:gd name="T20" fmla="*/ 285 w 490"/>
                  <a:gd name="T21" fmla="*/ 104 h 186"/>
                  <a:gd name="T22" fmla="*/ 268 w 490"/>
                  <a:gd name="T23" fmla="*/ 74 h 186"/>
                  <a:gd name="T24" fmla="*/ 273 w 490"/>
                  <a:gd name="T25" fmla="*/ 15 h 186"/>
                  <a:gd name="T26" fmla="*/ 176 w 490"/>
                  <a:gd name="T27" fmla="*/ 30 h 186"/>
                  <a:gd name="T28" fmla="*/ 171 w 490"/>
                  <a:gd name="T29" fmla="*/ 15 h 186"/>
                  <a:gd name="T30" fmla="*/ 154 w 490"/>
                  <a:gd name="T31" fmla="*/ 0 h 186"/>
                  <a:gd name="T32" fmla="*/ 121 w 490"/>
                  <a:gd name="T33" fmla="*/ 21 h 186"/>
                  <a:gd name="T34" fmla="*/ 100 w 490"/>
                  <a:gd name="T35" fmla="*/ 38 h 186"/>
                  <a:gd name="T36" fmla="*/ 0 w 490"/>
                  <a:gd name="T37" fmla="*/ 64 h 186"/>
                  <a:gd name="T38" fmla="*/ 0 w 490"/>
                  <a:gd name="T39" fmla="*/ 64 h 186"/>
                  <a:gd name="T40" fmla="*/ 0 w 490"/>
                  <a:gd name="T41" fmla="*/ 6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90"/>
                  <a:gd name="T64" fmla="*/ 0 h 186"/>
                  <a:gd name="T65" fmla="*/ 490 w 490"/>
                  <a:gd name="T66" fmla="*/ 186 h 18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90" h="186">
                    <a:moveTo>
                      <a:pt x="0" y="64"/>
                    </a:moveTo>
                    <a:lnTo>
                      <a:pt x="55" y="112"/>
                    </a:lnTo>
                    <a:lnTo>
                      <a:pt x="161" y="163"/>
                    </a:lnTo>
                    <a:lnTo>
                      <a:pt x="256" y="186"/>
                    </a:lnTo>
                    <a:lnTo>
                      <a:pt x="344" y="182"/>
                    </a:lnTo>
                    <a:lnTo>
                      <a:pt x="490" y="99"/>
                    </a:lnTo>
                    <a:lnTo>
                      <a:pt x="475" y="110"/>
                    </a:lnTo>
                    <a:lnTo>
                      <a:pt x="452" y="106"/>
                    </a:lnTo>
                    <a:lnTo>
                      <a:pt x="405" y="114"/>
                    </a:lnTo>
                    <a:lnTo>
                      <a:pt x="330" y="135"/>
                    </a:lnTo>
                    <a:lnTo>
                      <a:pt x="285" y="104"/>
                    </a:lnTo>
                    <a:lnTo>
                      <a:pt x="268" y="74"/>
                    </a:lnTo>
                    <a:lnTo>
                      <a:pt x="273" y="15"/>
                    </a:lnTo>
                    <a:lnTo>
                      <a:pt x="176" y="30"/>
                    </a:lnTo>
                    <a:lnTo>
                      <a:pt x="171" y="15"/>
                    </a:lnTo>
                    <a:lnTo>
                      <a:pt x="154" y="0"/>
                    </a:lnTo>
                    <a:lnTo>
                      <a:pt x="121" y="21"/>
                    </a:lnTo>
                    <a:lnTo>
                      <a:pt x="100" y="38"/>
                    </a:lnTo>
                    <a:lnTo>
                      <a:pt x="0" y="64"/>
                    </a:lnTo>
                    <a:close/>
                  </a:path>
                </a:pathLst>
              </a:custGeom>
              <a:solidFill>
                <a:srgbClr val="E08477"/>
              </a:solidFill>
              <a:ln w="9525">
                <a:noFill/>
                <a:round/>
                <a:headEnd/>
                <a:tailEnd/>
              </a:ln>
            </p:spPr>
            <p:txBody>
              <a:bodyPr/>
              <a:lstStyle/>
              <a:p>
                <a:endParaRPr lang="en-US"/>
              </a:p>
            </p:txBody>
          </p:sp>
          <p:sp>
            <p:nvSpPr>
              <p:cNvPr id="27874" name="Freeform 196"/>
              <p:cNvSpPr>
                <a:spLocks/>
              </p:cNvSpPr>
              <p:nvPr/>
            </p:nvSpPr>
            <p:spPr bwMode="auto">
              <a:xfrm>
                <a:off x="1486" y="3448"/>
                <a:ext cx="90" cy="74"/>
              </a:xfrm>
              <a:custGeom>
                <a:avLst/>
                <a:gdLst>
                  <a:gd name="T0" fmla="*/ 181 w 181"/>
                  <a:gd name="T1" fmla="*/ 34 h 148"/>
                  <a:gd name="T2" fmla="*/ 118 w 181"/>
                  <a:gd name="T3" fmla="*/ 0 h 148"/>
                  <a:gd name="T4" fmla="*/ 95 w 181"/>
                  <a:gd name="T5" fmla="*/ 7 h 148"/>
                  <a:gd name="T6" fmla="*/ 74 w 181"/>
                  <a:gd name="T7" fmla="*/ 32 h 148"/>
                  <a:gd name="T8" fmla="*/ 8 w 181"/>
                  <a:gd name="T9" fmla="*/ 74 h 148"/>
                  <a:gd name="T10" fmla="*/ 0 w 181"/>
                  <a:gd name="T11" fmla="*/ 112 h 148"/>
                  <a:gd name="T12" fmla="*/ 16 w 181"/>
                  <a:gd name="T13" fmla="*/ 136 h 148"/>
                  <a:gd name="T14" fmla="*/ 40 w 181"/>
                  <a:gd name="T15" fmla="*/ 148 h 148"/>
                  <a:gd name="T16" fmla="*/ 84 w 181"/>
                  <a:gd name="T17" fmla="*/ 131 h 148"/>
                  <a:gd name="T18" fmla="*/ 162 w 181"/>
                  <a:gd name="T19" fmla="*/ 66 h 148"/>
                  <a:gd name="T20" fmla="*/ 181 w 181"/>
                  <a:gd name="T21" fmla="*/ 34 h 148"/>
                  <a:gd name="T22" fmla="*/ 181 w 181"/>
                  <a:gd name="T23" fmla="*/ 34 h 148"/>
                  <a:gd name="T24" fmla="*/ 181 w 181"/>
                  <a:gd name="T25" fmla="*/ 34 h 1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81"/>
                  <a:gd name="T40" fmla="*/ 0 h 148"/>
                  <a:gd name="T41" fmla="*/ 181 w 181"/>
                  <a:gd name="T42" fmla="*/ 148 h 14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81" h="148">
                    <a:moveTo>
                      <a:pt x="181" y="34"/>
                    </a:moveTo>
                    <a:lnTo>
                      <a:pt x="118" y="0"/>
                    </a:lnTo>
                    <a:lnTo>
                      <a:pt x="95" y="7"/>
                    </a:lnTo>
                    <a:lnTo>
                      <a:pt x="74" y="32"/>
                    </a:lnTo>
                    <a:lnTo>
                      <a:pt x="8" y="74"/>
                    </a:lnTo>
                    <a:lnTo>
                      <a:pt x="0" y="112"/>
                    </a:lnTo>
                    <a:lnTo>
                      <a:pt x="16" y="136"/>
                    </a:lnTo>
                    <a:lnTo>
                      <a:pt x="40" y="148"/>
                    </a:lnTo>
                    <a:lnTo>
                      <a:pt x="84" y="131"/>
                    </a:lnTo>
                    <a:lnTo>
                      <a:pt x="162" y="66"/>
                    </a:lnTo>
                    <a:lnTo>
                      <a:pt x="181" y="34"/>
                    </a:lnTo>
                    <a:close/>
                  </a:path>
                </a:pathLst>
              </a:custGeom>
              <a:solidFill>
                <a:srgbClr val="A84A3D"/>
              </a:solidFill>
              <a:ln w="9525">
                <a:noFill/>
                <a:round/>
                <a:headEnd/>
                <a:tailEnd/>
              </a:ln>
            </p:spPr>
            <p:txBody>
              <a:bodyPr/>
              <a:lstStyle/>
              <a:p>
                <a:endParaRPr lang="en-US"/>
              </a:p>
            </p:txBody>
          </p:sp>
          <p:sp>
            <p:nvSpPr>
              <p:cNvPr id="27875" name="Freeform 197"/>
              <p:cNvSpPr>
                <a:spLocks/>
              </p:cNvSpPr>
              <p:nvPr/>
            </p:nvSpPr>
            <p:spPr bwMode="auto">
              <a:xfrm>
                <a:off x="1499" y="3470"/>
                <a:ext cx="118" cy="86"/>
              </a:xfrm>
              <a:custGeom>
                <a:avLst/>
                <a:gdLst>
                  <a:gd name="T0" fmla="*/ 165 w 238"/>
                  <a:gd name="T1" fmla="*/ 0 h 173"/>
                  <a:gd name="T2" fmla="*/ 171 w 238"/>
                  <a:gd name="T3" fmla="*/ 31 h 173"/>
                  <a:gd name="T4" fmla="*/ 238 w 238"/>
                  <a:gd name="T5" fmla="*/ 42 h 173"/>
                  <a:gd name="T6" fmla="*/ 177 w 238"/>
                  <a:gd name="T7" fmla="*/ 93 h 173"/>
                  <a:gd name="T8" fmla="*/ 57 w 238"/>
                  <a:gd name="T9" fmla="*/ 173 h 173"/>
                  <a:gd name="T10" fmla="*/ 72 w 238"/>
                  <a:gd name="T11" fmla="*/ 137 h 173"/>
                  <a:gd name="T12" fmla="*/ 46 w 238"/>
                  <a:gd name="T13" fmla="*/ 128 h 173"/>
                  <a:gd name="T14" fmla="*/ 0 w 238"/>
                  <a:gd name="T15" fmla="*/ 162 h 173"/>
                  <a:gd name="T16" fmla="*/ 42 w 238"/>
                  <a:gd name="T17" fmla="*/ 90 h 173"/>
                  <a:gd name="T18" fmla="*/ 99 w 238"/>
                  <a:gd name="T19" fmla="*/ 36 h 173"/>
                  <a:gd name="T20" fmla="*/ 165 w 238"/>
                  <a:gd name="T21" fmla="*/ 0 h 173"/>
                  <a:gd name="T22" fmla="*/ 165 w 238"/>
                  <a:gd name="T23" fmla="*/ 0 h 173"/>
                  <a:gd name="T24" fmla="*/ 165 w 238"/>
                  <a:gd name="T25" fmla="*/ 0 h 1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38"/>
                  <a:gd name="T40" fmla="*/ 0 h 173"/>
                  <a:gd name="T41" fmla="*/ 238 w 238"/>
                  <a:gd name="T42" fmla="*/ 173 h 1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38" h="173">
                    <a:moveTo>
                      <a:pt x="165" y="0"/>
                    </a:moveTo>
                    <a:lnTo>
                      <a:pt x="171" y="31"/>
                    </a:lnTo>
                    <a:lnTo>
                      <a:pt x="238" y="42"/>
                    </a:lnTo>
                    <a:lnTo>
                      <a:pt x="177" y="93"/>
                    </a:lnTo>
                    <a:lnTo>
                      <a:pt x="57" y="173"/>
                    </a:lnTo>
                    <a:lnTo>
                      <a:pt x="72" y="137"/>
                    </a:lnTo>
                    <a:lnTo>
                      <a:pt x="46" y="128"/>
                    </a:lnTo>
                    <a:lnTo>
                      <a:pt x="0" y="162"/>
                    </a:lnTo>
                    <a:lnTo>
                      <a:pt x="42" y="90"/>
                    </a:lnTo>
                    <a:lnTo>
                      <a:pt x="99" y="36"/>
                    </a:lnTo>
                    <a:lnTo>
                      <a:pt x="165" y="0"/>
                    </a:lnTo>
                    <a:close/>
                  </a:path>
                </a:pathLst>
              </a:custGeom>
              <a:solidFill>
                <a:srgbClr val="A84A3D"/>
              </a:solidFill>
              <a:ln w="9525">
                <a:noFill/>
                <a:round/>
                <a:headEnd/>
                <a:tailEnd/>
              </a:ln>
            </p:spPr>
            <p:txBody>
              <a:bodyPr/>
              <a:lstStyle/>
              <a:p>
                <a:endParaRPr lang="en-US"/>
              </a:p>
            </p:txBody>
          </p:sp>
          <p:sp>
            <p:nvSpPr>
              <p:cNvPr id="27876" name="Freeform 198"/>
              <p:cNvSpPr>
                <a:spLocks/>
              </p:cNvSpPr>
              <p:nvPr/>
            </p:nvSpPr>
            <p:spPr bwMode="auto">
              <a:xfrm>
                <a:off x="1503" y="3290"/>
                <a:ext cx="148" cy="228"/>
              </a:xfrm>
              <a:custGeom>
                <a:avLst/>
                <a:gdLst>
                  <a:gd name="T0" fmla="*/ 294 w 294"/>
                  <a:gd name="T1" fmla="*/ 23 h 456"/>
                  <a:gd name="T2" fmla="*/ 289 w 294"/>
                  <a:gd name="T3" fmla="*/ 112 h 456"/>
                  <a:gd name="T4" fmla="*/ 256 w 294"/>
                  <a:gd name="T5" fmla="*/ 190 h 456"/>
                  <a:gd name="T6" fmla="*/ 235 w 294"/>
                  <a:gd name="T7" fmla="*/ 240 h 456"/>
                  <a:gd name="T8" fmla="*/ 211 w 294"/>
                  <a:gd name="T9" fmla="*/ 287 h 456"/>
                  <a:gd name="T10" fmla="*/ 192 w 294"/>
                  <a:gd name="T11" fmla="*/ 321 h 456"/>
                  <a:gd name="T12" fmla="*/ 171 w 294"/>
                  <a:gd name="T13" fmla="*/ 352 h 456"/>
                  <a:gd name="T14" fmla="*/ 121 w 294"/>
                  <a:gd name="T15" fmla="*/ 395 h 456"/>
                  <a:gd name="T16" fmla="*/ 68 w 294"/>
                  <a:gd name="T17" fmla="*/ 441 h 456"/>
                  <a:gd name="T18" fmla="*/ 19 w 294"/>
                  <a:gd name="T19" fmla="*/ 456 h 456"/>
                  <a:gd name="T20" fmla="*/ 0 w 294"/>
                  <a:gd name="T21" fmla="*/ 409 h 456"/>
                  <a:gd name="T22" fmla="*/ 24 w 294"/>
                  <a:gd name="T23" fmla="*/ 382 h 456"/>
                  <a:gd name="T24" fmla="*/ 41 w 294"/>
                  <a:gd name="T25" fmla="*/ 367 h 456"/>
                  <a:gd name="T26" fmla="*/ 83 w 294"/>
                  <a:gd name="T27" fmla="*/ 365 h 456"/>
                  <a:gd name="T28" fmla="*/ 123 w 294"/>
                  <a:gd name="T29" fmla="*/ 355 h 456"/>
                  <a:gd name="T30" fmla="*/ 100 w 294"/>
                  <a:gd name="T31" fmla="*/ 331 h 456"/>
                  <a:gd name="T32" fmla="*/ 150 w 294"/>
                  <a:gd name="T33" fmla="*/ 336 h 456"/>
                  <a:gd name="T34" fmla="*/ 193 w 294"/>
                  <a:gd name="T35" fmla="*/ 293 h 456"/>
                  <a:gd name="T36" fmla="*/ 211 w 294"/>
                  <a:gd name="T37" fmla="*/ 259 h 456"/>
                  <a:gd name="T38" fmla="*/ 226 w 294"/>
                  <a:gd name="T39" fmla="*/ 234 h 456"/>
                  <a:gd name="T40" fmla="*/ 243 w 294"/>
                  <a:gd name="T41" fmla="*/ 194 h 456"/>
                  <a:gd name="T42" fmla="*/ 262 w 294"/>
                  <a:gd name="T43" fmla="*/ 162 h 456"/>
                  <a:gd name="T44" fmla="*/ 273 w 294"/>
                  <a:gd name="T45" fmla="*/ 131 h 456"/>
                  <a:gd name="T46" fmla="*/ 283 w 294"/>
                  <a:gd name="T47" fmla="*/ 82 h 456"/>
                  <a:gd name="T48" fmla="*/ 285 w 294"/>
                  <a:gd name="T49" fmla="*/ 36 h 456"/>
                  <a:gd name="T50" fmla="*/ 285 w 294"/>
                  <a:gd name="T51" fmla="*/ 11 h 456"/>
                  <a:gd name="T52" fmla="*/ 273 w 294"/>
                  <a:gd name="T53" fmla="*/ 0 h 456"/>
                  <a:gd name="T54" fmla="*/ 292 w 294"/>
                  <a:gd name="T55" fmla="*/ 10 h 456"/>
                  <a:gd name="T56" fmla="*/ 294 w 294"/>
                  <a:gd name="T57" fmla="*/ 23 h 456"/>
                  <a:gd name="T58" fmla="*/ 294 w 294"/>
                  <a:gd name="T59" fmla="*/ 23 h 456"/>
                  <a:gd name="T60" fmla="*/ 294 w 294"/>
                  <a:gd name="T61" fmla="*/ 23 h 45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294"/>
                  <a:gd name="T94" fmla="*/ 0 h 456"/>
                  <a:gd name="T95" fmla="*/ 294 w 294"/>
                  <a:gd name="T96" fmla="*/ 456 h 45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294" h="456">
                    <a:moveTo>
                      <a:pt x="294" y="23"/>
                    </a:moveTo>
                    <a:lnTo>
                      <a:pt x="289" y="112"/>
                    </a:lnTo>
                    <a:lnTo>
                      <a:pt x="256" y="190"/>
                    </a:lnTo>
                    <a:lnTo>
                      <a:pt x="235" y="240"/>
                    </a:lnTo>
                    <a:lnTo>
                      <a:pt x="211" y="287"/>
                    </a:lnTo>
                    <a:lnTo>
                      <a:pt x="192" y="321"/>
                    </a:lnTo>
                    <a:lnTo>
                      <a:pt x="171" y="352"/>
                    </a:lnTo>
                    <a:lnTo>
                      <a:pt x="121" y="395"/>
                    </a:lnTo>
                    <a:lnTo>
                      <a:pt x="68" y="441"/>
                    </a:lnTo>
                    <a:lnTo>
                      <a:pt x="19" y="456"/>
                    </a:lnTo>
                    <a:lnTo>
                      <a:pt x="0" y="409"/>
                    </a:lnTo>
                    <a:lnTo>
                      <a:pt x="24" y="382"/>
                    </a:lnTo>
                    <a:lnTo>
                      <a:pt x="41" y="367"/>
                    </a:lnTo>
                    <a:lnTo>
                      <a:pt x="83" y="365"/>
                    </a:lnTo>
                    <a:lnTo>
                      <a:pt x="123" y="355"/>
                    </a:lnTo>
                    <a:lnTo>
                      <a:pt x="100" y="331"/>
                    </a:lnTo>
                    <a:lnTo>
                      <a:pt x="150" y="336"/>
                    </a:lnTo>
                    <a:lnTo>
                      <a:pt x="193" y="293"/>
                    </a:lnTo>
                    <a:lnTo>
                      <a:pt x="211" y="259"/>
                    </a:lnTo>
                    <a:lnTo>
                      <a:pt x="226" y="234"/>
                    </a:lnTo>
                    <a:lnTo>
                      <a:pt x="243" y="194"/>
                    </a:lnTo>
                    <a:lnTo>
                      <a:pt x="262" y="162"/>
                    </a:lnTo>
                    <a:lnTo>
                      <a:pt x="273" y="131"/>
                    </a:lnTo>
                    <a:lnTo>
                      <a:pt x="283" y="82"/>
                    </a:lnTo>
                    <a:lnTo>
                      <a:pt x="285" y="36"/>
                    </a:lnTo>
                    <a:lnTo>
                      <a:pt x="285" y="11"/>
                    </a:lnTo>
                    <a:lnTo>
                      <a:pt x="273" y="0"/>
                    </a:lnTo>
                    <a:lnTo>
                      <a:pt x="292" y="10"/>
                    </a:lnTo>
                    <a:lnTo>
                      <a:pt x="294" y="23"/>
                    </a:lnTo>
                    <a:close/>
                  </a:path>
                </a:pathLst>
              </a:custGeom>
              <a:solidFill>
                <a:srgbClr val="000000"/>
              </a:solidFill>
              <a:ln w="9525">
                <a:noFill/>
                <a:round/>
                <a:headEnd/>
                <a:tailEnd/>
              </a:ln>
            </p:spPr>
            <p:txBody>
              <a:bodyPr/>
              <a:lstStyle/>
              <a:p>
                <a:endParaRPr lang="en-US"/>
              </a:p>
            </p:txBody>
          </p:sp>
          <p:sp>
            <p:nvSpPr>
              <p:cNvPr id="27877" name="Freeform 199"/>
              <p:cNvSpPr>
                <a:spLocks/>
              </p:cNvSpPr>
              <p:nvPr/>
            </p:nvSpPr>
            <p:spPr bwMode="auto">
              <a:xfrm>
                <a:off x="1572" y="3412"/>
                <a:ext cx="53" cy="97"/>
              </a:xfrm>
              <a:custGeom>
                <a:avLst/>
                <a:gdLst>
                  <a:gd name="T0" fmla="*/ 33 w 107"/>
                  <a:gd name="T1" fmla="*/ 139 h 194"/>
                  <a:gd name="T2" fmla="*/ 50 w 107"/>
                  <a:gd name="T3" fmla="*/ 154 h 194"/>
                  <a:gd name="T4" fmla="*/ 95 w 107"/>
                  <a:gd name="T5" fmla="*/ 147 h 194"/>
                  <a:gd name="T6" fmla="*/ 97 w 107"/>
                  <a:gd name="T7" fmla="*/ 48 h 194"/>
                  <a:gd name="T8" fmla="*/ 97 w 107"/>
                  <a:gd name="T9" fmla="*/ 0 h 194"/>
                  <a:gd name="T10" fmla="*/ 105 w 107"/>
                  <a:gd name="T11" fmla="*/ 14 h 194"/>
                  <a:gd name="T12" fmla="*/ 107 w 107"/>
                  <a:gd name="T13" fmla="*/ 84 h 194"/>
                  <a:gd name="T14" fmla="*/ 101 w 107"/>
                  <a:gd name="T15" fmla="*/ 152 h 194"/>
                  <a:gd name="T16" fmla="*/ 80 w 107"/>
                  <a:gd name="T17" fmla="*/ 171 h 194"/>
                  <a:gd name="T18" fmla="*/ 46 w 107"/>
                  <a:gd name="T19" fmla="*/ 179 h 194"/>
                  <a:gd name="T20" fmla="*/ 0 w 107"/>
                  <a:gd name="T21" fmla="*/ 194 h 194"/>
                  <a:gd name="T22" fmla="*/ 18 w 107"/>
                  <a:gd name="T23" fmla="*/ 139 h 194"/>
                  <a:gd name="T24" fmla="*/ 33 w 107"/>
                  <a:gd name="T25" fmla="*/ 126 h 194"/>
                  <a:gd name="T26" fmla="*/ 33 w 107"/>
                  <a:gd name="T27" fmla="*/ 139 h 194"/>
                  <a:gd name="T28" fmla="*/ 33 w 107"/>
                  <a:gd name="T29" fmla="*/ 139 h 194"/>
                  <a:gd name="T30" fmla="*/ 33 w 107"/>
                  <a:gd name="T31" fmla="*/ 139 h 19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07"/>
                  <a:gd name="T49" fmla="*/ 0 h 194"/>
                  <a:gd name="T50" fmla="*/ 107 w 107"/>
                  <a:gd name="T51" fmla="*/ 194 h 19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07" h="194">
                    <a:moveTo>
                      <a:pt x="33" y="139"/>
                    </a:moveTo>
                    <a:lnTo>
                      <a:pt x="50" y="154"/>
                    </a:lnTo>
                    <a:lnTo>
                      <a:pt x="95" y="147"/>
                    </a:lnTo>
                    <a:lnTo>
                      <a:pt x="97" y="48"/>
                    </a:lnTo>
                    <a:lnTo>
                      <a:pt x="97" y="0"/>
                    </a:lnTo>
                    <a:lnTo>
                      <a:pt x="105" y="14"/>
                    </a:lnTo>
                    <a:lnTo>
                      <a:pt x="107" y="84"/>
                    </a:lnTo>
                    <a:lnTo>
                      <a:pt x="101" y="152"/>
                    </a:lnTo>
                    <a:lnTo>
                      <a:pt x="80" y="171"/>
                    </a:lnTo>
                    <a:lnTo>
                      <a:pt x="46" y="179"/>
                    </a:lnTo>
                    <a:lnTo>
                      <a:pt x="0" y="194"/>
                    </a:lnTo>
                    <a:lnTo>
                      <a:pt x="18" y="139"/>
                    </a:lnTo>
                    <a:lnTo>
                      <a:pt x="33" y="126"/>
                    </a:lnTo>
                    <a:lnTo>
                      <a:pt x="33" y="139"/>
                    </a:lnTo>
                    <a:close/>
                  </a:path>
                </a:pathLst>
              </a:custGeom>
              <a:solidFill>
                <a:srgbClr val="000000"/>
              </a:solidFill>
              <a:ln w="9525">
                <a:noFill/>
                <a:round/>
                <a:headEnd/>
                <a:tailEnd/>
              </a:ln>
            </p:spPr>
            <p:txBody>
              <a:bodyPr/>
              <a:lstStyle/>
              <a:p>
                <a:endParaRPr lang="en-US"/>
              </a:p>
            </p:txBody>
          </p:sp>
          <p:sp>
            <p:nvSpPr>
              <p:cNvPr id="27878" name="Freeform 200"/>
              <p:cNvSpPr>
                <a:spLocks/>
              </p:cNvSpPr>
              <p:nvPr/>
            </p:nvSpPr>
            <p:spPr bwMode="auto">
              <a:xfrm>
                <a:off x="1205" y="3286"/>
                <a:ext cx="398" cy="159"/>
              </a:xfrm>
              <a:custGeom>
                <a:avLst/>
                <a:gdLst>
                  <a:gd name="T0" fmla="*/ 0 w 796"/>
                  <a:gd name="T1" fmla="*/ 27 h 318"/>
                  <a:gd name="T2" fmla="*/ 30 w 796"/>
                  <a:gd name="T3" fmla="*/ 0 h 318"/>
                  <a:gd name="T4" fmla="*/ 85 w 796"/>
                  <a:gd name="T5" fmla="*/ 18 h 318"/>
                  <a:gd name="T6" fmla="*/ 150 w 796"/>
                  <a:gd name="T7" fmla="*/ 101 h 318"/>
                  <a:gd name="T8" fmla="*/ 167 w 796"/>
                  <a:gd name="T9" fmla="*/ 162 h 318"/>
                  <a:gd name="T10" fmla="*/ 184 w 796"/>
                  <a:gd name="T11" fmla="*/ 225 h 318"/>
                  <a:gd name="T12" fmla="*/ 258 w 796"/>
                  <a:gd name="T13" fmla="*/ 268 h 318"/>
                  <a:gd name="T14" fmla="*/ 334 w 796"/>
                  <a:gd name="T15" fmla="*/ 305 h 318"/>
                  <a:gd name="T16" fmla="*/ 456 w 796"/>
                  <a:gd name="T17" fmla="*/ 289 h 318"/>
                  <a:gd name="T18" fmla="*/ 559 w 796"/>
                  <a:gd name="T19" fmla="*/ 246 h 318"/>
                  <a:gd name="T20" fmla="*/ 606 w 796"/>
                  <a:gd name="T21" fmla="*/ 215 h 318"/>
                  <a:gd name="T22" fmla="*/ 650 w 796"/>
                  <a:gd name="T23" fmla="*/ 175 h 318"/>
                  <a:gd name="T24" fmla="*/ 680 w 796"/>
                  <a:gd name="T25" fmla="*/ 130 h 318"/>
                  <a:gd name="T26" fmla="*/ 711 w 796"/>
                  <a:gd name="T27" fmla="*/ 90 h 318"/>
                  <a:gd name="T28" fmla="*/ 735 w 796"/>
                  <a:gd name="T29" fmla="*/ 63 h 318"/>
                  <a:gd name="T30" fmla="*/ 762 w 796"/>
                  <a:gd name="T31" fmla="*/ 50 h 318"/>
                  <a:gd name="T32" fmla="*/ 796 w 796"/>
                  <a:gd name="T33" fmla="*/ 56 h 318"/>
                  <a:gd name="T34" fmla="*/ 764 w 796"/>
                  <a:gd name="T35" fmla="*/ 59 h 318"/>
                  <a:gd name="T36" fmla="*/ 728 w 796"/>
                  <a:gd name="T37" fmla="*/ 82 h 318"/>
                  <a:gd name="T38" fmla="*/ 695 w 796"/>
                  <a:gd name="T39" fmla="*/ 130 h 318"/>
                  <a:gd name="T40" fmla="*/ 667 w 796"/>
                  <a:gd name="T41" fmla="*/ 172 h 318"/>
                  <a:gd name="T42" fmla="*/ 638 w 796"/>
                  <a:gd name="T43" fmla="*/ 210 h 318"/>
                  <a:gd name="T44" fmla="*/ 579 w 796"/>
                  <a:gd name="T45" fmla="*/ 246 h 318"/>
                  <a:gd name="T46" fmla="*/ 511 w 796"/>
                  <a:gd name="T47" fmla="*/ 284 h 318"/>
                  <a:gd name="T48" fmla="*/ 408 w 796"/>
                  <a:gd name="T49" fmla="*/ 310 h 318"/>
                  <a:gd name="T50" fmla="*/ 346 w 796"/>
                  <a:gd name="T51" fmla="*/ 318 h 318"/>
                  <a:gd name="T52" fmla="*/ 315 w 796"/>
                  <a:gd name="T53" fmla="*/ 314 h 318"/>
                  <a:gd name="T54" fmla="*/ 249 w 796"/>
                  <a:gd name="T55" fmla="*/ 276 h 318"/>
                  <a:gd name="T56" fmla="*/ 174 w 796"/>
                  <a:gd name="T57" fmla="*/ 236 h 318"/>
                  <a:gd name="T58" fmla="*/ 157 w 796"/>
                  <a:gd name="T59" fmla="*/ 177 h 318"/>
                  <a:gd name="T60" fmla="*/ 140 w 796"/>
                  <a:gd name="T61" fmla="*/ 107 h 318"/>
                  <a:gd name="T62" fmla="*/ 114 w 796"/>
                  <a:gd name="T63" fmla="*/ 63 h 318"/>
                  <a:gd name="T64" fmla="*/ 83 w 796"/>
                  <a:gd name="T65" fmla="*/ 31 h 318"/>
                  <a:gd name="T66" fmla="*/ 28 w 796"/>
                  <a:gd name="T67" fmla="*/ 14 h 318"/>
                  <a:gd name="T68" fmla="*/ 11 w 796"/>
                  <a:gd name="T69" fmla="*/ 27 h 318"/>
                  <a:gd name="T70" fmla="*/ 17 w 796"/>
                  <a:gd name="T71" fmla="*/ 63 h 318"/>
                  <a:gd name="T72" fmla="*/ 3 w 796"/>
                  <a:gd name="T73" fmla="*/ 48 h 318"/>
                  <a:gd name="T74" fmla="*/ 0 w 796"/>
                  <a:gd name="T75" fmla="*/ 27 h 318"/>
                  <a:gd name="T76" fmla="*/ 0 w 796"/>
                  <a:gd name="T77" fmla="*/ 27 h 318"/>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796"/>
                  <a:gd name="T118" fmla="*/ 0 h 318"/>
                  <a:gd name="T119" fmla="*/ 796 w 796"/>
                  <a:gd name="T120" fmla="*/ 318 h 318"/>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796" h="318">
                    <a:moveTo>
                      <a:pt x="0" y="27"/>
                    </a:moveTo>
                    <a:lnTo>
                      <a:pt x="30" y="0"/>
                    </a:lnTo>
                    <a:lnTo>
                      <a:pt x="85" y="18"/>
                    </a:lnTo>
                    <a:lnTo>
                      <a:pt x="150" y="101"/>
                    </a:lnTo>
                    <a:lnTo>
                      <a:pt x="167" y="162"/>
                    </a:lnTo>
                    <a:lnTo>
                      <a:pt x="184" y="225"/>
                    </a:lnTo>
                    <a:lnTo>
                      <a:pt x="258" y="268"/>
                    </a:lnTo>
                    <a:lnTo>
                      <a:pt x="334" y="305"/>
                    </a:lnTo>
                    <a:lnTo>
                      <a:pt x="456" y="289"/>
                    </a:lnTo>
                    <a:lnTo>
                      <a:pt x="559" y="246"/>
                    </a:lnTo>
                    <a:lnTo>
                      <a:pt x="606" y="215"/>
                    </a:lnTo>
                    <a:lnTo>
                      <a:pt x="650" y="175"/>
                    </a:lnTo>
                    <a:lnTo>
                      <a:pt x="680" y="130"/>
                    </a:lnTo>
                    <a:lnTo>
                      <a:pt x="711" y="90"/>
                    </a:lnTo>
                    <a:lnTo>
                      <a:pt x="735" y="63"/>
                    </a:lnTo>
                    <a:lnTo>
                      <a:pt x="762" y="50"/>
                    </a:lnTo>
                    <a:lnTo>
                      <a:pt x="796" y="56"/>
                    </a:lnTo>
                    <a:lnTo>
                      <a:pt x="764" y="59"/>
                    </a:lnTo>
                    <a:lnTo>
                      <a:pt x="728" y="82"/>
                    </a:lnTo>
                    <a:lnTo>
                      <a:pt x="695" y="130"/>
                    </a:lnTo>
                    <a:lnTo>
                      <a:pt x="667" y="172"/>
                    </a:lnTo>
                    <a:lnTo>
                      <a:pt x="638" y="210"/>
                    </a:lnTo>
                    <a:lnTo>
                      <a:pt x="579" y="246"/>
                    </a:lnTo>
                    <a:lnTo>
                      <a:pt x="511" y="284"/>
                    </a:lnTo>
                    <a:lnTo>
                      <a:pt x="408" y="310"/>
                    </a:lnTo>
                    <a:lnTo>
                      <a:pt x="346" y="318"/>
                    </a:lnTo>
                    <a:lnTo>
                      <a:pt x="315" y="314"/>
                    </a:lnTo>
                    <a:lnTo>
                      <a:pt x="249" y="276"/>
                    </a:lnTo>
                    <a:lnTo>
                      <a:pt x="174" y="236"/>
                    </a:lnTo>
                    <a:lnTo>
                      <a:pt x="157" y="177"/>
                    </a:lnTo>
                    <a:lnTo>
                      <a:pt x="140" y="107"/>
                    </a:lnTo>
                    <a:lnTo>
                      <a:pt x="114" y="63"/>
                    </a:lnTo>
                    <a:lnTo>
                      <a:pt x="83" y="31"/>
                    </a:lnTo>
                    <a:lnTo>
                      <a:pt x="28" y="14"/>
                    </a:lnTo>
                    <a:lnTo>
                      <a:pt x="11" y="27"/>
                    </a:lnTo>
                    <a:lnTo>
                      <a:pt x="17" y="63"/>
                    </a:lnTo>
                    <a:lnTo>
                      <a:pt x="3" y="48"/>
                    </a:lnTo>
                    <a:lnTo>
                      <a:pt x="0" y="27"/>
                    </a:lnTo>
                    <a:close/>
                  </a:path>
                </a:pathLst>
              </a:custGeom>
              <a:solidFill>
                <a:srgbClr val="000000"/>
              </a:solidFill>
              <a:ln w="9525">
                <a:noFill/>
                <a:round/>
                <a:headEnd/>
                <a:tailEnd/>
              </a:ln>
            </p:spPr>
            <p:txBody>
              <a:bodyPr/>
              <a:lstStyle/>
              <a:p>
                <a:endParaRPr lang="en-US"/>
              </a:p>
            </p:txBody>
          </p:sp>
          <p:sp>
            <p:nvSpPr>
              <p:cNvPr id="27879" name="Freeform 201"/>
              <p:cNvSpPr>
                <a:spLocks/>
              </p:cNvSpPr>
              <p:nvPr/>
            </p:nvSpPr>
            <p:spPr bwMode="auto">
              <a:xfrm>
                <a:off x="1603" y="3288"/>
                <a:ext cx="46" cy="25"/>
              </a:xfrm>
              <a:custGeom>
                <a:avLst/>
                <a:gdLst>
                  <a:gd name="T0" fmla="*/ 0 w 91"/>
                  <a:gd name="T1" fmla="*/ 44 h 50"/>
                  <a:gd name="T2" fmla="*/ 36 w 91"/>
                  <a:gd name="T3" fmla="*/ 4 h 50"/>
                  <a:gd name="T4" fmla="*/ 82 w 91"/>
                  <a:gd name="T5" fmla="*/ 0 h 50"/>
                  <a:gd name="T6" fmla="*/ 91 w 91"/>
                  <a:gd name="T7" fmla="*/ 19 h 50"/>
                  <a:gd name="T8" fmla="*/ 50 w 91"/>
                  <a:gd name="T9" fmla="*/ 10 h 50"/>
                  <a:gd name="T10" fmla="*/ 21 w 91"/>
                  <a:gd name="T11" fmla="*/ 25 h 50"/>
                  <a:gd name="T12" fmla="*/ 10 w 91"/>
                  <a:gd name="T13" fmla="*/ 50 h 50"/>
                  <a:gd name="T14" fmla="*/ 0 w 91"/>
                  <a:gd name="T15" fmla="*/ 44 h 50"/>
                  <a:gd name="T16" fmla="*/ 0 w 91"/>
                  <a:gd name="T17" fmla="*/ 44 h 50"/>
                  <a:gd name="T18" fmla="*/ 0 w 91"/>
                  <a:gd name="T19" fmla="*/ 44 h 5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1"/>
                  <a:gd name="T31" fmla="*/ 0 h 50"/>
                  <a:gd name="T32" fmla="*/ 91 w 91"/>
                  <a:gd name="T33" fmla="*/ 50 h 5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1" h="50">
                    <a:moveTo>
                      <a:pt x="0" y="44"/>
                    </a:moveTo>
                    <a:lnTo>
                      <a:pt x="36" y="4"/>
                    </a:lnTo>
                    <a:lnTo>
                      <a:pt x="82" y="0"/>
                    </a:lnTo>
                    <a:lnTo>
                      <a:pt x="91" y="19"/>
                    </a:lnTo>
                    <a:lnTo>
                      <a:pt x="50" y="10"/>
                    </a:lnTo>
                    <a:lnTo>
                      <a:pt x="21" y="25"/>
                    </a:lnTo>
                    <a:lnTo>
                      <a:pt x="10" y="50"/>
                    </a:lnTo>
                    <a:lnTo>
                      <a:pt x="0" y="44"/>
                    </a:lnTo>
                    <a:close/>
                  </a:path>
                </a:pathLst>
              </a:custGeom>
              <a:solidFill>
                <a:srgbClr val="000000"/>
              </a:solidFill>
              <a:ln w="9525">
                <a:noFill/>
                <a:round/>
                <a:headEnd/>
                <a:tailEnd/>
              </a:ln>
            </p:spPr>
            <p:txBody>
              <a:bodyPr/>
              <a:lstStyle/>
              <a:p>
                <a:endParaRPr lang="en-US"/>
              </a:p>
            </p:txBody>
          </p:sp>
          <p:sp>
            <p:nvSpPr>
              <p:cNvPr id="27880" name="Freeform 202"/>
              <p:cNvSpPr>
                <a:spLocks/>
              </p:cNvSpPr>
              <p:nvPr/>
            </p:nvSpPr>
            <p:spPr bwMode="auto">
              <a:xfrm>
                <a:off x="1313" y="3486"/>
                <a:ext cx="310" cy="103"/>
              </a:xfrm>
              <a:custGeom>
                <a:avLst/>
                <a:gdLst>
                  <a:gd name="T0" fmla="*/ 128 w 620"/>
                  <a:gd name="T1" fmla="*/ 0 h 207"/>
                  <a:gd name="T2" fmla="*/ 150 w 620"/>
                  <a:gd name="T3" fmla="*/ 40 h 207"/>
                  <a:gd name="T4" fmla="*/ 171 w 620"/>
                  <a:gd name="T5" fmla="*/ 66 h 207"/>
                  <a:gd name="T6" fmla="*/ 187 w 620"/>
                  <a:gd name="T7" fmla="*/ 74 h 207"/>
                  <a:gd name="T8" fmla="*/ 228 w 620"/>
                  <a:gd name="T9" fmla="*/ 51 h 207"/>
                  <a:gd name="T10" fmla="*/ 282 w 620"/>
                  <a:gd name="T11" fmla="*/ 17 h 207"/>
                  <a:gd name="T12" fmla="*/ 282 w 620"/>
                  <a:gd name="T13" fmla="*/ 28 h 207"/>
                  <a:gd name="T14" fmla="*/ 263 w 620"/>
                  <a:gd name="T15" fmla="*/ 70 h 207"/>
                  <a:gd name="T16" fmla="*/ 274 w 620"/>
                  <a:gd name="T17" fmla="*/ 108 h 207"/>
                  <a:gd name="T18" fmla="*/ 335 w 620"/>
                  <a:gd name="T19" fmla="*/ 123 h 207"/>
                  <a:gd name="T20" fmla="*/ 382 w 620"/>
                  <a:gd name="T21" fmla="*/ 142 h 207"/>
                  <a:gd name="T22" fmla="*/ 419 w 620"/>
                  <a:gd name="T23" fmla="*/ 136 h 207"/>
                  <a:gd name="T24" fmla="*/ 445 w 620"/>
                  <a:gd name="T25" fmla="*/ 116 h 207"/>
                  <a:gd name="T26" fmla="*/ 481 w 620"/>
                  <a:gd name="T27" fmla="*/ 93 h 207"/>
                  <a:gd name="T28" fmla="*/ 523 w 620"/>
                  <a:gd name="T29" fmla="*/ 66 h 207"/>
                  <a:gd name="T30" fmla="*/ 552 w 620"/>
                  <a:gd name="T31" fmla="*/ 47 h 207"/>
                  <a:gd name="T32" fmla="*/ 582 w 620"/>
                  <a:gd name="T33" fmla="*/ 26 h 207"/>
                  <a:gd name="T34" fmla="*/ 574 w 620"/>
                  <a:gd name="T35" fmla="*/ 47 h 207"/>
                  <a:gd name="T36" fmla="*/ 527 w 620"/>
                  <a:gd name="T37" fmla="*/ 85 h 207"/>
                  <a:gd name="T38" fmla="*/ 487 w 620"/>
                  <a:gd name="T39" fmla="*/ 114 h 207"/>
                  <a:gd name="T40" fmla="*/ 535 w 620"/>
                  <a:gd name="T41" fmla="*/ 93 h 207"/>
                  <a:gd name="T42" fmla="*/ 578 w 620"/>
                  <a:gd name="T43" fmla="*/ 66 h 207"/>
                  <a:gd name="T44" fmla="*/ 609 w 620"/>
                  <a:gd name="T45" fmla="*/ 45 h 207"/>
                  <a:gd name="T46" fmla="*/ 620 w 620"/>
                  <a:gd name="T47" fmla="*/ 51 h 207"/>
                  <a:gd name="T48" fmla="*/ 592 w 620"/>
                  <a:gd name="T49" fmla="*/ 72 h 207"/>
                  <a:gd name="T50" fmla="*/ 552 w 620"/>
                  <a:gd name="T51" fmla="*/ 100 h 207"/>
                  <a:gd name="T52" fmla="*/ 516 w 620"/>
                  <a:gd name="T53" fmla="*/ 123 h 207"/>
                  <a:gd name="T54" fmla="*/ 455 w 620"/>
                  <a:gd name="T55" fmla="*/ 152 h 207"/>
                  <a:gd name="T56" fmla="*/ 375 w 620"/>
                  <a:gd name="T57" fmla="*/ 182 h 207"/>
                  <a:gd name="T58" fmla="*/ 314 w 620"/>
                  <a:gd name="T59" fmla="*/ 203 h 207"/>
                  <a:gd name="T60" fmla="*/ 268 w 620"/>
                  <a:gd name="T61" fmla="*/ 207 h 207"/>
                  <a:gd name="T62" fmla="*/ 304 w 620"/>
                  <a:gd name="T63" fmla="*/ 176 h 207"/>
                  <a:gd name="T64" fmla="*/ 337 w 620"/>
                  <a:gd name="T65" fmla="*/ 144 h 207"/>
                  <a:gd name="T66" fmla="*/ 297 w 620"/>
                  <a:gd name="T67" fmla="*/ 150 h 207"/>
                  <a:gd name="T68" fmla="*/ 221 w 620"/>
                  <a:gd name="T69" fmla="*/ 127 h 207"/>
                  <a:gd name="T70" fmla="*/ 209 w 620"/>
                  <a:gd name="T71" fmla="*/ 106 h 207"/>
                  <a:gd name="T72" fmla="*/ 183 w 620"/>
                  <a:gd name="T73" fmla="*/ 108 h 207"/>
                  <a:gd name="T74" fmla="*/ 114 w 620"/>
                  <a:gd name="T75" fmla="*/ 85 h 207"/>
                  <a:gd name="T76" fmla="*/ 105 w 620"/>
                  <a:gd name="T77" fmla="*/ 59 h 207"/>
                  <a:gd name="T78" fmla="*/ 25 w 620"/>
                  <a:gd name="T79" fmla="*/ 47 h 207"/>
                  <a:gd name="T80" fmla="*/ 12 w 620"/>
                  <a:gd name="T81" fmla="*/ 24 h 207"/>
                  <a:gd name="T82" fmla="*/ 0 w 620"/>
                  <a:gd name="T83" fmla="*/ 9 h 207"/>
                  <a:gd name="T84" fmla="*/ 31 w 620"/>
                  <a:gd name="T85" fmla="*/ 21 h 207"/>
                  <a:gd name="T86" fmla="*/ 78 w 620"/>
                  <a:gd name="T87" fmla="*/ 26 h 207"/>
                  <a:gd name="T88" fmla="*/ 128 w 620"/>
                  <a:gd name="T89" fmla="*/ 0 h 207"/>
                  <a:gd name="T90" fmla="*/ 128 w 620"/>
                  <a:gd name="T91" fmla="*/ 0 h 207"/>
                  <a:gd name="T92" fmla="*/ 128 w 620"/>
                  <a:gd name="T93" fmla="*/ 0 h 20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620"/>
                  <a:gd name="T142" fmla="*/ 0 h 207"/>
                  <a:gd name="T143" fmla="*/ 620 w 620"/>
                  <a:gd name="T144" fmla="*/ 207 h 20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620" h="207">
                    <a:moveTo>
                      <a:pt x="128" y="0"/>
                    </a:moveTo>
                    <a:lnTo>
                      <a:pt x="150" y="40"/>
                    </a:lnTo>
                    <a:lnTo>
                      <a:pt x="171" y="66"/>
                    </a:lnTo>
                    <a:lnTo>
                      <a:pt x="187" y="74"/>
                    </a:lnTo>
                    <a:lnTo>
                      <a:pt x="228" y="51"/>
                    </a:lnTo>
                    <a:lnTo>
                      <a:pt x="282" y="17"/>
                    </a:lnTo>
                    <a:lnTo>
                      <a:pt x="282" y="28"/>
                    </a:lnTo>
                    <a:lnTo>
                      <a:pt x="263" y="70"/>
                    </a:lnTo>
                    <a:lnTo>
                      <a:pt x="274" y="108"/>
                    </a:lnTo>
                    <a:lnTo>
                      <a:pt x="335" y="123"/>
                    </a:lnTo>
                    <a:lnTo>
                      <a:pt x="382" y="142"/>
                    </a:lnTo>
                    <a:lnTo>
                      <a:pt x="419" y="136"/>
                    </a:lnTo>
                    <a:lnTo>
                      <a:pt x="445" y="116"/>
                    </a:lnTo>
                    <a:lnTo>
                      <a:pt x="481" y="93"/>
                    </a:lnTo>
                    <a:lnTo>
                      <a:pt x="523" y="66"/>
                    </a:lnTo>
                    <a:lnTo>
                      <a:pt x="552" y="47"/>
                    </a:lnTo>
                    <a:lnTo>
                      <a:pt x="582" y="26"/>
                    </a:lnTo>
                    <a:lnTo>
                      <a:pt x="574" y="47"/>
                    </a:lnTo>
                    <a:lnTo>
                      <a:pt x="527" y="85"/>
                    </a:lnTo>
                    <a:lnTo>
                      <a:pt x="487" y="114"/>
                    </a:lnTo>
                    <a:lnTo>
                      <a:pt x="535" y="93"/>
                    </a:lnTo>
                    <a:lnTo>
                      <a:pt x="578" y="66"/>
                    </a:lnTo>
                    <a:lnTo>
                      <a:pt x="609" y="45"/>
                    </a:lnTo>
                    <a:lnTo>
                      <a:pt x="620" y="51"/>
                    </a:lnTo>
                    <a:lnTo>
                      <a:pt x="592" y="72"/>
                    </a:lnTo>
                    <a:lnTo>
                      <a:pt x="552" y="100"/>
                    </a:lnTo>
                    <a:lnTo>
                      <a:pt x="516" y="123"/>
                    </a:lnTo>
                    <a:lnTo>
                      <a:pt x="455" y="152"/>
                    </a:lnTo>
                    <a:lnTo>
                      <a:pt x="375" y="182"/>
                    </a:lnTo>
                    <a:lnTo>
                      <a:pt x="314" y="203"/>
                    </a:lnTo>
                    <a:lnTo>
                      <a:pt x="268" y="207"/>
                    </a:lnTo>
                    <a:lnTo>
                      <a:pt x="304" y="176"/>
                    </a:lnTo>
                    <a:lnTo>
                      <a:pt x="337" y="144"/>
                    </a:lnTo>
                    <a:lnTo>
                      <a:pt x="297" y="150"/>
                    </a:lnTo>
                    <a:lnTo>
                      <a:pt x="221" y="127"/>
                    </a:lnTo>
                    <a:lnTo>
                      <a:pt x="209" y="106"/>
                    </a:lnTo>
                    <a:lnTo>
                      <a:pt x="183" y="108"/>
                    </a:lnTo>
                    <a:lnTo>
                      <a:pt x="114" y="85"/>
                    </a:lnTo>
                    <a:lnTo>
                      <a:pt x="105" y="59"/>
                    </a:lnTo>
                    <a:lnTo>
                      <a:pt x="25" y="47"/>
                    </a:lnTo>
                    <a:lnTo>
                      <a:pt x="12" y="24"/>
                    </a:lnTo>
                    <a:lnTo>
                      <a:pt x="0" y="9"/>
                    </a:lnTo>
                    <a:lnTo>
                      <a:pt x="31" y="21"/>
                    </a:lnTo>
                    <a:lnTo>
                      <a:pt x="78" y="26"/>
                    </a:lnTo>
                    <a:lnTo>
                      <a:pt x="128" y="0"/>
                    </a:lnTo>
                    <a:close/>
                  </a:path>
                </a:pathLst>
              </a:custGeom>
              <a:solidFill>
                <a:srgbClr val="000000"/>
              </a:solidFill>
              <a:ln w="9525">
                <a:noFill/>
                <a:round/>
                <a:headEnd/>
                <a:tailEnd/>
              </a:ln>
            </p:spPr>
            <p:txBody>
              <a:bodyPr/>
              <a:lstStyle/>
              <a:p>
                <a:endParaRPr lang="en-US"/>
              </a:p>
            </p:txBody>
          </p:sp>
          <p:sp>
            <p:nvSpPr>
              <p:cNvPr id="27881" name="Freeform 203"/>
              <p:cNvSpPr>
                <a:spLocks/>
              </p:cNvSpPr>
              <p:nvPr/>
            </p:nvSpPr>
            <p:spPr bwMode="auto">
              <a:xfrm>
                <a:off x="1458" y="3319"/>
                <a:ext cx="154" cy="178"/>
              </a:xfrm>
              <a:custGeom>
                <a:avLst/>
                <a:gdLst>
                  <a:gd name="T0" fmla="*/ 301 w 308"/>
                  <a:gd name="T1" fmla="*/ 0 h 355"/>
                  <a:gd name="T2" fmla="*/ 308 w 308"/>
                  <a:gd name="T3" fmla="*/ 17 h 355"/>
                  <a:gd name="T4" fmla="*/ 301 w 308"/>
                  <a:gd name="T5" fmla="*/ 63 h 355"/>
                  <a:gd name="T6" fmla="*/ 274 w 308"/>
                  <a:gd name="T7" fmla="*/ 114 h 355"/>
                  <a:gd name="T8" fmla="*/ 246 w 308"/>
                  <a:gd name="T9" fmla="*/ 152 h 355"/>
                  <a:gd name="T10" fmla="*/ 200 w 308"/>
                  <a:gd name="T11" fmla="*/ 222 h 355"/>
                  <a:gd name="T12" fmla="*/ 164 w 308"/>
                  <a:gd name="T13" fmla="*/ 277 h 355"/>
                  <a:gd name="T14" fmla="*/ 107 w 308"/>
                  <a:gd name="T15" fmla="*/ 308 h 355"/>
                  <a:gd name="T16" fmla="*/ 40 w 308"/>
                  <a:gd name="T17" fmla="*/ 346 h 355"/>
                  <a:gd name="T18" fmla="*/ 0 w 308"/>
                  <a:gd name="T19" fmla="*/ 355 h 355"/>
                  <a:gd name="T20" fmla="*/ 0 w 308"/>
                  <a:gd name="T21" fmla="*/ 310 h 355"/>
                  <a:gd name="T22" fmla="*/ 52 w 308"/>
                  <a:gd name="T23" fmla="*/ 310 h 355"/>
                  <a:gd name="T24" fmla="*/ 82 w 308"/>
                  <a:gd name="T25" fmla="*/ 276 h 355"/>
                  <a:gd name="T26" fmla="*/ 92 w 308"/>
                  <a:gd name="T27" fmla="*/ 241 h 355"/>
                  <a:gd name="T28" fmla="*/ 126 w 308"/>
                  <a:gd name="T29" fmla="*/ 264 h 355"/>
                  <a:gd name="T30" fmla="*/ 139 w 308"/>
                  <a:gd name="T31" fmla="*/ 257 h 355"/>
                  <a:gd name="T32" fmla="*/ 135 w 308"/>
                  <a:gd name="T33" fmla="*/ 249 h 355"/>
                  <a:gd name="T34" fmla="*/ 149 w 308"/>
                  <a:gd name="T35" fmla="*/ 243 h 355"/>
                  <a:gd name="T36" fmla="*/ 181 w 308"/>
                  <a:gd name="T37" fmla="*/ 220 h 355"/>
                  <a:gd name="T38" fmla="*/ 228 w 308"/>
                  <a:gd name="T39" fmla="*/ 162 h 355"/>
                  <a:gd name="T40" fmla="*/ 257 w 308"/>
                  <a:gd name="T41" fmla="*/ 120 h 355"/>
                  <a:gd name="T42" fmla="*/ 289 w 308"/>
                  <a:gd name="T43" fmla="*/ 68 h 355"/>
                  <a:gd name="T44" fmla="*/ 303 w 308"/>
                  <a:gd name="T45" fmla="*/ 30 h 355"/>
                  <a:gd name="T46" fmla="*/ 301 w 308"/>
                  <a:gd name="T47" fmla="*/ 0 h 355"/>
                  <a:gd name="T48" fmla="*/ 301 w 308"/>
                  <a:gd name="T49" fmla="*/ 0 h 355"/>
                  <a:gd name="T50" fmla="*/ 301 w 308"/>
                  <a:gd name="T51" fmla="*/ 0 h 35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08"/>
                  <a:gd name="T79" fmla="*/ 0 h 355"/>
                  <a:gd name="T80" fmla="*/ 308 w 308"/>
                  <a:gd name="T81" fmla="*/ 355 h 35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08" h="355">
                    <a:moveTo>
                      <a:pt x="301" y="0"/>
                    </a:moveTo>
                    <a:lnTo>
                      <a:pt x="308" y="17"/>
                    </a:lnTo>
                    <a:lnTo>
                      <a:pt x="301" y="63"/>
                    </a:lnTo>
                    <a:lnTo>
                      <a:pt x="274" y="114"/>
                    </a:lnTo>
                    <a:lnTo>
                      <a:pt x="246" y="152"/>
                    </a:lnTo>
                    <a:lnTo>
                      <a:pt x="200" y="222"/>
                    </a:lnTo>
                    <a:lnTo>
                      <a:pt x="164" y="277"/>
                    </a:lnTo>
                    <a:lnTo>
                      <a:pt x="107" y="308"/>
                    </a:lnTo>
                    <a:lnTo>
                      <a:pt x="40" y="346"/>
                    </a:lnTo>
                    <a:lnTo>
                      <a:pt x="0" y="355"/>
                    </a:lnTo>
                    <a:lnTo>
                      <a:pt x="0" y="310"/>
                    </a:lnTo>
                    <a:lnTo>
                      <a:pt x="52" y="310"/>
                    </a:lnTo>
                    <a:lnTo>
                      <a:pt x="82" y="276"/>
                    </a:lnTo>
                    <a:lnTo>
                      <a:pt x="92" y="241"/>
                    </a:lnTo>
                    <a:lnTo>
                      <a:pt x="126" y="264"/>
                    </a:lnTo>
                    <a:lnTo>
                      <a:pt x="139" y="257"/>
                    </a:lnTo>
                    <a:lnTo>
                      <a:pt x="135" y="249"/>
                    </a:lnTo>
                    <a:lnTo>
                      <a:pt x="149" y="243"/>
                    </a:lnTo>
                    <a:lnTo>
                      <a:pt x="181" y="220"/>
                    </a:lnTo>
                    <a:lnTo>
                      <a:pt x="228" y="162"/>
                    </a:lnTo>
                    <a:lnTo>
                      <a:pt x="257" y="120"/>
                    </a:lnTo>
                    <a:lnTo>
                      <a:pt x="289" y="68"/>
                    </a:lnTo>
                    <a:lnTo>
                      <a:pt x="303" y="30"/>
                    </a:lnTo>
                    <a:lnTo>
                      <a:pt x="301" y="0"/>
                    </a:lnTo>
                    <a:close/>
                  </a:path>
                </a:pathLst>
              </a:custGeom>
              <a:solidFill>
                <a:srgbClr val="000000"/>
              </a:solidFill>
              <a:ln w="9525">
                <a:noFill/>
                <a:round/>
                <a:headEnd/>
                <a:tailEnd/>
              </a:ln>
            </p:spPr>
            <p:txBody>
              <a:bodyPr/>
              <a:lstStyle/>
              <a:p>
                <a:endParaRPr lang="en-US"/>
              </a:p>
            </p:txBody>
          </p:sp>
          <p:sp>
            <p:nvSpPr>
              <p:cNvPr id="27882" name="Freeform 204"/>
              <p:cNvSpPr>
                <a:spLocks/>
              </p:cNvSpPr>
              <p:nvPr/>
            </p:nvSpPr>
            <p:spPr bwMode="auto">
              <a:xfrm>
                <a:off x="1226" y="3300"/>
                <a:ext cx="22" cy="22"/>
              </a:xfrm>
              <a:custGeom>
                <a:avLst/>
                <a:gdLst>
                  <a:gd name="T0" fmla="*/ 0 w 44"/>
                  <a:gd name="T1" fmla="*/ 2 h 46"/>
                  <a:gd name="T2" fmla="*/ 4 w 44"/>
                  <a:gd name="T3" fmla="*/ 27 h 46"/>
                  <a:gd name="T4" fmla="*/ 33 w 44"/>
                  <a:gd name="T5" fmla="*/ 46 h 46"/>
                  <a:gd name="T6" fmla="*/ 44 w 44"/>
                  <a:gd name="T7" fmla="*/ 30 h 46"/>
                  <a:gd name="T8" fmla="*/ 21 w 44"/>
                  <a:gd name="T9" fmla="*/ 0 h 46"/>
                  <a:gd name="T10" fmla="*/ 0 w 44"/>
                  <a:gd name="T11" fmla="*/ 2 h 46"/>
                  <a:gd name="T12" fmla="*/ 0 w 44"/>
                  <a:gd name="T13" fmla="*/ 2 h 46"/>
                  <a:gd name="T14" fmla="*/ 0 w 44"/>
                  <a:gd name="T15" fmla="*/ 2 h 46"/>
                  <a:gd name="T16" fmla="*/ 0 60000 65536"/>
                  <a:gd name="T17" fmla="*/ 0 60000 65536"/>
                  <a:gd name="T18" fmla="*/ 0 60000 65536"/>
                  <a:gd name="T19" fmla="*/ 0 60000 65536"/>
                  <a:gd name="T20" fmla="*/ 0 60000 65536"/>
                  <a:gd name="T21" fmla="*/ 0 60000 65536"/>
                  <a:gd name="T22" fmla="*/ 0 60000 65536"/>
                  <a:gd name="T23" fmla="*/ 0 60000 65536"/>
                  <a:gd name="T24" fmla="*/ 0 w 44"/>
                  <a:gd name="T25" fmla="*/ 0 h 46"/>
                  <a:gd name="T26" fmla="*/ 44 w 44"/>
                  <a:gd name="T27" fmla="*/ 46 h 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4" h="46">
                    <a:moveTo>
                      <a:pt x="0" y="2"/>
                    </a:moveTo>
                    <a:lnTo>
                      <a:pt x="4" y="27"/>
                    </a:lnTo>
                    <a:lnTo>
                      <a:pt x="33" y="46"/>
                    </a:lnTo>
                    <a:lnTo>
                      <a:pt x="44" y="30"/>
                    </a:lnTo>
                    <a:lnTo>
                      <a:pt x="21" y="0"/>
                    </a:lnTo>
                    <a:lnTo>
                      <a:pt x="0" y="2"/>
                    </a:lnTo>
                    <a:close/>
                  </a:path>
                </a:pathLst>
              </a:custGeom>
              <a:solidFill>
                <a:srgbClr val="FFE5D9"/>
              </a:solidFill>
              <a:ln w="9525">
                <a:noFill/>
                <a:round/>
                <a:headEnd/>
                <a:tailEnd/>
              </a:ln>
            </p:spPr>
            <p:txBody>
              <a:bodyPr/>
              <a:lstStyle/>
              <a:p>
                <a:endParaRPr lang="en-US"/>
              </a:p>
            </p:txBody>
          </p:sp>
          <p:sp>
            <p:nvSpPr>
              <p:cNvPr id="27883" name="Freeform 205"/>
              <p:cNvSpPr>
                <a:spLocks/>
              </p:cNvSpPr>
              <p:nvPr/>
            </p:nvSpPr>
            <p:spPr bwMode="auto">
              <a:xfrm>
                <a:off x="1365" y="2329"/>
                <a:ext cx="20" cy="27"/>
              </a:xfrm>
              <a:custGeom>
                <a:avLst/>
                <a:gdLst>
                  <a:gd name="T0" fmla="*/ 17 w 40"/>
                  <a:gd name="T1" fmla="*/ 0 h 54"/>
                  <a:gd name="T2" fmla="*/ 0 w 40"/>
                  <a:gd name="T3" fmla="*/ 19 h 54"/>
                  <a:gd name="T4" fmla="*/ 6 w 40"/>
                  <a:gd name="T5" fmla="*/ 54 h 54"/>
                  <a:gd name="T6" fmla="*/ 30 w 40"/>
                  <a:gd name="T7" fmla="*/ 38 h 54"/>
                  <a:gd name="T8" fmla="*/ 40 w 40"/>
                  <a:gd name="T9" fmla="*/ 6 h 54"/>
                  <a:gd name="T10" fmla="*/ 17 w 40"/>
                  <a:gd name="T11" fmla="*/ 0 h 54"/>
                  <a:gd name="T12" fmla="*/ 17 w 40"/>
                  <a:gd name="T13" fmla="*/ 0 h 54"/>
                  <a:gd name="T14" fmla="*/ 17 w 40"/>
                  <a:gd name="T15" fmla="*/ 0 h 54"/>
                  <a:gd name="T16" fmla="*/ 0 60000 65536"/>
                  <a:gd name="T17" fmla="*/ 0 60000 65536"/>
                  <a:gd name="T18" fmla="*/ 0 60000 65536"/>
                  <a:gd name="T19" fmla="*/ 0 60000 65536"/>
                  <a:gd name="T20" fmla="*/ 0 60000 65536"/>
                  <a:gd name="T21" fmla="*/ 0 60000 65536"/>
                  <a:gd name="T22" fmla="*/ 0 60000 65536"/>
                  <a:gd name="T23" fmla="*/ 0 60000 65536"/>
                  <a:gd name="T24" fmla="*/ 0 w 40"/>
                  <a:gd name="T25" fmla="*/ 0 h 54"/>
                  <a:gd name="T26" fmla="*/ 40 w 40"/>
                  <a:gd name="T27" fmla="*/ 54 h 5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0" h="54">
                    <a:moveTo>
                      <a:pt x="17" y="0"/>
                    </a:moveTo>
                    <a:lnTo>
                      <a:pt x="0" y="19"/>
                    </a:lnTo>
                    <a:lnTo>
                      <a:pt x="6" y="54"/>
                    </a:lnTo>
                    <a:lnTo>
                      <a:pt x="30" y="38"/>
                    </a:lnTo>
                    <a:lnTo>
                      <a:pt x="40" y="6"/>
                    </a:lnTo>
                    <a:lnTo>
                      <a:pt x="17" y="0"/>
                    </a:lnTo>
                    <a:close/>
                  </a:path>
                </a:pathLst>
              </a:custGeom>
              <a:solidFill>
                <a:srgbClr val="FFD6C9"/>
              </a:solidFill>
              <a:ln w="9525">
                <a:noFill/>
                <a:round/>
                <a:headEnd/>
                <a:tailEnd/>
              </a:ln>
            </p:spPr>
            <p:txBody>
              <a:bodyPr/>
              <a:lstStyle/>
              <a:p>
                <a:endParaRPr lang="en-US"/>
              </a:p>
            </p:txBody>
          </p:sp>
          <p:sp>
            <p:nvSpPr>
              <p:cNvPr id="27884" name="Freeform 206"/>
              <p:cNvSpPr>
                <a:spLocks/>
              </p:cNvSpPr>
              <p:nvPr/>
            </p:nvSpPr>
            <p:spPr bwMode="auto">
              <a:xfrm>
                <a:off x="1238" y="3558"/>
                <a:ext cx="147" cy="107"/>
              </a:xfrm>
              <a:custGeom>
                <a:avLst/>
                <a:gdLst>
                  <a:gd name="T0" fmla="*/ 295 w 295"/>
                  <a:gd name="T1" fmla="*/ 97 h 215"/>
                  <a:gd name="T2" fmla="*/ 112 w 295"/>
                  <a:gd name="T3" fmla="*/ 86 h 215"/>
                  <a:gd name="T4" fmla="*/ 42 w 295"/>
                  <a:gd name="T5" fmla="*/ 34 h 215"/>
                  <a:gd name="T6" fmla="*/ 6 w 295"/>
                  <a:gd name="T7" fmla="*/ 0 h 215"/>
                  <a:gd name="T8" fmla="*/ 0 w 295"/>
                  <a:gd name="T9" fmla="*/ 21 h 215"/>
                  <a:gd name="T10" fmla="*/ 17 w 295"/>
                  <a:gd name="T11" fmla="*/ 63 h 215"/>
                  <a:gd name="T12" fmla="*/ 44 w 295"/>
                  <a:gd name="T13" fmla="*/ 127 h 215"/>
                  <a:gd name="T14" fmla="*/ 67 w 295"/>
                  <a:gd name="T15" fmla="*/ 171 h 215"/>
                  <a:gd name="T16" fmla="*/ 80 w 295"/>
                  <a:gd name="T17" fmla="*/ 196 h 215"/>
                  <a:gd name="T18" fmla="*/ 131 w 295"/>
                  <a:gd name="T19" fmla="*/ 215 h 215"/>
                  <a:gd name="T20" fmla="*/ 268 w 295"/>
                  <a:gd name="T21" fmla="*/ 167 h 215"/>
                  <a:gd name="T22" fmla="*/ 295 w 295"/>
                  <a:gd name="T23" fmla="*/ 97 h 215"/>
                  <a:gd name="T24" fmla="*/ 295 w 295"/>
                  <a:gd name="T25" fmla="*/ 97 h 215"/>
                  <a:gd name="T26" fmla="*/ 295 w 295"/>
                  <a:gd name="T27" fmla="*/ 97 h 21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95"/>
                  <a:gd name="T43" fmla="*/ 0 h 215"/>
                  <a:gd name="T44" fmla="*/ 295 w 295"/>
                  <a:gd name="T45" fmla="*/ 215 h 21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95" h="215">
                    <a:moveTo>
                      <a:pt x="295" y="97"/>
                    </a:moveTo>
                    <a:lnTo>
                      <a:pt x="112" y="86"/>
                    </a:lnTo>
                    <a:lnTo>
                      <a:pt x="42" y="34"/>
                    </a:lnTo>
                    <a:lnTo>
                      <a:pt x="6" y="0"/>
                    </a:lnTo>
                    <a:lnTo>
                      <a:pt x="0" y="21"/>
                    </a:lnTo>
                    <a:lnTo>
                      <a:pt x="17" y="63"/>
                    </a:lnTo>
                    <a:lnTo>
                      <a:pt x="44" y="127"/>
                    </a:lnTo>
                    <a:lnTo>
                      <a:pt x="67" y="171"/>
                    </a:lnTo>
                    <a:lnTo>
                      <a:pt x="80" y="196"/>
                    </a:lnTo>
                    <a:lnTo>
                      <a:pt x="131" y="215"/>
                    </a:lnTo>
                    <a:lnTo>
                      <a:pt x="268" y="167"/>
                    </a:lnTo>
                    <a:lnTo>
                      <a:pt x="295" y="97"/>
                    </a:lnTo>
                    <a:close/>
                  </a:path>
                </a:pathLst>
              </a:custGeom>
              <a:solidFill>
                <a:srgbClr val="400000"/>
              </a:solidFill>
              <a:ln w="9525">
                <a:noFill/>
                <a:round/>
                <a:headEnd/>
                <a:tailEnd/>
              </a:ln>
            </p:spPr>
            <p:txBody>
              <a:bodyPr/>
              <a:lstStyle/>
              <a:p>
                <a:endParaRPr lang="en-US"/>
              </a:p>
            </p:txBody>
          </p:sp>
        </p:grpSp>
        <p:sp>
          <p:nvSpPr>
            <p:cNvPr id="27657" name="Freeform 208"/>
            <p:cNvSpPr>
              <a:spLocks/>
            </p:cNvSpPr>
            <p:nvPr/>
          </p:nvSpPr>
          <p:spPr bwMode="auto">
            <a:xfrm>
              <a:off x="1278" y="3587"/>
              <a:ext cx="185" cy="97"/>
            </a:xfrm>
            <a:custGeom>
              <a:avLst/>
              <a:gdLst>
                <a:gd name="T0" fmla="*/ 0 w 371"/>
                <a:gd name="T1" fmla="*/ 143 h 196"/>
                <a:gd name="T2" fmla="*/ 154 w 371"/>
                <a:gd name="T3" fmla="*/ 105 h 196"/>
                <a:gd name="T4" fmla="*/ 211 w 371"/>
                <a:gd name="T5" fmla="*/ 50 h 196"/>
                <a:gd name="T6" fmla="*/ 260 w 371"/>
                <a:gd name="T7" fmla="*/ 17 h 196"/>
                <a:gd name="T8" fmla="*/ 336 w 371"/>
                <a:gd name="T9" fmla="*/ 0 h 196"/>
                <a:gd name="T10" fmla="*/ 371 w 371"/>
                <a:gd name="T11" fmla="*/ 0 h 196"/>
                <a:gd name="T12" fmla="*/ 346 w 371"/>
                <a:gd name="T13" fmla="*/ 11 h 196"/>
                <a:gd name="T14" fmla="*/ 268 w 371"/>
                <a:gd name="T15" fmla="*/ 32 h 196"/>
                <a:gd name="T16" fmla="*/ 220 w 371"/>
                <a:gd name="T17" fmla="*/ 61 h 196"/>
                <a:gd name="T18" fmla="*/ 205 w 371"/>
                <a:gd name="T19" fmla="*/ 97 h 196"/>
                <a:gd name="T20" fmla="*/ 220 w 371"/>
                <a:gd name="T21" fmla="*/ 116 h 196"/>
                <a:gd name="T22" fmla="*/ 165 w 371"/>
                <a:gd name="T23" fmla="*/ 139 h 196"/>
                <a:gd name="T24" fmla="*/ 95 w 371"/>
                <a:gd name="T25" fmla="*/ 175 h 196"/>
                <a:gd name="T26" fmla="*/ 15 w 371"/>
                <a:gd name="T27" fmla="*/ 196 h 196"/>
                <a:gd name="T28" fmla="*/ 0 w 371"/>
                <a:gd name="T29" fmla="*/ 143 h 196"/>
                <a:gd name="T30" fmla="*/ 0 w 371"/>
                <a:gd name="T31" fmla="*/ 143 h 196"/>
                <a:gd name="T32" fmla="*/ 0 w 371"/>
                <a:gd name="T33" fmla="*/ 143 h 1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71"/>
                <a:gd name="T52" fmla="*/ 0 h 196"/>
                <a:gd name="T53" fmla="*/ 371 w 371"/>
                <a:gd name="T54" fmla="*/ 196 h 1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71" h="196">
                  <a:moveTo>
                    <a:pt x="0" y="143"/>
                  </a:moveTo>
                  <a:lnTo>
                    <a:pt x="154" y="105"/>
                  </a:lnTo>
                  <a:lnTo>
                    <a:pt x="211" y="50"/>
                  </a:lnTo>
                  <a:lnTo>
                    <a:pt x="260" y="17"/>
                  </a:lnTo>
                  <a:lnTo>
                    <a:pt x="336" y="0"/>
                  </a:lnTo>
                  <a:lnTo>
                    <a:pt x="371" y="0"/>
                  </a:lnTo>
                  <a:lnTo>
                    <a:pt x="346" y="11"/>
                  </a:lnTo>
                  <a:lnTo>
                    <a:pt x="268" y="32"/>
                  </a:lnTo>
                  <a:lnTo>
                    <a:pt x="220" y="61"/>
                  </a:lnTo>
                  <a:lnTo>
                    <a:pt x="205" y="97"/>
                  </a:lnTo>
                  <a:lnTo>
                    <a:pt x="220" y="116"/>
                  </a:lnTo>
                  <a:lnTo>
                    <a:pt x="165" y="139"/>
                  </a:lnTo>
                  <a:lnTo>
                    <a:pt x="95" y="175"/>
                  </a:lnTo>
                  <a:lnTo>
                    <a:pt x="15" y="196"/>
                  </a:lnTo>
                  <a:lnTo>
                    <a:pt x="0" y="143"/>
                  </a:lnTo>
                  <a:close/>
                </a:path>
              </a:pathLst>
            </a:custGeom>
            <a:solidFill>
              <a:srgbClr val="000000"/>
            </a:solidFill>
            <a:ln w="9525">
              <a:noFill/>
              <a:round/>
              <a:headEnd/>
              <a:tailEnd/>
            </a:ln>
          </p:spPr>
          <p:txBody>
            <a:bodyPr/>
            <a:lstStyle/>
            <a:p>
              <a:endParaRPr lang="en-US"/>
            </a:p>
          </p:txBody>
        </p:sp>
        <p:sp>
          <p:nvSpPr>
            <p:cNvPr id="27658" name="Freeform 209"/>
            <p:cNvSpPr>
              <a:spLocks/>
            </p:cNvSpPr>
            <p:nvPr/>
          </p:nvSpPr>
          <p:spPr bwMode="auto">
            <a:xfrm>
              <a:off x="1207" y="3300"/>
              <a:ext cx="87" cy="268"/>
            </a:xfrm>
            <a:custGeom>
              <a:avLst/>
              <a:gdLst>
                <a:gd name="T0" fmla="*/ 2 w 175"/>
                <a:gd name="T1" fmla="*/ 0 h 534"/>
                <a:gd name="T2" fmla="*/ 10 w 175"/>
                <a:gd name="T3" fmla="*/ 23 h 534"/>
                <a:gd name="T4" fmla="*/ 42 w 175"/>
                <a:gd name="T5" fmla="*/ 68 h 534"/>
                <a:gd name="T6" fmla="*/ 94 w 175"/>
                <a:gd name="T7" fmla="*/ 165 h 534"/>
                <a:gd name="T8" fmla="*/ 78 w 175"/>
                <a:gd name="T9" fmla="*/ 207 h 534"/>
                <a:gd name="T10" fmla="*/ 57 w 175"/>
                <a:gd name="T11" fmla="*/ 232 h 534"/>
                <a:gd name="T12" fmla="*/ 69 w 175"/>
                <a:gd name="T13" fmla="*/ 300 h 534"/>
                <a:gd name="T14" fmla="*/ 124 w 175"/>
                <a:gd name="T15" fmla="*/ 315 h 534"/>
                <a:gd name="T16" fmla="*/ 139 w 175"/>
                <a:gd name="T17" fmla="*/ 333 h 534"/>
                <a:gd name="T18" fmla="*/ 175 w 175"/>
                <a:gd name="T19" fmla="*/ 352 h 534"/>
                <a:gd name="T20" fmla="*/ 173 w 175"/>
                <a:gd name="T21" fmla="*/ 363 h 534"/>
                <a:gd name="T22" fmla="*/ 133 w 175"/>
                <a:gd name="T23" fmla="*/ 395 h 534"/>
                <a:gd name="T24" fmla="*/ 84 w 175"/>
                <a:gd name="T25" fmla="*/ 466 h 534"/>
                <a:gd name="T26" fmla="*/ 75 w 175"/>
                <a:gd name="T27" fmla="*/ 523 h 534"/>
                <a:gd name="T28" fmla="*/ 65 w 175"/>
                <a:gd name="T29" fmla="*/ 534 h 534"/>
                <a:gd name="T30" fmla="*/ 57 w 175"/>
                <a:gd name="T31" fmla="*/ 443 h 534"/>
                <a:gd name="T32" fmla="*/ 52 w 175"/>
                <a:gd name="T33" fmla="*/ 346 h 534"/>
                <a:gd name="T34" fmla="*/ 38 w 175"/>
                <a:gd name="T35" fmla="*/ 287 h 534"/>
                <a:gd name="T36" fmla="*/ 35 w 175"/>
                <a:gd name="T37" fmla="*/ 224 h 534"/>
                <a:gd name="T38" fmla="*/ 35 w 175"/>
                <a:gd name="T39" fmla="*/ 122 h 534"/>
                <a:gd name="T40" fmla="*/ 25 w 175"/>
                <a:gd name="T41" fmla="*/ 74 h 534"/>
                <a:gd name="T42" fmla="*/ 16 w 175"/>
                <a:gd name="T43" fmla="*/ 51 h 534"/>
                <a:gd name="T44" fmla="*/ 0 w 175"/>
                <a:gd name="T45" fmla="*/ 23 h 534"/>
                <a:gd name="T46" fmla="*/ 2 w 175"/>
                <a:gd name="T47" fmla="*/ 0 h 534"/>
                <a:gd name="T48" fmla="*/ 2 w 175"/>
                <a:gd name="T49" fmla="*/ 0 h 534"/>
                <a:gd name="T50" fmla="*/ 2 w 175"/>
                <a:gd name="T51" fmla="*/ 0 h 53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75"/>
                <a:gd name="T79" fmla="*/ 0 h 534"/>
                <a:gd name="T80" fmla="*/ 175 w 175"/>
                <a:gd name="T81" fmla="*/ 534 h 53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75" h="534">
                  <a:moveTo>
                    <a:pt x="2" y="0"/>
                  </a:moveTo>
                  <a:lnTo>
                    <a:pt x="10" y="23"/>
                  </a:lnTo>
                  <a:lnTo>
                    <a:pt x="42" y="68"/>
                  </a:lnTo>
                  <a:lnTo>
                    <a:pt x="94" y="165"/>
                  </a:lnTo>
                  <a:lnTo>
                    <a:pt x="78" y="207"/>
                  </a:lnTo>
                  <a:lnTo>
                    <a:pt x="57" y="232"/>
                  </a:lnTo>
                  <a:lnTo>
                    <a:pt x="69" y="300"/>
                  </a:lnTo>
                  <a:lnTo>
                    <a:pt x="124" y="315"/>
                  </a:lnTo>
                  <a:lnTo>
                    <a:pt x="139" y="333"/>
                  </a:lnTo>
                  <a:lnTo>
                    <a:pt x="175" y="352"/>
                  </a:lnTo>
                  <a:lnTo>
                    <a:pt x="173" y="363"/>
                  </a:lnTo>
                  <a:lnTo>
                    <a:pt x="133" y="395"/>
                  </a:lnTo>
                  <a:lnTo>
                    <a:pt x="84" y="466"/>
                  </a:lnTo>
                  <a:lnTo>
                    <a:pt x="75" y="523"/>
                  </a:lnTo>
                  <a:lnTo>
                    <a:pt x="65" y="534"/>
                  </a:lnTo>
                  <a:lnTo>
                    <a:pt x="57" y="443"/>
                  </a:lnTo>
                  <a:lnTo>
                    <a:pt x="52" y="346"/>
                  </a:lnTo>
                  <a:lnTo>
                    <a:pt x="38" y="287"/>
                  </a:lnTo>
                  <a:lnTo>
                    <a:pt x="35" y="224"/>
                  </a:lnTo>
                  <a:lnTo>
                    <a:pt x="35" y="122"/>
                  </a:lnTo>
                  <a:lnTo>
                    <a:pt x="25" y="74"/>
                  </a:lnTo>
                  <a:lnTo>
                    <a:pt x="16" y="51"/>
                  </a:lnTo>
                  <a:lnTo>
                    <a:pt x="0" y="23"/>
                  </a:lnTo>
                  <a:lnTo>
                    <a:pt x="2" y="0"/>
                  </a:lnTo>
                  <a:close/>
                </a:path>
              </a:pathLst>
            </a:custGeom>
            <a:solidFill>
              <a:srgbClr val="000000"/>
            </a:solidFill>
            <a:ln w="9525">
              <a:noFill/>
              <a:round/>
              <a:headEnd/>
              <a:tailEnd/>
            </a:ln>
          </p:spPr>
          <p:txBody>
            <a:bodyPr/>
            <a:lstStyle/>
            <a:p>
              <a:endParaRPr lang="en-US"/>
            </a:p>
          </p:txBody>
        </p:sp>
        <p:sp>
          <p:nvSpPr>
            <p:cNvPr id="27659" name="Freeform 210"/>
            <p:cNvSpPr>
              <a:spLocks/>
            </p:cNvSpPr>
            <p:nvPr/>
          </p:nvSpPr>
          <p:spPr bwMode="auto">
            <a:xfrm>
              <a:off x="1237" y="3548"/>
              <a:ext cx="76" cy="128"/>
            </a:xfrm>
            <a:custGeom>
              <a:avLst/>
              <a:gdLst>
                <a:gd name="T0" fmla="*/ 12 w 152"/>
                <a:gd name="T1" fmla="*/ 0 h 257"/>
                <a:gd name="T2" fmla="*/ 38 w 152"/>
                <a:gd name="T3" fmla="*/ 107 h 257"/>
                <a:gd name="T4" fmla="*/ 50 w 152"/>
                <a:gd name="T5" fmla="*/ 129 h 257"/>
                <a:gd name="T6" fmla="*/ 80 w 152"/>
                <a:gd name="T7" fmla="*/ 169 h 257"/>
                <a:gd name="T8" fmla="*/ 126 w 152"/>
                <a:gd name="T9" fmla="*/ 207 h 257"/>
                <a:gd name="T10" fmla="*/ 152 w 152"/>
                <a:gd name="T11" fmla="*/ 230 h 257"/>
                <a:gd name="T12" fmla="*/ 122 w 152"/>
                <a:gd name="T13" fmla="*/ 257 h 257"/>
                <a:gd name="T14" fmla="*/ 78 w 152"/>
                <a:gd name="T15" fmla="*/ 204 h 257"/>
                <a:gd name="T16" fmla="*/ 27 w 152"/>
                <a:gd name="T17" fmla="*/ 131 h 257"/>
                <a:gd name="T18" fmla="*/ 0 w 152"/>
                <a:gd name="T19" fmla="*/ 51 h 257"/>
                <a:gd name="T20" fmla="*/ 12 w 152"/>
                <a:gd name="T21" fmla="*/ 0 h 257"/>
                <a:gd name="T22" fmla="*/ 12 w 152"/>
                <a:gd name="T23" fmla="*/ 0 h 257"/>
                <a:gd name="T24" fmla="*/ 12 w 152"/>
                <a:gd name="T25" fmla="*/ 0 h 25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2"/>
                <a:gd name="T40" fmla="*/ 0 h 257"/>
                <a:gd name="T41" fmla="*/ 152 w 152"/>
                <a:gd name="T42" fmla="*/ 257 h 25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2" h="257">
                  <a:moveTo>
                    <a:pt x="12" y="0"/>
                  </a:moveTo>
                  <a:lnTo>
                    <a:pt x="38" y="107"/>
                  </a:lnTo>
                  <a:lnTo>
                    <a:pt x="50" y="129"/>
                  </a:lnTo>
                  <a:lnTo>
                    <a:pt x="80" y="169"/>
                  </a:lnTo>
                  <a:lnTo>
                    <a:pt x="126" y="207"/>
                  </a:lnTo>
                  <a:lnTo>
                    <a:pt x="152" y="230"/>
                  </a:lnTo>
                  <a:lnTo>
                    <a:pt x="122" y="257"/>
                  </a:lnTo>
                  <a:lnTo>
                    <a:pt x="78" y="204"/>
                  </a:lnTo>
                  <a:lnTo>
                    <a:pt x="27" y="131"/>
                  </a:lnTo>
                  <a:lnTo>
                    <a:pt x="0" y="51"/>
                  </a:lnTo>
                  <a:lnTo>
                    <a:pt x="12" y="0"/>
                  </a:lnTo>
                  <a:close/>
                </a:path>
              </a:pathLst>
            </a:custGeom>
            <a:solidFill>
              <a:srgbClr val="000000"/>
            </a:solidFill>
            <a:ln w="9525">
              <a:noFill/>
              <a:round/>
              <a:headEnd/>
              <a:tailEnd/>
            </a:ln>
          </p:spPr>
          <p:txBody>
            <a:bodyPr/>
            <a:lstStyle/>
            <a:p>
              <a:endParaRPr lang="en-US"/>
            </a:p>
          </p:txBody>
        </p:sp>
        <p:sp>
          <p:nvSpPr>
            <p:cNvPr id="27660" name="Freeform 211"/>
            <p:cNvSpPr>
              <a:spLocks/>
            </p:cNvSpPr>
            <p:nvPr/>
          </p:nvSpPr>
          <p:spPr bwMode="auto">
            <a:xfrm>
              <a:off x="2762" y="3198"/>
              <a:ext cx="73" cy="175"/>
            </a:xfrm>
            <a:custGeom>
              <a:avLst/>
              <a:gdLst>
                <a:gd name="T0" fmla="*/ 38 w 146"/>
                <a:gd name="T1" fmla="*/ 0 h 349"/>
                <a:gd name="T2" fmla="*/ 121 w 146"/>
                <a:gd name="T3" fmla="*/ 45 h 349"/>
                <a:gd name="T4" fmla="*/ 146 w 146"/>
                <a:gd name="T5" fmla="*/ 83 h 349"/>
                <a:gd name="T6" fmla="*/ 125 w 146"/>
                <a:gd name="T7" fmla="*/ 133 h 349"/>
                <a:gd name="T8" fmla="*/ 100 w 146"/>
                <a:gd name="T9" fmla="*/ 192 h 349"/>
                <a:gd name="T10" fmla="*/ 104 w 146"/>
                <a:gd name="T11" fmla="*/ 323 h 349"/>
                <a:gd name="T12" fmla="*/ 41 w 146"/>
                <a:gd name="T13" fmla="*/ 349 h 349"/>
                <a:gd name="T14" fmla="*/ 21 w 146"/>
                <a:gd name="T15" fmla="*/ 309 h 349"/>
                <a:gd name="T16" fmla="*/ 0 w 146"/>
                <a:gd name="T17" fmla="*/ 220 h 349"/>
                <a:gd name="T18" fmla="*/ 0 w 146"/>
                <a:gd name="T19" fmla="*/ 66 h 349"/>
                <a:gd name="T20" fmla="*/ 24 w 146"/>
                <a:gd name="T21" fmla="*/ 24 h 349"/>
                <a:gd name="T22" fmla="*/ 38 w 146"/>
                <a:gd name="T23" fmla="*/ 0 h 349"/>
                <a:gd name="T24" fmla="*/ 38 w 146"/>
                <a:gd name="T25" fmla="*/ 0 h 349"/>
                <a:gd name="T26" fmla="*/ 38 w 146"/>
                <a:gd name="T27" fmla="*/ 0 h 34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46"/>
                <a:gd name="T43" fmla="*/ 0 h 349"/>
                <a:gd name="T44" fmla="*/ 146 w 146"/>
                <a:gd name="T45" fmla="*/ 349 h 34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46" h="349">
                  <a:moveTo>
                    <a:pt x="38" y="0"/>
                  </a:moveTo>
                  <a:lnTo>
                    <a:pt x="121" y="45"/>
                  </a:lnTo>
                  <a:lnTo>
                    <a:pt x="146" y="83"/>
                  </a:lnTo>
                  <a:lnTo>
                    <a:pt x="125" y="133"/>
                  </a:lnTo>
                  <a:lnTo>
                    <a:pt x="100" y="192"/>
                  </a:lnTo>
                  <a:lnTo>
                    <a:pt x="104" y="323"/>
                  </a:lnTo>
                  <a:lnTo>
                    <a:pt x="41" y="349"/>
                  </a:lnTo>
                  <a:lnTo>
                    <a:pt x="21" y="309"/>
                  </a:lnTo>
                  <a:lnTo>
                    <a:pt x="0" y="220"/>
                  </a:lnTo>
                  <a:lnTo>
                    <a:pt x="0" y="66"/>
                  </a:lnTo>
                  <a:lnTo>
                    <a:pt x="24" y="24"/>
                  </a:lnTo>
                  <a:lnTo>
                    <a:pt x="38" y="0"/>
                  </a:lnTo>
                  <a:close/>
                </a:path>
              </a:pathLst>
            </a:custGeom>
            <a:solidFill>
              <a:srgbClr val="FFB5A8"/>
            </a:solidFill>
            <a:ln w="9525">
              <a:noFill/>
              <a:round/>
              <a:headEnd/>
              <a:tailEnd/>
            </a:ln>
          </p:spPr>
          <p:txBody>
            <a:bodyPr/>
            <a:lstStyle/>
            <a:p>
              <a:endParaRPr lang="en-US"/>
            </a:p>
          </p:txBody>
        </p:sp>
        <p:sp>
          <p:nvSpPr>
            <p:cNvPr id="27661" name="Freeform 212"/>
            <p:cNvSpPr>
              <a:spLocks/>
            </p:cNvSpPr>
            <p:nvPr/>
          </p:nvSpPr>
          <p:spPr bwMode="auto">
            <a:xfrm>
              <a:off x="2772" y="3210"/>
              <a:ext cx="38" cy="88"/>
            </a:xfrm>
            <a:custGeom>
              <a:avLst/>
              <a:gdLst>
                <a:gd name="T0" fmla="*/ 30 w 76"/>
                <a:gd name="T1" fmla="*/ 0 h 175"/>
                <a:gd name="T2" fmla="*/ 0 w 76"/>
                <a:gd name="T3" fmla="*/ 52 h 175"/>
                <a:gd name="T4" fmla="*/ 20 w 76"/>
                <a:gd name="T5" fmla="*/ 113 h 175"/>
                <a:gd name="T6" fmla="*/ 9 w 76"/>
                <a:gd name="T7" fmla="*/ 147 h 175"/>
                <a:gd name="T8" fmla="*/ 20 w 76"/>
                <a:gd name="T9" fmla="*/ 175 h 175"/>
                <a:gd name="T10" fmla="*/ 55 w 76"/>
                <a:gd name="T11" fmla="*/ 164 h 175"/>
                <a:gd name="T12" fmla="*/ 62 w 76"/>
                <a:gd name="T13" fmla="*/ 133 h 175"/>
                <a:gd name="T14" fmla="*/ 76 w 76"/>
                <a:gd name="T15" fmla="*/ 73 h 175"/>
                <a:gd name="T16" fmla="*/ 76 w 76"/>
                <a:gd name="T17" fmla="*/ 31 h 175"/>
                <a:gd name="T18" fmla="*/ 30 w 76"/>
                <a:gd name="T19" fmla="*/ 0 h 175"/>
                <a:gd name="T20" fmla="*/ 30 w 76"/>
                <a:gd name="T21" fmla="*/ 0 h 175"/>
                <a:gd name="T22" fmla="*/ 30 w 76"/>
                <a:gd name="T23" fmla="*/ 0 h 17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6"/>
                <a:gd name="T37" fmla="*/ 0 h 175"/>
                <a:gd name="T38" fmla="*/ 76 w 76"/>
                <a:gd name="T39" fmla="*/ 175 h 17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6" h="175">
                  <a:moveTo>
                    <a:pt x="30" y="0"/>
                  </a:moveTo>
                  <a:lnTo>
                    <a:pt x="0" y="52"/>
                  </a:lnTo>
                  <a:lnTo>
                    <a:pt x="20" y="113"/>
                  </a:lnTo>
                  <a:lnTo>
                    <a:pt x="9" y="147"/>
                  </a:lnTo>
                  <a:lnTo>
                    <a:pt x="20" y="175"/>
                  </a:lnTo>
                  <a:lnTo>
                    <a:pt x="55" y="164"/>
                  </a:lnTo>
                  <a:lnTo>
                    <a:pt x="62" y="133"/>
                  </a:lnTo>
                  <a:lnTo>
                    <a:pt x="76" y="73"/>
                  </a:lnTo>
                  <a:lnTo>
                    <a:pt x="76" y="31"/>
                  </a:lnTo>
                  <a:lnTo>
                    <a:pt x="30" y="0"/>
                  </a:lnTo>
                  <a:close/>
                </a:path>
              </a:pathLst>
            </a:custGeom>
            <a:solidFill>
              <a:srgbClr val="FFD6C9"/>
            </a:solidFill>
            <a:ln w="9525">
              <a:noFill/>
              <a:round/>
              <a:headEnd/>
              <a:tailEnd/>
            </a:ln>
          </p:spPr>
          <p:txBody>
            <a:bodyPr/>
            <a:lstStyle/>
            <a:p>
              <a:endParaRPr lang="en-US"/>
            </a:p>
          </p:txBody>
        </p:sp>
        <p:sp>
          <p:nvSpPr>
            <p:cNvPr id="27662" name="Freeform 213"/>
            <p:cNvSpPr>
              <a:spLocks/>
            </p:cNvSpPr>
            <p:nvPr/>
          </p:nvSpPr>
          <p:spPr bwMode="auto">
            <a:xfrm>
              <a:off x="2795" y="3166"/>
              <a:ext cx="153" cy="93"/>
            </a:xfrm>
            <a:custGeom>
              <a:avLst/>
              <a:gdLst>
                <a:gd name="T0" fmla="*/ 0 w 306"/>
                <a:gd name="T1" fmla="*/ 8 h 186"/>
                <a:gd name="T2" fmla="*/ 34 w 306"/>
                <a:gd name="T3" fmla="*/ 30 h 186"/>
                <a:gd name="T4" fmla="*/ 88 w 306"/>
                <a:gd name="T5" fmla="*/ 89 h 186"/>
                <a:gd name="T6" fmla="*/ 114 w 306"/>
                <a:gd name="T7" fmla="*/ 124 h 186"/>
                <a:gd name="T8" fmla="*/ 147 w 306"/>
                <a:gd name="T9" fmla="*/ 150 h 186"/>
                <a:gd name="T10" fmla="*/ 221 w 306"/>
                <a:gd name="T11" fmla="*/ 177 h 186"/>
                <a:gd name="T12" fmla="*/ 282 w 306"/>
                <a:gd name="T13" fmla="*/ 186 h 186"/>
                <a:gd name="T14" fmla="*/ 306 w 306"/>
                <a:gd name="T15" fmla="*/ 165 h 186"/>
                <a:gd name="T16" fmla="*/ 302 w 306"/>
                <a:gd name="T17" fmla="*/ 97 h 186"/>
                <a:gd name="T18" fmla="*/ 280 w 306"/>
                <a:gd name="T19" fmla="*/ 68 h 186"/>
                <a:gd name="T20" fmla="*/ 236 w 306"/>
                <a:gd name="T21" fmla="*/ 57 h 186"/>
                <a:gd name="T22" fmla="*/ 76 w 306"/>
                <a:gd name="T23" fmla="*/ 11 h 186"/>
                <a:gd name="T24" fmla="*/ 27 w 306"/>
                <a:gd name="T25" fmla="*/ 0 h 186"/>
                <a:gd name="T26" fmla="*/ 0 w 306"/>
                <a:gd name="T27" fmla="*/ 8 h 186"/>
                <a:gd name="T28" fmla="*/ 0 w 306"/>
                <a:gd name="T29" fmla="*/ 8 h 186"/>
                <a:gd name="T30" fmla="*/ 0 w 306"/>
                <a:gd name="T31" fmla="*/ 8 h 18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06"/>
                <a:gd name="T49" fmla="*/ 0 h 186"/>
                <a:gd name="T50" fmla="*/ 306 w 306"/>
                <a:gd name="T51" fmla="*/ 186 h 18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06" h="186">
                  <a:moveTo>
                    <a:pt x="0" y="8"/>
                  </a:moveTo>
                  <a:lnTo>
                    <a:pt x="34" y="30"/>
                  </a:lnTo>
                  <a:lnTo>
                    <a:pt x="88" y="89"/>
                  </a:lnTo>
                  <a:lnTo>
                    <a:pt x="114" y="124"/>
                  </a:lnTo>
                  <a:lnTo>
                    <a:pt x="147" y="150"/>
                  </a:lnTo>
                  <a:lnTo>
                    <a:pt x="221" y="177"/>
                  </a:lnTo>
                  <a:lnTo>
                    <a:pt x="282" y="186"/>
                  </a:lnTo>
                  <a:lnTo>
                    <a:pt x="306" y="165"/>
                  </a:lnTo>
                  <a:lnTo>
                    <a:pt x="302" y="97"/>
                  </a:lnTo>
                  <a:lnTo>
                    <a:pt x="280" y="68"/>
                  </a:lnTo>
                  <a:lnTo>
                    <a:pt x="236" y="57"/>
                  </a:lnTo>
                  <a:lnTo>
                    <a:pt x="76" y="11"/>
                  </a:lnTo>
                  <a:lnTo>
                    <a:pt x="27" y="0"/>
                  </a:lnTo>
                  <a:lnTo>
                    <a:pt x="0" y="8"/>
                  </a:lnTo>
                  <a:close/>
                </a:path>
              </a:pathLst>
            </a:custGeom>
            <a:solidFill>
              <a:srgbClr val="FFB5A8"/>
            </a:solidFill>
            <a:ln w="9525">
              <a:noFill/>
              <a:round/>
              <a:headEnd/>
              <a:tailEnd/>
            </a:ln>
          </p:spPr>
          <p:txBody>
            <a:bodyPr/>
            <a:lstStyle/>
            <a:p>
              <a:endParaRPr lang="en-US"/>
            </a:p>
          </p:txBody>
        </p:sp>
        <p:sp>
          <p:nvSpPr>
            <p:cNvPr id="27663" name="Freeform 214"/>
            <p:cNvSpPr>
              <a:spLocks/>
            </p:cNvSpPr>
            <p:nvPr/>
          </p:nvSpPr>
          <p:spPr bwMode="auto">
            <a:xfrm>
              <a:off x="2853" y="3198"/>
              <a:ext cx="77" cy="44"/>
            </a:xfrm>
            <a:custGeom>
              <a:avLst/>
              <a:gdLst>
                <a:gd name="T0" fmla="*/ 0 w 154"/>
                <a:gd name="T1" fmla="*/ 0 h 87"/>
                <a:gd name="T2" fmla="*/ 8 w 154"/>
                <a:gd name="T3" fmla="*/ 24 h 87"/>
                <a:gd name="T4" fmla="*/ 31 w 154"/>
                <a:gd name="T5" fmla="*/ 62 h 87"/>
                <a:gd name="T6" fmla="*/ 101 w 154"/>
                <a:gd name="T7" fmla="*/ 87 h 87"/>
                <a:gd name="T8" fmla="*/ 154 w 154"/>
                <a:gd name="T9" fmla="*/ 55 h 87"/>
                <a:gd name="T10" fmla="*/ 107 w 154"/>
                <a:gd name="T11" fmla="*/ 24 h 87"/>
                <a:gd name="T12" fmla="*/ 67 w 154"/>
                <a:gd name="T13" fmla="*/ 13 h 87"/>
                <a:gd name="T14" fmla="*/ 0 w 154"/>
                <a:gd name="T15" fmla="*/ 0 h 87"/>
                <a:gd name="T16" fmla="*/ 0 w 154"/>
                <a:gd name="T17" fmla="*/ 0 h 87"/>
                <a:gd name="T18" fmla="*/ 0 w 154"/>
                <a:gd name="T19" fmla="*/ 0 h 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87"/>
                <a:gd name="T32" fmla="*/ 154 w 154"/>
                <a:gd name="T33" fmla="*/ 87 h 8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87">
                  <a:moveTo>
                    <a:pt x="0" y="0"/>
                  </a:moveTo>
                  <a:lnTo>
                    <a:pt x="8" y="24"/>
                  </a:lnTo>
                  <a:lnTo>
                    <a:pt x="31" y="62"/>
                  </a:lnTo>
                  <a:lnTo>
                    <a:pt x="101" y="87"/>
                  </a:lnTo>
                  <a:lnTo>
                    <a:pt x="154" y="55"/>
                  </a:lnTo>
                  <a:lnTo>
                    <a:pt x="107" y="24"/>
                  </a:lnTo>
                  <a:lnTo>
                    <a:pt x="67" y="13"/>
                  </a:lnTo>
                  <a:lnTo>
                    <a:pt x="0" y="0"/>
                  </a:lnTo>
                  <a:close/>
                </a:path>
              </a:pathLst>
            </a:custGeom>
            <a:solidFill>
              <a:srgbClr val="FFC4B8"/>
            </a:solidFill>
            <a:ln w="9525">
              <a:noFill/>
              <a:round/>
              <a:headEnd/>
              <a:tailEnd/>
            </a:ln>
          </p:spPr>
          <p:txBody>
            <a:bodyPr/>
            <a:lstStyle/>
            <a:p>
              <a:endParaRPr lang="en-US"/>
            </a:p>
          </p:txBody>
        </p:sp>
        <p:sp>
          <p:nvSpPr>
            <p:cNvPr id="27664" name="Freeform 215"/>
            <p:cNvSpPr>
              <a:spLocks/>
            </p:cNvSpPr>
            <p:nvPr/>
          </p:nvSpPr>
          <p:spPr bwMode="auto">
            <a:xfrm>
              <a:off x="2955" y="3269"/>
              <a:ext cx="88" cy="87"/>
            </a:xfrm>
            <a:custGeom>
              <a:avLst/>
              <a:gdLst>
                <a:gd name="T0" fmla="*/ 0 w 176"/>
                <a:gd name="T1" fmla="*/ 17 h 173"/>
                <a:gd name="T2" fmla="*/ 68 w 176"/>
                <a:gd name="T3" fmla="*/ 23 h 173"/>
                <a:gd name="T4" fmla="*/ 89 w 176"/>
                <a:gd name="T5" fmla="*/ 0 h 173"/>
                <a:gd name="T6" fmla="*/ 155 w 176"/>
                <a:gd name="T7" fmla="*/ 93 h 173"/>
                <a:gd name="T8" fmla="*/ 176 w 176"/>
                <a:gd name="T9" fmla="*/ 137 h 173"/>
                <a:gd name="T10" fmla="*/ 171 w 176"/>
                <a:gd name="T11" fmla="*/ 166 h 173"/>
                <a:gd name="T12" fmla="*/ 142 w 176"/>
                <a:gd name="T13" fmla="*/ 173 h 173"/>
                <a:gd name="T14" fmla="*/ 104 w 176"/>
                <a:gd name="T15" fmla="*/ 145 h 173"/>
                <a:gd name="T16" fmla="*/ 57 w 176"/>
                <a:gd name="T17" fmla="*/ 91 h 173"/>
                <a:gd name="T18" fmla="*/ 17 w 176"/>
                <a:gd name="T19" fmla="*/ 40 h 173"/>
                <a:gd name="T20" fmla="*/ 0 w 176"/>
                <a:gd name="T21" fmla="*/ 17 h 173"/>
                <a:gd name="T22" fmla="*/ 0 w 176"/>
                <a:gd name="T23" fmla="*/ 17 h 173"/>
                <a:gd name="T24" fmla="*/ 0 w 176"/>
                <a:gd name="T25" fmla="*/ 17 h 1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6"/>
                <a:gd name="T40" fmla="*/ 0 h 173"/>
                <a:gd name="T41" fmla="*/ 176 w 176"/>
                <a:gd name="T42" fmla="*/ 173 h 1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6" h="173">
                  <a:moveTo>
                    <a:pt x="0" y="17"/>
                  </a:moveTo>
                  <a:lnTo>
                    <a:pt x="68" y="23"/>
                  </a:lnTo>
                  <a:lnTo>
                    <a:pt x="89" y="0"/>
                  </a:lnTo>
                  <a:lnTo>
                    <a:pt x="155" y="93"/>
                  </a:lnTo>
                  <a:lnTo>
                    <a:pt x="176" y="137"/>
                  </a:lnTo>
                  <a:lnTo>
                    <a:pt x="171" y="166"/>
                  </a:lnTo>
                  <a:lnTo>
                    <a:pt x="142" y="173"/>
                  </a:lnTo>
                  <a:lnTo>
                    <a:pt x="104" y="145"/>
                  </a:lnTo>
                  <a:lnTo>
                    <a:pt x="57" y="91"/>
                  </a:lnTo>
                  <a:lnTo>
                    <a:pt x="17" y="40"/>
                  </a:lnTo>
                  <a:lnTo>
                    <a:pt x="0" y="17"/>
                  </a:lnTo>
                  <a:close/>
                </a:path>
              </a:pathLst>
            </a:custGeom>
            <a:solidFill>
              <a:srgbClr val="FFB5A8"/>
            </a:solidFill>
            <a:ln w="9525">
              <a:noFill/>
              <a:round/>
              <a:headEnd/>
              <a:tailEnd/>
            </a:ln>
          </p:spPr>
          <p:txBody>
            <a:bodyPr/>
            <a:lstStyle/>
            <a:p>
              <a:endParaRPr lang="en-US"/>
            </a:p>
          </p:txBody>
        </p:sp>
        <p:sp>
          <p:nvSpPr>
            <p:cNvPr id="27665" name="Freeform 216"/>
            <p:cNvSpPr>
              <a:spLocks/>
            </p:cNvSpPr>
            <p:nvPr/>
          </p:nvSpPr>
          <p:spPr bwMode="auto">
            <a:xfrm>
              <a:off x="2954" y="3226"/>
              <a:ext cx="37" cy="37"/>
            </a:xfrm>
            <a:custGeom>
              <a:avLst/>
              <a:gdLst>
                <a:gd name="T0" fmla="*/ 9 w 74"/>
                <a:gd name="T1" fmla="*/ 0 h 74"/>
                <a:gd name="T2" fmla="*/ 51 w 74"/>
                <a:gd name="T3" fmla="*/ 3 h 74"/>
                <a:gd name="T4" fmla="*/ 74 w 74"/>
                <a:gd name="T5" fmla="*/ 24 h 74"/>
                <a:gd name="T6" fmla="*/ 70 w 74"/>
                <a:gd name="T7" fmla="*/ 55 h 74"/>
                <a:gd name="T8" fmla="*/ 68 w 74"/>
                <a:gd name="T9" fmla="*/ 74 h 74"/>
                <a:gd name="T10" fmla="*/ 32 w 74"/>
                <a:gd name="T11" fmla="*/ 59 h 74"/>
                <a:gd name="T12" fmla="*/ 0 w 74"/>
                <a:gd name="T13" fmla="*/ 28 h 74"/>
                <a:gd name="T14" fmla="*/ 0 w 74"/>
                <a:gd name="T15" fmla="*/ 11 h 74"/>
                <a:gd name="T16" fmla="*/ 9 w 74"/>
                <a:gd name="T17" fmla="*/ 0 h 74"/>
                <a:gd name="T18" fmla="*/ 9 w 74"/>
                <a:gd name="T19" fmla="*/ 0 h 74"/>
                <a:gd name="T20" fmla="*/ 9 w 74"/>
                <a:gd name="T21" fmla="*/ 0 h 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4"/>
                <a:gd name="T34" fmla="*/ 0 h 74"/>
                <a:gd name="T35" fmla="*/ 74 w 74"/>
                <a:gd name="T36" fmla="*/ 74 h 7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4" h="74">
                  <a:moveTo>
                    <a:pt x="9" y="0"/>
                  </a:moveTo>
                  <a:lnTo>
                    <a:pt x="51" y="3"/>
                  </a:lnTo>
                  <a:lnTo>
                    <a:pt x="74" y="24"/>
                  </a:lnTo>
                  <a:lnTo>
                    <a:pt x="70" y="55"/>
                  </a:lnTo>
                  <a:lnTo>
                    <a:pt x="68" y="74"/>
                  </a:lnTo>
                  <a:lnTo>
                    <a:pt x="32" y="59"/>
                  </a:lnTo>
                  <a:lnTo>
                    <a:pt x="0" y="28"/>
                  </a:lnTo>
                  <a:lnTo>
                    <a:pt x="0" y="11"/>
                  </a:lnTo>
                  <a:lnTo>
                    <a:pt x="9" y="0"/>
                  </a:lnTo>
                  <a:close/>
                </a:path>
              </a:pathLst>
            </a:custGeom>
            <a:solidFill>
              <a:srgbClr val="FFB5A8"/>
            </a:solidFill>
            <a:ln w="9525">
              <a:noFill/>
              <a:round/>
              <a:headEnd/>
              <a:tailEnd/>
            </a:ln>
          </p:spPr>
          <p:txBody>
            <a:bodyPr/>
            <a:lstStyle/>
            <a:p>
              <a:endParaRPr lang="en-US"/>
            </a:p>
          </p:txBody>
        </p:sp>
        <p:sp>
          <p:nvSpPr>
            <p:cNvPr id="27666" name="Freeform 217"/>
            <p:cNvSpPr>
              <a:spLocks/>
            </p:cNvSpPr>
            <p:nvPr/>
          </p:nvSpPr>
          <p:spPr bwMode="auto">
            <a:xfrm>
              <a:off x="2956" y="3232"/>
              <a:ext cx="30" cy="11"/>
            </a:xfrm>
            <a:custGeom>
              <a:avLst/>
              <a:gdLst>
                <a:gd name="T0" fmla="*/ 0 w 61"/>
                <a:gd name="T1" fmla="*/ 0 h 23"/>
                <a:gd name="T2" fmla="*/ 61 w 61"/>
                <a:gd name="T3" fmla="*/ 0 h 23"/>
                <a:gd name="T4" fmla="*/ 61 w 61"/>
                <a:gd name="T5" fmla="*/ 23 h 23"/>
                <a:gd name="T6" fmla="*/ 2 w 61"/>
                <a:gd name="T7" fmla="*/ 23 h 23"/>
                <a:gd name="T8" fmla="*/ 0 w 61"/>
                <a:gd name="T9" fmla="*/ 0 h 23"/>
                <a:gd name="T10" fmla="*/ 0 w 61"/>
                <a:gd name="T11" fmla="*/ 0 h 23"/>
                <a:gd name="T12" fmla="*/ 0 w 61"/>
                <a:gd name="T13" fmla="*/ 0 h 23"/>
                <a:gd name="T14" fmla="*/ 0 60000 65536"/>
                <a:gd name="T15" fmla="*/ 0 60000 65536"/>
                <a:gd name="T16" fmla="*/ 0 60000 65536"/>
                <a:gd name="T17" fmla="*/ 0 60000 65536"/>
                <a:gd name="T18" fmla="*/ 0 60000 65536"/>
                <a:gd name="T19" fmla="*/ 0 60000 65536"/>
                <a:gd name="T20" fmla="*/ 0 60000 65536"/>
                <a:gd name="T21" fmla="*/ 0 w 61"/>
                <a:gd name="T22" fmla="*/ 0 h 23"/>
                <a:gd name="T23" fmla="*/ 61 w 61"/>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1" h="23">
                  <a:moveTo>
                    <a:pt x="0" y="0"/>
                  </a:moveTo>
                  <a:lnTo>
                    <a:pt x="61" y="0"/>
                  </a:lnTo>
                  <a:lnTo>
                    <a:pt x="61" y="23"/>
                  </a:lnTo>
                  <a:lnTo>
                    <a:pt x="2" y="23"/>
                  </a:lnTo>
                  <a:lnTo>
                    <a:pt x="0" y="0"/>
                  </a:lnTo>
                  <a:close/>
                </a:path>
              </a:pathLst>
            </a:custGeom>
            <a:solidFill>
              <a:srgbClr val="FFD6C9"/>
            </a:solidFill>
            <a:ln w="9525">
              <a:noFill/>
              <a:round/>
              <a:headEnd/>
              <a:tailEnd/>
            </a:ln>
          </p:spPr>
          <p:txBody>
            <a:bodyPr/>
            <a:lstStyle/>
            <a:p>
              <a:endParaRPr lang="en-US"/>
            </a:p>
          </p:txBody>
        </p:sp>
        <p:sp>
          <p:nvSpPr>
            <p:cNvPr id="27667" name="Freeform 218"/>
            <p:cNvSpPr>
              <a:spLocks/>
            </p:cNvSpPr>
            <p:nvPr/>
          </p:nvSpPr>
          <p:spPr bwMode="auto">
            <a:xfrm>
              <a:off x="2902" y="3140"/>
              <a:ext cx="133" cy="83"/>
            </a:xfrm>
            <a:custGeom>
              <a:avLst/>
              <a:gdLst>
                <a:gd name="T0" fmla="*/ 145 w 266"/>
                <a:gd name="T1" fmla="*/ 47 h 167"/>
                <a:gd name="T2" fmla="*/ 188 w 266"/>
                <a:gd name="T3" fmla="*/ 66 h 167"/>
                <a:gd name="T4" fmla="*/ 240 w 266"/>
                <a:gd name="T5" fmla="*/ 93 h 167"/>
                <a:gd name="T6" fmla="*/ 266 w 266"/>
                <a:gd name="T7" fmla="*/ 118 h 167"/>
                <a:gd name="T8" fmla="*/ 264 w 266"/>
                <a:gd name="T9" fmla="*/ 163 h 167"/>
                <a:gd name="T10" fmla="*/ 205 w 266"/>
                <a:gd name="T11" fmla="*/ 167 h 167"/>
                <a:gd name="T12" fmla="*/ 160 w 266"/>
                <a:gd name="T13" fmla="*/ 159 h 167"/>
                <a:gd name="T14" fmla="*/ 53 w 266"/>
                <a:gd name="T15" fmla="*/ 57 h 167"/>
                <a:gd name="T16" fmla="*/ 0 w 266"/>
                <a:gd name="T17" fmla="*/ 0 h 167"/>
                <a:gd name="T18" fmla="*/ 38 w 266"/>
                <a:gd name="T19" fmla="*/ 0 h 167"/>
                <a:gd name="T20" fmla="*/ 95 w 266"/>
                <a:gd name="T21" fmla="*/ 26 h 167"/>
                <a:gd name="T22" fmla="*/ 145 w 266"/>
                <a:gd name="T23" fmla="*/ 47 h 167"/>
                <a:gd name="T24" fmla="*/ 145 w 266"/>
                <a:gd name="T25" fmla="*/ 47 h 167"/>
                <a:gd name="T26" fmla="*/ 145 w 266"/>
                <a:gd name="T27" fmla="*/ 47 h 1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66"/>
                <a:gd name="T43" fmla="*/ 0 h 167"/>
                <a:gd name="T44" fmla="*/ 266 w 266"/>
                <a:gd name="T45" fmla="*/ 167 h 16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66" h="167">
                  <a:moveTo>
                    <a:pt x="145" y="47"/>
                  </a:moveTo>
                  <a:lnTo>
                    <a:pt x="188" y="66"/>
                  </a:lnTo>
                  <a:lnTo>
                    <a:pt x="240" y="93"/>
                  </a:lnTo>
                  <a:lnTo>
                    <a:pt x="266" y="118"/>
                  </a:lnTo>
                  <a:lnTo>
                    <a:pt x="264" y="163"/>
                  </a:lnTo>
                  <a:lnTo>
                    <a:pt x="205" y="167"/>
                  </a:lnTo>
                  <a:lnTo>
                    <a:pt x="160" y="159"/>
                  </a:lnTo>
                  <a:lnTo>
                    <a:pt x="53" y="57"/>
                  </a:lnTo>
                  <a:lnTo>
                    <a:pt x="0" y="0"/>
                  </a:lnTo>
                  <a:lnTo>
                    <a:pt x="38" y="0"/>
                  </a:lnTo>
                  <a:lnTo>
                    <a:pt x="95" y="26"/>
                  </a:lnTo>
                  <a:lnTo>
                    <a:pt x="145" y="47"/>
                  </a:lnTo>
                  <a:close/>
                </a:path>
              </a:pathLst>
            </a:custGeom>
            <a:solidFill>
              <a:srgbClr val="FFB5A8"/>
            </a:solidFill>
            <a:ln w="9525">
              <a:noFill/>
              <a:round/>
              <a:headEnd/>
              <a:tailEnd/>
            </a:ln>
          </p:spPr>
          <p:txBody>
            <a:bodyPr/>
            <a:lstStyle/>
            <a:p>
              <a:endParaRPr lang="en-US"/>
            </a:p>
          </p:txBody>
        </p:sp>
        <p:sp>
          <p:nvSpPr>
            <p:cNvPr id="27668" name="Freeform 219"/>
            <p:cNvSpPr>
              <a:spLocks/>
            </p:cNvSpPr>
            <p:nvPr/>
          </p:nvSpPr>
          <p:spPr bwMode="auto">
            <a:xfrm>
              <a:off x="2987" y="3193"/>
              <a:ext cx="49" cy="23"/>
            </a:xfrm>
            <a:custGeom>
              <a:avLst/>
              <a:gdLst>
                <a:gd name="T0" fmla="*/ 42 w 97"/>
                <a:gd name="T1" fmla="*/ 10 h 46"/>
                <a:gd name="T2" fmla="*/ 78 w 97"/>
                <a:gd name="T3" fmla="*/ 0 h 46"/>
                <a:gd name="T4" fmla="*/ 97 w 97"/>
                <a:gd name="T5" fmla="*/ 34 h 46"/>
                <a:gd name="T6" fmla="*/ 42 w 97"/>
                <a:gd name="T7" fmla="*/ 46 h 46"/>
                <a:gd name="T8" fmla="*/ 0 w 97"/>
                <a:gd name="T9" fmla="*/ 34 h 46"/>
                <a:gd name="T10" fmla="*/ 42 w 97"/>
                <a:gd name="T11" fmla="*/ 10 h 46"/>
                <a:gd name="T12" fmla="*/ 42 w 97"/>
                <a:gd name="T13" fmla="*/ 10 h 46"/>
                <a:gd name="T14" fmla="*/ 42 w 97"/>
                <a:gd name="T15" fmla="*/ 10 h 46"/>
                <a:gd name="T16" fmla="*/ 0 60000 65536"/>
                <a:gd name="T17" fmla="*/ 0 60000 65536"/>
                <a:gd name="T18" fmla="*/ 0 60000 65536"/>
                <a:gd name="T19" fmla="*/ 0 60000 65536"/>
                <a:gd name="T20" fmla="*/ 0 60000 65536"/>
                <a:gd name="T21" fmla="*/ 0 60000 65536"/>
                <a:gd name="T22" fmla="*/ 0 60000 65536"/>
                <a:gd name="T23" fmla="*/ 0 60000 65536"/>
                <a:gd name="T24" fmla="*/ 0 w 97"/>
                <a:gd name="T25" fmla="*/ 0 h 46"/>
                <a:gd name="T26" fmla="*/ 97 w 97"/>
                <a:gd name="T27" fmla="*/ 46 h 4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7" h="46">
                  <a:moveTo>
                    <a:pt x="42" y="10"/>
                  </a:moveTo>
                  <a:lnTo>
                    <a:pt x="78" y="0"/>
                  </a:lnTo>
                  <a:lnTo>
                    <a:pt x="97" y="34"/>
                  </a:lnTo>
                  <a:lnTo>
                    <a:pt x="42" y="46"/>
                  </a:lnTo>
                  <a:lnTo>
                    <a:pt x="0" y="34"/>
                  </a:lnTo>
                  <a:lnTo>
                    <a:pt x="42" y="10"/>
                  </a:lnTo>
                  <a:close/>
                </a:path>
              </a:pathLst>
            </a:custGeom>
            <a:solidFill>
              <a:srgbClr val="FFC4B8"/>
            </a:solidFill>
            <a:ln w="9525">
              <a:noFill/>
              <a:round/>
              <a:headEnd/>
              <a:tailEnd/>
            </a:ln>
          </p:spPr>
          <p:txBody>
            <a:bodyPr/>
            <a:lstStyle/>
            <a:p>
              <a:endParaRPr lang="en-US"/>
            </a:p>
          </p:txBody>
        </p:sp>
        <p:sp>
          <p:nvSpPr>
            <p:cNvPr id="27669" name="Freeform 220"/>
            <p:cNvSpPr>
              <a:spLocks/>
            </p:cNvSpPr>
            <p:nvPr/>
          </p:nvSpPr>
          <p:spPr bwMode="auto">
            <a:xfrm>
              <a:off x="3011" y="3149"/>
              <a:ext cx="12" cy="24"/>
            </a:xfrm>
            <a:custGeom>
              <a:avLst/>
              <a:gdLst>
                <a:gd name="T0" fmla="*/ 0 w 24"/>
                <a:gd name="T1" fmla="*/ 0 h 47"/>
                <a:gd name="T2" fmla="*/ 2 w 24"/>
                <a:gd name="T3" fmla="*/ 26 h 47"/>
                <a:gd name="T4" fmla="*/ 4 w 24"/>
                <a:gd name="T5" fmla="*/ 47 h 47"/>
                <a:gd name="T6" fmla="*/ 24 w 24"/>
                <a:gd name="T7" fmla="*/ 38 h 47"/>
                <a:gd name="T8" fmla="*/ 13 w 24"/>
                <a:gd name="T9" fmla="*/ 13 h 47"/>
                <a:gd name="T10" fmla="*/ 0 w 24"/>
                <a:gd name="T11" fmla="*/ 0 h 47"/>
                <a:gd name="T12" fmla="*/ 0 w 24"/>
                <a:gd name="T13" fmla="*/ 0 h 47"/>
                <a:gd name="T14" fmla="*/ 0 w 24"/>
                <a:gd name="T15" fmla="*/ 0 h 47"/>
                <a:gd name="T16" fmla="*/ 0 60000 65536"/>
                <a:gd name="T17" fmla="*/ 0 60000 65536"/>
                <a:gd name="T18" fmla="*/ 0 60000 65536"/>
                <a:gd name="T19" fmla="*/ 0 60000 65536"/>
                <a:gd name="T20" fmla="*/ 0 60000 65536"/>
                <a:gd name="T21" fmla="*/ 0 60000 65536"/>
                <a:gd name="T22" fmla="*/ 0 60000 65536"/>
                <a:gd name="T23" fmla="*/ 0 60000 65536"/>
                <a:gd name="T24" fmla="*/ 0 w 24"/>
                <a:gd name="T25" fmla="*/ 0 h 47"/>
                <a:gd name="T26" fmla="*/ 24 w 24"/>
                <a:gd name="T27" fmla="*/ 47 h 4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4" h="47">
                  <a:moveTo>
                    <a:pt x="0" y="0"/>
                  </a:moveTo>
                  <a:lnTo>
                    <a:pt x="2" y="26"/>
                  </a:lnTo>
                  <a:lnTo>
                    <a:pt x="4" y="47"/>
                  </a:lnTo>
                  <a:lnTo>
                    <a:pt x="24" y="38"/>
                  </a:lnTo>
                  <a:lnTo>
                    <a:pt x="13" y="13"/>
                  </a:lnTo>
                  <a:lnTo>
                    <a:pt x="0" y="0"/>
                  </a:lnTo>
                  <a:close/>
                </a:path>
              </a:pathLst>
            </a:custGeom>
            <a:solidFill>
              <a:srgbClr val="FFD6C9"/>
            </a:solidFill>
            <a:ln w="9525">
              <a:noFill/>
              <a:round/>
              <a:headEnd/>
              <a:tailEnd/>
            </a:ln>
          </p:spPr>
          <p:txBody>
            <a:bodyPr/>
            <a:lstStyle/>
            <a:p>
              <a:endParaRPr lang="en-US"/>
            </a:p>
          </p:txBody>
        </p:sp>
        <p:sp>
          <p:nvSpPr>
            <p:cNvPr id="27670" name="Freeform 221"/>
            <p:cNvSpPr>
              <a:spLocks/>
            </p:cNvSpPr>
            <p:nvPr/>
          </p:nvSpPr>
          <p:spPr bwMode="auto">
            <a:xfrm>
              <a:off x="2737" y="3049"/>
              <a:ext cx="189" cy="132"/>
            </a:xfrm>
            <a:custGeom>
              <a:avLst/>
              <a:gdLst>
                <a:gd name="T0" fmla="*/ 88 w 379"/>
                <a:gd name="T1" fmla="*/ 0 h 264"/>
                <a:gd name="T2" fmla="*/ 34 w 379"/>
                <a:gd name="T3" fmla="*/ 31 h 264"/>
                <a:gd name="T4" fmla="*/ 4 w 379"/>
                <a:gd name="T5" fmla="*/ 53 h 264"/>
                <a:gd name="T6" fmla="*/ 0 w 379"/>
                <a:gd name="T7" fmla="*/ 114 h 264"/>
                <a:gd name="T8" fmla="*/ 34 w 379"/>
                <a:gd name="T9" fmla="*/ 141 h 264"/>
                <a:gd name="T10" fmla="*/ 90 w 379"/>
                <a:gd name="T11" fmla="*/ 171 h 264"/>
                <a:gd name="T12" fmla="*/ 164 w 379"/>
                <a:gd name="T13" fmla="*/ 207 h 264"/>
                <a:gd name="T14" fmla="*/ 211 w 379"/>
                <a:gd name="T15" fmla="*/ 228 h 264"/>
                <a:gd name="T16" fmla="*/ 282 w 379"/>
                <a:gd name="T17" fmla="*/ 249 h 264"/>
                <a:gd name="T18" fmla="*/ 358 w 379"/>
                <a:gd name="T19" fmla="*/ 264 h 264"/>
                <a:gd name="T20" fmla="*/ 323 w 379"/>
                <a:gd name="T21" fmla="*/ 217 h 264"/>
                <a:gd name="T22" fmla="*/ 297 w 379"/>
                <a:gd name="T23" fmla="*/ 179 h 264"/>
                <a:gd name="T24" fmla="*/ 274 w 379"/>
                <a:gd name="T25" fmla="*/ 154 h 264"/>
                <a:gd name="T26" fmla="*/ 226 w 379"/>
                <a:gd name="T27" fmla="*/ 110 h 264"/>
                <a:gd name="T28" fmla="*/ 196 w 379"/>
                <a:gd name="T29" fmla="*/ 82 h 264"/>
                <a:gd name="T30" fmla="*/ 263 w 379"/>
                <a:gd name="T31" fmla="*/ 116 h 264"/>
                <a:gd name="T32" fmla="*/ 348 w 379"/>
                <a:gd name="T33" fmla="*/ 160 h 264"/>
                <a:gd name="T34" fmla="*/ 379 w 379"/>
                <a:gd name="T35" fmla="*/ 171 h 264"/>
                <a:gd name="T36" fmla="*/ 346 w 379"/>
                <a:gd name="T37" fmla="*/ 141 h 264"/>
                <a:gd name="T38" fmla="*/ 297 w 379"/>
                <a:gd name="T39" fmla="*/ 99 h 264"/>
                <a:gd name="T40" fmla="*/ 247 w 379"/>
                <a:gd name="T41" fmla="*/ 50 h 264"/>
                <a:gd name="T42" fmla="*/ 213 w 379"/>
                <a:gd name="T43" fmla="*/ 21 h 264"/>
                <a:gd name="T44" fmla="*/ 177 w 379"/>
                <a:gd name="T45" fmla="*/ 6 h 264"/>
                <a:gd name="T46" fmla="*/ 88 w 379"/>
                <a:gd name="T47" fmla="*/ 0 h 264"/>
                <a:gd name="T48" fmla="*/ 88 w 379"/>
                <a:gd name="T49" fmla="*/ 0 h 26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79"/>
                <a:gd name="T76" fmla="*/ 0 h 264"/>
                <a:gd name="T77" fmla="*/ 379 w 379"/>
                <a:gd name="T78" fmla="*/ 264 h 26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79" h="264">
                  <a:moveTo>
                    <a:pt x="88" y="0"/>
                  </a:moveTo>
                  <a:lnTo>
                    <a:pt x="34" y="31"/>
                  </a:lnTo>
                  <a:lnTo>
                    <a:pt x="4" y="53"/>
                  </a:lnTo>
                  <a:lnTo>
                    <a:pt x="0" y="114"/>
                  </a:lnTo>
                  <a:lnTo>
                    <a:pt x="34" y="141"/>
                  </a:lnTo>
                  <a:lnTo>
                    <a:pt x="90" y="171"/>
                  </a:lnTo>
                  <a:lnTo>
                    <a:pt x="164" y="207"/>
                  </a:lnTo>
                  <a:lnTo>
                    <a:pt x="211" y="228"/>
                  </a:lnTo>
                  <a:lnTo>
                    <a:pt x="282" y="249"/>
                  </a:lnTo>
                  <a:lnTo>
                    <a:pt x="358" y="264"/>
                  </a:lnTo>
                  <a:lnTo>
                    <a:pt x="323" y="217"/>
                  </a:lnTo>
                  <a:lnTo>
                    <a:pt x="297" y="179"/>
                  </a:lnTo>
                  <a:lnTo>
                    <a:pt x="274" y="154"/>
                  </a:lnTo>
                  <a:lnTo>
                    <a:pt x="226" y="110"/>
                  </a:lnTo>
                  <a:lnTo>
                    <a:pt x="196" y="82"/>
                  </a:lnTo>
                  <a:lnTo>
                    <a:pt x="263" y="116"/>
                  </a:lnTo>
                  <a:lnTo>
                    <a:pt x="348" y="160"/>
                  </a:lnTo>
                  <a:lnTo>
                    <a:pt x="379" y="171"/>
                  </a:lnTo>
                  <a:lnTo>
                    <a:pt x="346" y="141"/>
                  </a:lnTo>
                  <a:lnTo>
                    <a:pt x="297" y="99"/>
                  </a:lnTo>
                  <a:lnTo>
                    <a:pt x="247" y="50"/>
                  </a:lnTo>
                  <a:lnTo>
                    <a:pt x="213" y="21"/>
                  </a:lnTo>
                  <a:lnTo>
                    <a:pt x="177" y="6"/>
                  </a:lnTo>
                  <a:lnTo>
                    <a:pt x="88" y="0"/>
                  </a:lnTo>
                  <a:close/>
                </a:path>
              </a:pathLst>
            </a:custGeom>
            <a:solidFill>
              <a:srgbClr val="FFB5A8"/>
            </a:solidFill>
            <a:ln w="9525">
              <a:noFill/>
              <a:round/>
              <a:headEnd/>
              <a:tailEnd/>
            </a:ln>
          </p:spPr>
          <p:txBody>
            <a:bodyPr/>
            <a:lstStyle/>
            <a:p>
              <a:endParaRPr lang="en-US"/>
            </a:p>
          </p:txBody>
        </p:sp>
        <p:sp>
          <p:nvSpPr>
            <p:cNvPr id="27671" name="Freeform 222"/>
            <p:cNvSpPr>
              <a:spLocks/>
            </p:cNvSpPr>
            <p:nvPr/>
          </p:nvSpPr>
          <p:spPr bwMode="auto">
            <a:xfrm>
              <a:off x="2748" y="3055"/>
              <a:ext cx="91" cy="81"/>
            </a:xfrm>
            <a:custGeom>
              <a:avLst/>
              <a:gdLst>
                <a:gd name="T0" fmla="*/ 116 w 183"/>
                <a:gd name="T1" fmla="*/ 0 h 161"/>
                <a:gd name="T2" fmla="*/ 44 w 183"/>
                <a:gd name="T3" fmla="*/ 11 h 161"/>
                <a:gd name="T4" fmla="*/ 0 w 183"/>
                <a:gd name="T5" fmla="*/ 49 h 161"/>
                <a:gd name="T6" fmla="*/ 15 w 183"/>
                <a:gd name="T7" fmla="*/ 102 h 161"/>
                <a:gd name="T8" fmla="*/ 44 w 183"/>
                <a:gd name="T9" fmla="*/ 129 h 161"/>
                <a:gd name="T10" fmla="*/ 76 w 183"/>
                <a:gd name="T11" fmla="*/ 146 h 161"/>
                <a:gd name="T12" fmla="*/ 116 w 183"/>
                <a:gd name="T13" fmla="*/ 161 h 161"/>
                <a:gd name="T14" fmla="*/ 152 w 183"/>
                <a:gd name="T15" fmla="*/ 157 h 161"/>
                <a:gd name="T16" fmla="*/ 162 w 183"/>
                <a:gd name="T17" fmla="*/ 93 h 161"/>
                <a:gd name="T18" fmla="*/ 131 w 183"/>
                <a:gd name="T19" fmla="*/ 51 h 161"/>
                <a:gd name="T20" fmla="*/ 177 w 183"/>
                <a:gd name="T21" fmla="*/ 45 h 161"/>
                <a:gd name="T22" fmla="*/ 183 w 183"/>
                <a:gd name="T23" fmla="*/ 28 h 161"/>
                <a:gd name="T24" fmla="*/ 164 w 183"/>
                <a:gd name="T25" fmla="*/ 15 h 161"/>
                <a:gd name="T26" fmla="*/ 116 w 183"/>
                <a:gd name="T27" fmla="*/ 0 h 161"/>
                <a:gd name="T28" fmla="*/ 116 w 183"/>
                <a:gd name="T29" fmla="*/ 0 h 161"/>
                <a:gd name="T30" fmla="*/ 116 w 183"/>
                <a:gd name="T31" fmla="*/ 0 h 1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83"/>
                <a:gd name="T49" fmla="*/ 0 h 161"/>
                <a:gd name="T50" fmla="*/ 183 w 183"/>
                <a:gd name="T51" fmla="*/ 161 h 1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83" h="161">
                  <a:moveTo>
                    <a:pt x="116" y="0"/>
                  </a:moveTo>
                  <a:lnTo>
                    <a:pt x="44" y="11"/>
                  </a:lnTo>
                  <a:lnTo>
                    <a:pt x="0" y="49"/>
                  </a:lnTo>
                  <a:lnTo>
                    <a:pt x="15" y="102"/>
                  </a:lnTo>
                  <a:lnTo>
                    <a:pt x="44" y="129"/>
                  </a:lnTo>
                  <a:lnTo>
                    <a:pt x="76" y="146"/>
                  </a:lnTo>
                  <a:lnTo>
                    <a:pt x="116" y="161"/>
                  </a:lnTo>
                  <a:lnTo>
                    <a:pt x="152" y="157"/>
                  </a:lnTo>
                  <a:lnTo>
                    <a:pt x="162" y="93"/>
                  </a:lnTo>
                  <a:lnTo>
                    <a:pt x="131" y="51"/>
                  </a:lnTo>
                  <a:lnTo>
                    <a:pt x="177" y="45"/>
                  </a:lnTo>
                  <a:lnTo>
                    <a:pt x="183" y="28"/>
                  </a:lnTo>
                  <a:lnTo>
                    <a:pt x="164" y="15"/>
                  </a:lnTo>
                  <a:lnTo>
                    <a:pt x="116" y="0"/>
                  </a:lnTo>
                  <a:close/>
                </a:path>
              </a:pathLst>
            </a:custGeom>
            <a:solidFill>
              <a:srgbClr val="FFC4B8"/>
            </a:solidFill>
            <a:ln w="9525">
              <a:noFill/>
              <a:round/>
              <a:headEnd/>
              <a:tailEnd/>
            </a:ln>
          </p:spPr>
          <p:txBody>
            <a:bodyPr/>
            <a:lstStyle/>
            <a:p>
              <a:endParaRPr lang="en-US"/>
            </a:p>
          </p:txBody>
        </p:sp>
        <p:sp>
          <p:nvSpPr>
            <p:cNvPr id="27672" name="Freeform 223"/>
            <p:cNvSpPr>
              <a:spLocks/>
            </p:cNvSpPr>
            <p:nvPr/>
          </p:nvSpPr>
          <p:spPr bwMode="auto">
            <a:xfrm>
              <a:off x="2996" y="3237"/>
              <a:ext cx="73" cy="88"/>
            </a:xfrm>
            <a:custGeom>
              <a:avLst/>
              <a:gdLst>
                <a:gd name="T0" fmla="*/ 0 w 147"/>
                <a:gd name="T1" fmla="*/ 0 h 176"/>
                <a:gd name="T2" fmla="*/ 33 w 147"/>
                <a:gd name="T3" fmla="*/ 11 h 176"/>
                <a:gd name="T4" fmla="*/ 86 w 147"/>
                <a:gd name="T5" fmla="*/ 0 h 176"/>
                <a:gd name="T6" fmla="*/ 109 w 147"/>
                <a:gd name="T7" fmla="*/ 78 h 176"/>
                <a:gd name="T8" fmla="*/ 147 w 147"/>
                <a:gd name="T9" fmla="*/ 142 h 176"/>
                <a:gd name="T10" fmla="*/ 131 w 147"/>
                <a:gd name="T11" fmla="*/ 176 h 176"/>
                <a:gd name="T12" fmla="*/ 42 w 147"/>
                <a:gd name="T13" fmla="*/ 79 h 176"/>
                <a:gd name="T14" fmla="*/ 6 w 147"/>
                <a:gd name="T15" fmla="*/ 28 h 176"/>
                <a:gd name="T16" fmla="*/ 0 w 147"/>
                <a:gd name="T17" fmla="*/ 0 h 176"/>
                <a:gd name="T18" fmla="*/ 0 w 147"/>
                <a:gd name="T19" fmla="*/ 0 h 176"/>
                <a:gd name="T20" fmla="*/ 0 w 147"/>
                <a:gd name="T21" fmla="*/ 0 h 17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7"/>
                <a:gd name="T34" fmla="*/ 0 h 176"/>
                <a:gd name="T35" fmla="*/ 147 w 147"/>
                <a:gd name="T36" fmla="*/ 176 h 17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7" h="176">
                  <a:moveTo>
                    <a:pt x="0" y="0"/>
                  </a:moveTo>
                  <a:lnTo>
                    <a:pt x="33" y="11"/>
                  </a:lnTo>
                  <a:lnTo>
                    <a:pt x="86" y="0"/>
                  </a:lnTo>
                  <a:lnTo>
                    <a:pt x="109" y="78"/>
                  </a:lnTo>
                  <a:lnTo>
                    <a:pt x="147" y="142"/>
                  </a:lnTo>
                  <a:lnTo>
                    <a:pt x="131" y="176"/>
                  </a:lnTo>
                  <a:lnTo>
                    <a:pt x="42" y="79"/>
                  </a:lnTo>
                  <a:lnTo>
                    <a:pt x="6" y="28"/>
                  </a:lnTo>
                  <a:lnTo>
                    <a:pt x="0" y="0"/>
                  </a:lnTo>
                  <a:close/>
                </a:path>
              </a:pathLst>
            </a:custGeom>
            <a:solidFill>
              <a:srgbClr val="FFB5A8"/>
            </a:solidFill>
            <a:ln w="9525">
              <a:noFill/>
              <a:round/>
              <a:headEnd/>
              <a:tailEnd/>
            </a:ln>
          </p:spPr>
          <p:txBody>
            <a:bodyPr/>
            <a:lstStyle/>
            <a:p>
              <a:endParaRPr lang="en-US"/>
            </a:p>
          </p:txBody>
        </p:sp>
        <p:sp>
          <p:nvSpPr>
            <p:cNvPr id="27673" name="Freeform 224"/>
            <p:cNvSpPr>
              <a:spLocks/>
            </p:cNvSpPr>
            <p:nvPr/>
          </p:nvSpPr>
          <p:spPr bwMode="auto">
            <a:xfrm>
              <a:off x="2956" y="3274"/>
              <a:ext cx="53" cy="32"/>
            </a:xfrm>
            <a:custGeom>
              <a:avLst/>
              <a:gdLst>
                <a:gd name="T0" fmla="*/ 88 w 107"/>
                <a:gd name="T1" fmla="*/ 0 h 64"/>
                <a:gd name="T2" fmla="*/ 80 w 107"/>
                <a:gd name="T3" fmla="*/ 11 h 64"/>
                <a:gd name="T4" fmla="*/ 50 w 107"/>
                <a:gd name="T5" fmla="*/ 23 h 64"/>
                <a:gd name="T6" fmla="*/ 0 w 107"/>
                <a:gd name="T7" fmla="*/ 11 h 64"/>
                <a:gd name="T8" fmla="*/ 23 w 107"/>
                <a:gd name="T9" fmla="*/ 36 h 64"/>
                <a:gd name="T10" fmla="*/ 52 w 107"/>
                <a:gd name="T11" fmla="*/ 61 h 64"/>
                <a:gd name="T12" fmla="*/ 107 w 107"/>
                <a:gd name="T13" fmla="*/ 64 h 64"/>
                <a:gd name="T14" fmla="*/ 99 w 107"/>
                <a:gd name="T15" fmla="*/ 24 h 64"/>
                <a:gd name="T16" fmla="*/ 88 w 107"/>
                <a:gd name="T17" fmla="*/ 0 h 64"/>
                <a:gd name="T18" fmla="*/ 88 w 107"/>
                <a:gd name="T19" fmla="*/ 0 h 64"/>
                <a:gd name="T20" fmla="*/ 88 w 107"/>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7"/>
                <a:gd name="T34" fmla="*/ 0 h 64"/>
                <a:gd name="T35" fmla="*/ 107 w 107"/>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7" h="64">
                  <a:moveTo>
                    <a:pt x="88" y="0"/>
                  </a:moveTo>
                  <a:lnTo>
                    <a:pt x="80" y="11"/>
                  </a:lnTo>
                  <a:lnTo>
                    <a:pt x="50" y="23"/>
                  </a:lnTo>
                  <a:lnTo>
                    <a:pt x="0" y="11"/>
                  </a:lnTo>
                  <a:lnTo>
                    <a:pt x="23" y="36"/>
                  </a:lnTo>
                  <a:lnTo>
                    <a:pt x="52" y="61"/>
                  </a:lnTo>
                  <a:lnTo>
                    <a:pt x="107" y="64"/>
                  </a:lnTo>
                  <a:lnTo>
                    <a:pt x="99" y="24"/>
                  </a:lnTo>
                  <a:lnTo>
                    <a:pt x="88" y="0"/>
                  </a:lnTo>
                  <a:close/>
                </a:path>
              </a:pathLst>
            </a:custGeom>
            <a:solidFill>
              <a:srgbClr val="FFC4B8"/>
            </a:solidFill>
            <a:ln w="9525">
              <a:noFill/>
              <a:round/>
              <a:headEnd/>
              <a:tailEnd/>
            </a:ln>
          </p:spPr>
          <p:txBody>
            <a:bodyPr/>
            <a:lstStyle/>
            <a:p>
              <a:endParaRPr lang="en-US"/>
            </a:p>
          </p:txBody>
        </p:sp>
        <p:sp>
          <p:nvSpPr>
            <p:cNvPr id="27674" name="Freeform 225"/>
            <p:cNvSpPr>
              <a:spLocks/>
            </p:cNvSpPr>
            <p:nvPr/>
          </p:nvSpPr>
          <p:spPr bwMode="auto">
            <a:xfrm>
              <a:off x="2752" y="3061"/>
              <a:ext cx="62" cy="62"/>
            </a:xfrm>
            <a:custGeom>
              <a:avLst/>
              <a:gdLst>
                <a:gd name="T0" fmla="*/ 78 w 123"/>
                <a:gd name="T1" fmla="*/ 0 h 123"/>
                <a:gd name="T2" fmla="*/ 11 w 123"/>
                <a:gd name="T3" fmla="*/ 27 h 123"/>
                <a:gd name="T4" fmla="*/ 0 w 123"/>
                <a:gd name="T5" fmla="*/ 65 h 123"/>
                <a:gd name="T6" fmla="*/ 24 w 123"/>
                <a:gd name="T7" fmla="*/ 95 h 123"/>
                <a:gd name="T8" fmla="*/ 55 w 123"/>
                <a:gd name="T9" fmla="*/ 120 h 123"/>
                <a:gd name="T10" fmla="*/ 121 w 123"/>
                <a:gd name="T11" fmla="*/ 123 h 123"/>
                <a:gd name="T12" fmla="*/ 104 w 123"/>
                <a:gd name="T13" fmla="*/ 82 h 123"/>
                <a:gd name="T14" fmla="*/ 98 w 123"/>
                <a:gd name="T15" fmla="*/ 40 h 123"/>
                <a:gd name="T16" fmla="*/ 123 w 123"/>
                <a:gd name="T17" fmla="*/ 8 h 123"/>
                <a:gd name="T18" fmla="*/ 78 w 123"/>
                <a:gd name="T19" fmla="*/ 0 h 123"/>
                <a:gd name="T20" fmla="*/ 78 w 123"/>
                <a:gd name="T21" fmla="*/ 0 h 123"/>
                <a:gd name="T22" fmla="*/ 78 w 123"/>
                <a:gd name="T23" fmla="*/ 0 h 1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3"/>
                <a:gd name="T37" fmla="*/ 0 h 123"/>
                <a:gd name="T38" fmla="*/ 123 w 123"/>
                <a:gd name="T39" fmla="*/ 123 h 12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3" h="123">
                  <a:moveTo>
                    <a:pt x="78" y="0"/>
                  </a:moveTo>
                  <a:lnTo>
                    <a:pt x="11" y="27"/>
                  </a:lnTo>
                  <a:lnTo>
                    <a:pt x="0" y="65"/>
                  </a:lnTo>
                  <a:lnTo>
                    <a:pt x="24" y="95"/>
                  </a:lnTo>
                  <a:lnTo>
                    <a:pt x="55" y="120"/>
                  </a:lnTo>
                  <a:lnTo>
                    <a:pt x="121" y="123"/>
                  </a:lnTo>
                  <a:lnTo>
                    <a:pt x="104" y="82"/>
                  </a:lnTo>
                  <a:lnTo>
                    <a:pt x="98" y="40"/>
                  </a:lnTo>
                  <a:lnTo>
                    <a:pt x="123" y="8"/>
                  </a:lnTo>
                  <a:lnTo>
                    <a:pt x="78" y="0"/>
                  </a:lnTo>
                  <a:close/>
                </a:path>
              </a:pathLst>
            </a:custGeom>
            <a:solidFill>
              <a:srgbClr val="FFD6C9"/>
            </a:solidFill>
            <a:ln w="9525">
              <a:noFill/>
              <a:round/>
              <a:headEnd/>
              <a:tailEnd/>
            </a:ln>
          </p:spPr>
          <p:txBody>
            <a:bodyPr/>
            <a:lstStyle/>
            <a:p>
              <a:endParaRPr lang="en-US"/>
            </a:p>
          </p:txBody>
        </p:sp>
        <p:sp>
          <p:nvSpPr>
            <p:cNvPr id="27675" name="Freeform 226"/>
            <p:cNvSpPr>
              <a:spLocks/>
            </p:cNvSpPr>
            <p:nvPr/>
          </p:nvSpPr>
          <p:spPr bwMode="auto">
            <a:xfrm>
              <a:off x="2712" y="3053"/>
              <a:ext cx="78" cy="367"/>
            </a:xfrm>
            <a:custGeom>
              <a:avLst/>
              <a:gdLst>
                <a:gd name="T0" fmla="*/ 68 w 156"/>
                <a:gd name="T1" fmla="*/ 0 h 733"/>
                <a:gd name="T2" fmla="*/ 49 w 156"/>
                <a:gd name="T3" fmla="*/ 30 h 733"/>
                <a:gd name="T4" fmla="*/ 34 w 156"/>
                <a:gd name="T5" fmla="*/ 93 h 733"/>
                <a:gd name="T6" fmla="*/ 66 w 156"/>
                <a:gd name="T7" fmla="*/ 173 h 733"/>
                <a:gd name="T8" fmla="*/ 99 w 156"/>
                <a:gd name="T9" fmla="*/ 247 h 733"/>
                <a:gd name="T10" fmla="*/ 87 w 156"/>
                <a:gd name="T11" fmla="*/ 368 h 733"/>
                <a:gd name="T12" fmla="*/ 118 w 156"/>
                <a:gd name="T13" fmla="*/ 606 h 733"/>
                <a:gd name="T14" fmla="*/ 144 w 156"/>
                <a:gd name="T15" fmla="*/ 648 h 733"/>
                <a:gd name="T16" fmla="*/ 156 w 156"/>
                <a:gd name="T17" fmla="*/ 669 h 733"/>
                <a:gd name="T18" fmla="*/ 148 w 156"/>
                <a:gd name="T19" fmla="*/ 733 h 733"/>
                <a:gd name="T20" fmla="*/ 30 w 156"/>
                <a:gd name="T21" fmla="*/ 488 h 733"/>
                <a:gd name="T22" fmla="*/ 30 w 156"/>
                <a:gd name="T23" fmla="*/ 327 h 733"/>
                <a:gd name="T24" fmla="*/ 26 w 156"/>
                <a:gd name="T25" fmla="*/ 190 h 733"/>
                <a:gd name="T26" fmla="*/ 0 w 156"/>
                <a:gd name="T27" fmla="*/ 59 h 733"/>
                <a:gd name="T28" fmla="*/ 68 w 156"/>
                <a:gd name="T29" fmla="*/ 0 h 733"/>
                <a:gd name="T30" fmla="*/ 68 w 156"/>
                <a:gd name="T31" fmla="*/ 0 h 733"/>
                <a:gd name="T32" fmla="*/ 68 w 156"/>
                <a:gd name="T33" fmla="*/ 0 h 7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6"/>
                <a:gd name="T52" fmla="*/ 0 h 733"/>
                <a:gd name="T53" fmla="*/ 156 w 156"/>
                <a:gd name="T54" fmla="*/ 733 h 73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6" h="733">
                  <a:moveTo>
                    <a:pt x="68" y="0"/>
                  </a:moveTo>
                  <a:lnTo>
                    <a:pt x="49" y="30"/>
                  </a:lnTo>
                  <a:lnTo>
                    <a:pt x="34" y="93"/>
                  </a:lnTo>
                  <a:lnTo>
                    <a:pt x="66" y="173"/>
                  </a:lnTo>
                  <a:lnTo>
                    <a:pt x="99" y="247"/>
                  </a:lnTo>
                  <a:lnTo>
                    <a:pt x="87" y="368"/>
                  </a:lnTo>
                  <a:lnTo>
                    <a:pt x="118" y="606"/>
                  </a:lnTo>
                  <a:lnTo>
                    <a:pt x="144" y="648"/>
                  </a:lnTo>
                  <a:lnTo>
                    <a:pt x="156" y="669"/>
                  </a:lnTo>
                  <a:lnTo>
                    <a:pt x="148" y="733"/>
                  </a:lnTo>
                  <a:lnTo>
                    <a:pt x="30" y="488"/>
                  </a:lnTo>
                  <a:lnTo>
                    <a:pt x="30" y="327"/>
                  </a:lnTo>
                  <a:lnTo>
                    <a:pt x="26" y="190"/>
                  </a:lnTo>
                  <a:lnTo>
                    <a:pt x="0" y="59"/>
                  </a:lnTo>
                  <a:lnTo>
                    <a:pt x="68" y="0"/>
                  </a:lnTo>
                  <a:close/>
                </a:path>
              </a:pathLst>
            </a:custGeom>
            <a:solidFill>
              <a:srgbClr val="C7695C"/>
            </a:solidFill>
            <a:ln w="9525">
              <a:noFill/>
              <a:round/>
              <a:headEnd/>
              <a:tailEnd/>
            </a:ln>
          </p:spPr>
          <p:txBody>
            <a:bodyPr/>
            <a:lstStyle/>
            <a:p>
              <a:endParaRPr lang="en-US"/>
            </a:p>
          </p:txBody>
        </p:sp>
        <p:sp>
          <p:nvSpPr>
            <p:cNvPr id="27676" name="Freeform 227"/>
            <p:cNvSpPr>
              <a:spLocks/>
            </p:cNvSpPr>
            <p:nvPr/>
          </p:nvSpPr>
          <p:spPr bwMode="auto">
            <a:xfrm>
              <a:off x="2287" y="3177"/>
              <a:ext cx="505" cy="852"/>
            </a:xfrm>
            <a:custGeom>
              <a:avLst/>
              <a:gdLst>
                <a:gd name="T0" fmla="*/ 27 w 1011"/>
                <a:gd name="T1" fmla="*/ 726 h 1705"/>
                <a:gd name="T2" fmla="*/ 89 w 1011"/>
                <a:gd name="T3" fmla="*/ 669 h 1705"/>
                <a:gd name="T4" fmla="*/ 262 w 1011"/>
                <a:gd name="T5" fmla="*/ 564 h 1705"/>
                <a:gd name="T6" fmla="*/ 432 w 1011"/>
                <a:gd name="T7" fmla="*/ 439 h 1705"/>
                <a:gd name="T8" fmla="*/ 563 w 1011"/>
                <a:gd name="T9" fmla="*/ 300 h 1705"/>
                <a:gd name="T10" fmla="*/ 637 w 1011"/>
                <a:gd name="T11" fmla="*/ 196 h 1705"/>
                <a:gd name="T12" fmla="*/ 751 w 1011"/>
                <a:gd name="T13" fmla="*/ 135 h 1705"/>
                <a:gd name="T14" fmla="*/ 684 w 1011"/>
                <a:gd name="T15" fmla="*/ 302 h 1705"/>
                <a:gd name="T16" fmla="*/ 622 w 1011"/>
                <a:gd name="T17" fmla="*/ 511 h 1705"/>
                <a:gd name="T18" fmla="*/ 578 w 1011"/>
                <a:gd name="T19" fmla="*/ 794 h 1705"/>
                <a:gd name="T20" fmla="*/ 637 w 1011"/>
                <a:gd name="T21" fmla="*/ 785 h 1705"/>
                <a:gd name="T22" fmla="*/ 719 w 1011"/>
                <a:gd name="T23" fmla="*/ 600 h 1705"/>
                <a:gd name="T24" fmla="*/ 802 w 1011"/>
                <a:gd name="T25" fmla="*/ 418 h 1705"/>
                <a:gd name="T26" fmla="*/ 827 w 1011"/>
                <a:gd name="T27" fmla="*/ 300 h 1705"/>
                <a:gd name="T28" fmla="*/ 842 w 1011"/>
                <a:gd name="T29" fmla="*/ 150 h 1705"/>
                <a:gd name="T30" fmla="*/ 823 w 1011"/>
                <a:gd name="T31" fmla="*/ 28 h 1705"/>
                <a:gd name="T32" fmla="*/ 852 w 1011"/>
                <a:gd name="T33" fmla="*/ 0 h 1705"/>
                <a:gd name="T34" fmla="*/ 924 w 1011"/>
                <a:gd name="T35" fmla="*/ 68 h 1705"/>
                <a:gd name="T36" fmla="*/ 897 w 1011"/>
                <a:gd name="T37" fmla="*/ 171 h 1705"/>
                <a:gd name="T38" fmla="*/ 956 w 1011"/>
                <a:gd name="T39" fmla="*/ 401 h 1705"/>
                <a:gd name="T40" fmla="*/ 991 w 1011"/>
                <a:gd name="T41" fmla="*/ 521 h 1705"/>
                <a:gd name="T42" fmla="*/ 996 w 1011"/>
                <a:gd name="T43" fmla="*/ 589 h 1705"/>
                <a:gd name="T44" fmla="*/ 926 w 1011"/>
                <a:gd name="T45" fmla="*/ 564 h 1705"/>
                <a:gd name="T46" fmla="*/ 892 w 1011"/>
                <a:gd name="T47" fmla="*/ 325 h 1705"/>
                <a:gd name="T48" fmla="*/ 827 w 1011"/>
                <a:gd name="T49" fmla="*/ 435 h 1705"/>
                <a:gd name="T50" fmla="*/ 662 w 1011"/>
                <a:gd name="T51" fmla="*/ 825 h 1705"/>
                <a:gd name="T52" fmla="*/ 662 w 1011"/>
                <a:gd name="T53" fmla="*/ 1175 h 1705"/>
                <a:gd name="T54" fmla="*/ 776 w 1011"/>
                <a:gd name="T55" fmla="*/ 1519 h 1705"/>
                <a:gd name="T56" fmla="*/ 781 w 1011"/>
                <a:gd name="T57" fmla="*/ 1693 h 1705"/>
                <a:gd name="T58" fmla="*/ 722 w 1011"/>
                <a:gd name="T59" fmla="*/ 1703 h 1705"/>
                <a:gd name="T60" fmla="*/ 645 w 1011"/>
                <a:gd name="T61" fmla="*/ 1591 h 1705"/>
                <a:gd name="T62" fmla="*/ 338 w 1011"/>
                <a:gd name="T63" fmla="*/ 1503 h 1705"/>
                <a:gd name="T64" fmla="*/ 394 w 1011"/>
                <a:gd name="T65" fmla="*/ 1338 h 1705"/>
                <a:gd name="T66" fmla="*/ 449 w 1011"/>
                <a:gd name="T67" fmla="*/ 1159 h 1705"/>
                <a:gd name="T68" fmla="*/ 492 w 1011"/>
                <a:gd name="T69" fmla="*/ 1119 h 1705"/>
                <a:gd name="T70" fmla="*/ 458 w 1011"/>
                <a:gd name="T71" fmla="*/ 889 h 1705"/>
                <a:gd name="T72" fmla="*/ 538 w 1011"/>
                <a:gd name="T73" fmla="*/ 540 h 1705"/>
                <a:gd name="T74" fmla="*/ 557 w 1011"/>
                <a:gd name="T75" fmla="*/ 365 h 1705"/>
                <a:gd name="T76" fmla="*/ 299 w 1011"/>
                <a:gd name="T77" fmla="*/ 920 h 1705"/>
                <a:gd name="T78" fmla="*/ 253 w 1011"/>
                <a:gd name="T79" fmla="*/ 1144 h 1705"/>
                <a:gd name="T80" fmla="*/ 205 w 1011"/>
                <a:gd name="T81" fmla="*/ 1425 h 1705"/>
                <a:gd name="T82" fmla="*/ 207 w 1011"/>
                <a:gd name="T83" fmla="*/ 1233 h 1705"/>
                <a:gd name="T84" fmla="*/ 249 w 1011"/>
                <a:gd name="T85" fmla="*/ 1000 h 1705"/>
                <a:gd name="T86" fmla="*/ 211 w 1011"/>
                <a:gd name="T87" fmla="*/ 1030 h 1705"/>
                <a:gd name="T88" fmla="*/ 240 w 1011"/>
                <a:gd name="T89" fmla="*/ 880 h 1705"/>
                <a:gd name="T90" fmla="*/ 289 w 1011"/>
                <a:gd name="T91" fmla="*/ 751 h 1705"/>
                <a:gd name="T92" fmla="*/ 340 w 1011"/>
                <a:gd name="T93" fmla="*/ 640 h 1705"/>
                <a:gd name="T94" fmla="*/ 394 w 1011"/>
                <a:gd name="T95" fmla="*/ 538 h 1705"/>
                <a:gd name="T96" fmla="*/ 338 w 1011"/>
                <a:gd name="T97" fmla="*/ 564 h 1705"/>
                <a:gd name="T98" fmla="*/ 314 w 1011"/>
                <a:gd name="T99" fmla="*/ 534 h 1705"/>
                <a:gd name="T100" fmla="*/ 139 w 1011"/>
                <a:gd name="T101" fmla="*/ 680 h 1705"/>
                <a:gd name="T102" fmla="*/ 82 w 1011"/>
                <a:gd name="T103" fmla="*/ 882 h 1705"/>
                <a:gd name="T104" fmla="*/ 61 w 1011"/>
                <a:gd name="T105" fmla="*/ 1059 h 1705"/>
                <a:gd name="T106" fmla="*/ 53 w 1011"/>
                <a:gd name="T107" fmla="*/ 811 h 1705"/>
                <a:gd name="T108" fmla="*/ 0 w 1011"/>
                <a:gd name="T109" fmla="*/ 1022 h 1705"/>
                <a:gd name="T110" fmla="*/ 15 w 1011"/>
                <a:gd name="T111" fmla="*/ 754 h 170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011"/>
                <a:gd name="T169" fmla="*/ 0 h 1705"/>
                <a:gd name="T170" fmla="*/ 1011 w 1011"/>
                <a:gd name="T171" fmla="*/ 1705 h 170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011" h="1705">
                  <a:moveTo>
                    <a:pt x="15" y="754"/>
                  </a:moveTo>
                  <a:lnTo>
                    <a:pt x="27" y="726"/>
                  </a:lnTo>
                  <a:lnTo>
                    <a:pt x="48" y="697"/>
                  </a:lnTo>
                  <a:lnTo>
                    <a:pt x="89" y="669"/>
                  </a:lnTo>
                  <a:lnTo>
                    <a:pt x="194" y="618"/>
                  </a:lnTo>
                  <a:lnTo>
                    <a:pt x="262" y="564"/>
                  </a:lnTo>
                  <a:lnTo>
                    <a:pt x="323" y="500"/>
                  </a:lnTo>
                  <a:lnTo>
                    <a:pt x="432" y="439"/>
                  </a:lnTo>
                  <a:lnTo>
                    <a:pt x="483" y="405"/>
                  </a:lnTo>
                  <a:lnTo>
                    <a:pt x="563" y="300"/>
                  </a:lnTo>
                  <a:lnTo>
                    <a:pt x="612" y="224"/>
                  </a:lnTo>
                  <a:lnTo>
                    <a:pt x="637" y="196"/>
                  </a:lnTo>
                  <a:lnTo>
                    <a:pt x="667" y="175"/>
                  </a:lnTo>
                  <a:lnTo>
                    <a:pt x="751" y="135"/>
                  </a:lnTo>
                  <a:lnTo>
                    <a:pt x="698" y="226"/>
                  </a:lnTo>
                  <a:lnTo>
                    <a:pt x="684" y="302"/>
                  </a:lnTo>
                  <a:lnTo>
                    <a:pt x="654" y="407"/>
                  </a:lnTo>
                  <a:lnTo>
                    <a:pt x="622" y="511"/>
                  </a:lnTo>
                  <a:lnTo>
                    <a:pt x="597" y="595"/>
                  </a:lnTo>
                  <a:lnTo>
                    <a:pt x="578" y="794"/>
                  </a:lnTo>
                  <a:lnTo>
                    <a:pt x="608" y="810"/>
                  </a:lnTo>
                  <a:lnTo>
                    <a:pt x="637" y="785"/>
                  </a:lnTo>
                  <a:lnTo>
                    <a:pt x="686" y="690"/>
                  </a:lnTo>
                  <a:lnTo>
                    <a:pt x="719" y="600"/>
                  </a:lnTo>
                  <a:lnTo>
                    <a:pt x="757" y="509"/>
                  </a:lnTo>
                  <a:lnTo>
                    <a:pt x="802" y="418"/>
                  </a:lnTo>
                  <a:lnTo>
                    <a:pt x="821" y="370"/>
                  </a:lnTo>
                  <a:lnTo>
                    <a:pt x="827" y="300"/>
                  </a:lnTo>
                  <a:lnTo>
                    <a:pt x="818" y="205"/>
                  </a:lnTo>
                  <a:lnTo>
                    <a:pt x="842" y="150"/>
                  </a:lnTo>
                  <a:lnTo>
                    <a:pt x="821" y="101"/>
                  </a:lnTo>
                  <a:lnTo>
                    <a:pt x="823" y="28"/>
                  </a:lnTo>
                  <a:lnTo>
                    <a:pt x="831" y="9"/>
                  </a:lnTo>
                  <a:lnTo>
                    <a:pt x="852" y="0"/>
                  </a:lnTo>
                  <a:lnTo>
                    <a:pt x="911" y="15"/>
                  </a:lnTo>
                  <a:lnTo>
                    <a:pt x="924" y="68"/>
                  </a:lnTo>
                  <a:lnTo>
                    <a:pt x="909" y="135"/>
                  </a:lnTo>
                  <a:lnTo>
                    <a:pt x="897" y="171"/>
                  </a:lnTo>
                  <a:lnTo>
                    <a:pt x="932" y="253"/>
                  </a:lnTo>
                  <a:lnTo>
                    <a:pt x="956" y="401"/>
                  </a:lnTo>
                  <a:lnTo>
                    <a:pt x="970" y="464"/>
                  </a:lnTo>
                  <a:lnTo>
                    <a:pt x="991" y="521"/>
                  </a:lnTo>
                  <a:lnTo>
                    <a:pt x="1011" y="555"/>
                  </a:lnTo>
                  <a:lnTo>
                    <a:pt x="996" y="589"/>
                  </a:lnTo>
                  <a:lnTo>
                    <a:pt x="951" y="604"/>
                  </a:lnTo>
                  <a:lnTo>
                    <a:pt x="926" y="564"/>
                  </a:lnTo>
                  <a:lnTo>
                    <a:pt x="911" y="435"/>
                  </a:lnTo>
                  <a:lnTo>
                    <a:pt x="892" y="325"/>
                  </a:lnTo>
                  <a:lnTo>
                    <a:pt x="857" y="369"/>
                  </a:lnTo>
                  <a:lnTo>
                    <a:pt x="827" y="435"/>
                  </a:lnTo>
                  <a:lnTo>
                    <a:pt x="747" y="625"/>
                  </a:lnTo>
                  <a:lnTo>
                    <a:pt x="662" y="825"/>
                  </a:lnTo>
                  <a:lnTo>
                    <a:pt x="631" y="973"/>
                  </a:lnTo>
                  <a:lnTo>
                    <a:pt x="662" y="1175"/>
                  </a:lnTo>
                  <a:lnTo>
                    <a:pt x="732" y="1473"/>
                  </a:lnTo>
                  <a:lnTo>
                    <a:pt x="776" y="1519"/>
                  </a:lnTo>
                  <a:lnTo>
                    <a:pt x="806" y="1583"/>
                  </a:lnTo>
                  <a:lnTo>
                    <a:pt x="781" y="1693"/>
                  </a:lnTo>
                  <a:lnTo>
                    <a:pt x="751" y="1705"/>
                  </a:lnTo>
                  <a:lnTo>
                    <a:pt x="722" y="1703"/>
                  </a:lnTo>
                  <a:lnTo>
                    <a:pt x="742" y="1538"/>
                  </a:lnTo>
                  <a:lnTo>
                    <a:pt x="645" y="1591"/>
                  </a:lnTo>
                  <a:lnTo>
                    <a:pt x="588" y="1638"/>
                  </a:lnTo>
                  <a:lnTo>
                    <a:pt x="338" y="1503"/>
                  </a:lnTo>
                  <a:lnTo>
                    <a:pt x="356" y="1452"/>
                  </a:lnTo>
                  <a:lnTo>
                    <a:pt x="394" y="1338"/>
                  </a:lnTo>
                  <a:lnTo>
                    <a:pt x="430" y="1220"/>
                  </a:lnTo>
                  <a:lnTo>
                    <a:pt x="449" y="1159"/>
                  </a:lnTo>
                  <a:lnTo>
                    <a:pt x="443" y="1114"/>
                  </a:lnTo>
                  <a:lnTo>
                    <a:pt x="492" y="1119"/>
                  </a:lnTo>
                  <a:lnTo>
                    <a:pt x="487" y="988"/>
                  </a:lnTo>
                  <a:lnTo>
                    <a:pt x="458" y="889"/>
                  </a:lnTo>
                  <a:lnTo>
                    <a:pt x="511" y="682"/>
                  </a:lnTo>
                  <a:lnTo>
                    <a:pt x="538" y="540"/>
                  </a:lnTo>
                  <a:lnTo>
                    <a:pt x="643" y="251"/>
                  </a:lnTo>
                  <a:lnTo>
                    <a:pt x="557" y="365"/>
                  </a:lnTo>
                  <a:lnTo>
                    <a:pt x="462" y="454"/>
                  </a:lnTo>
                  <a:lnTo>
                    <a:pt x="299" y="920"/>
                  </a:lnTo>
                  <a:lnTo>
                    <a:pt x="276" y="1011"/>
                  </a:lnTo>
                  <a:lnTo>
                    <a:pt x="253" y="1144"/>
                  </a:lnTo>
                  <a:lnTo>
                    <a:pt x="238" y="1368"/>
                  </a:lnTo>
                  <a:lnTo>
                    <a:pt x="205" y="1425"/>
                  </a:lnTo>
                  <a:lnTo>
                    <a:pt x="188" y="1439"/>
                  </a:lnTo>
                  <a:lnTo>
                    <a:pt x="207" y="1233"/>
                  </a:lnTo>
                  <a:lnTo>
                    <a:pt x="215" y="1112"/>
                  </a:lnTo>
                  <a:lnTo>
                    <a:pt x="249" y="1000"/>
                  </a:lnTo>
                  <a:lnTo>
                    <a:pt x="236" y="1013"/>
                  </a:lnTo>
                  <a:lnTo>
                    <a:pt x="211" y="1030"/>
                  </a:lnTo>
                  <a:lnTo>
                    <a:pt x="207" y="988"/>
                  </a:lnTo>
                  <a:lnTo>
                    <a:pt x="240" y="880"/>
                  </a:lnTo>
                  <a:lnTo>
                    <a:pt x="264" y="815"/>
                  </a:lnTo>
                  <a:lnTo>
                    <a:pt x="289" y="751"/>
                  </a:lnTo>
                  <a:lnTo>
                    <a:pt x="316" y="692"/>
                  </a:lnTo>
                  <a:lnTo>
                    <a:pt x="340" y="640"/>
                  </a:lnTo>
                  <a:lnTo>
                    <a:pt x="369" y="585"/>
                  </a:lnTo>
                  <a:lnTo>
                    <a:pt x="394" y="538"/>
                  </a:lnTo>
                  <a:lnTo>
                    <a:pt x="409" y="505"/>
                  </a:lnTo>
                  <a:lnTo>
                    <a:pt x="338" y="564"/>
                  </a:lnTo>
                  <a:lnTo>
                    <a:pt x="243" y="764"/>
                  </a:lnTo>
                  <a:lnTo>
                    <a:pt x="314" y="534"/>
                  </a:lnTo>
                  <a:lnTo>
                    <a:pt x="243" y="610"/>
                  </a:lnTo>
                  <a:lnTo>
                    <a:pt x="139" y="680"/>
                  </a:lnTo>
                  <a:lnTo>
                    <a:pt x="93" y="715"/>
                  </a:lnTo>
                  <a:lnTo>
                    <a:pt x="82" y="882"/>
                  </a:lnTo>
                  <a:lnTo>
                    <a:pt x="74" y="1114"/>
                  </a:lnTo>
                  <a:lnTo>
                    <a:pt x="61" y="1059"/>
                  </a:lnTo>
                  <a:lnTo>
                    <a:pt x="51" y="988"/>
                  </a:lnTo>
                  <a:lnTo>
                    <a:pt x="53" y="811"/>
                  </a:lnTo>
                  <a:lnTo>
                    <a:pt x="32" y="933"/>
                  </a:lnTo>
                  <a:lnTo>
                    <a:pt x="0" y="1022"/>
                  </a:lnTo>
                  <a:lnTo>
                    <a:pt x="15" y="754"/>
                  </a:lnTo>
                  <a:close/>
                </a:path>
              </a:pathLst>
            </a:custGeom>
            <a:solidFill>
              <a:srgbClr val="000000"/>
            </a:solidFill>
            <a:ln w="9525">
              <a:noFill/>
              <a:round/>
              <a:headEnd/>
              <a:tailEnd/>
            </a:ln>
          </p:spPr>
          <p:txBody>
            <a:bodyPr/>
            <a:lstStyle/>
            <a:p>
              <a:endParaRPr lang="en-US"/>
            </a:p>
          </p:txBody>
        </p:sp>
        <p:sp>
          <p:nvSpPr>
            <p:cNvPr id="27677" name="Freeform 228"/>
            <p:cNvSpPr>
              <a:spLocks/>
            </p:cNvSpPr>
            <p:nvPr/>
          </p:nvSpPr>
          <p:spPr bwMode="auto">
            <a:xfrm>
              <a:off x="2669" y="3029"/>
              <a:ext cx="88" cy="152"/>
            </a:xfrm>
            <a:custGeom>
              <a:avLst/>
              <a:gdLst>
                <a:gd name="T0" fmla="*/ 168 w 177"/>
                <a:gd name="T1" fmla="*/ 36 h 304"/>
                <a:gd name="T2" fmla="*/ 99 w 177"/>
                <a:gd name="T3" fmla="*/ 116 h 304"/>
                <a:gd name="T4" fmla="*/ 111 w 177"/>
                <a:gd name="T5" fmla="*/ 190 h 304"/>
                <a:gd name="T6" fmla="*/ 143 w 177"/>
                <a:gd name="T7" fmla="*/ 238 h 304"/>
                <a:gd name="T8" fmla="*/ 168 w 177"/>
                <a:gd name="T9" fmla="*/ 304 h 304"/>
                <a:gd name="T10" fmla="*/ 156 w 177"/>
                <a:gd name="T11" fmla="*/ 289 h 304"/>
                <a:gd name="T12" fmla="*/ 130 w 177"/>
                <a:gd name="T13" fmla="*/ 268 h 304"/>
                <a:gd name="T14" fmla="*/ 42 w 177"/>
                <a:gd name="T15" fmla="*/ 244 h 304"/>
                <a:gd name="T16" fmla="*/ 0 w 177"/>
                <a:gd name="T17" fmla="*/ 223 h 304"/>
                <a:gd name="T18" fmla="*/ 42 w 177"/>
                <a:gd name="T19" fmla="*/ 55 h 304"/>
                <a:gd name="T20" fmla="*/ 57 w 177"/>
                <a:gd name="T21" fmla="*/ 190 h 304"/>
                <a:gd name="T22" fmla="*/ 112 w 177"/>
                <a:gd name="T23" fmla="*/ 236 h 304"/>
                <a:gd name="T24" fmla="*/ 99 w 177"/>
                <a:gd name="T25" fmla="*/ 202 h 304"/>
                <a:gd name="T26" fmla="*/ 88 w 177"/>
                <a:gd name="T27" fmla="*/ 160 h 304"/>
                <a:gd name="T28" fmla="*/ 93 w 177"/>
                <a:gd name="T29" fmla="*/ 93 h 304"/>
                <a:gd name="T30" fmla="*/ 118 w 177"/>
                <a:gd name="T31" fmla="*/ 61 h 304"/>
                <a:gd name="T32" fmla="*/ 152 w 177"/>
                <a:gd name="T33" fmla="*/ 31 h 304"/>
                <a:gd name="T34" fmla="*/ 90 w 177"/>
                <a:gd name="T35" fmla="*/ 36 h 304"/>
                <a:gd name="T36" fmla="*/ 86 w 177"/>
                <a:gd name="T37" fmla="*/ 0 h 304"/>
                <a:gd name="T38" fmla="*/ 160 w 177"/>
                <a:gd name="T39" fmla="*/ 8 h 304"/>
                <a:gd name="T40" fmla="*/ 177 w 177"/>
                <a:gd name="T41" fmla="*/ 19 h 304"/>
                <a:gd name="T42" fmla="*/ 168 w 177"/>
                <a:gd name="T43" fmla="*/ 36 h 304"/>
                <a:gd name="T44" fmla="*/ 168 w 177"/>
                <a:gd name="T45" fmla="*/ 36 h 304"/>
                <a:gd name="T46" fmla="*/ 168 w 177"/>
                <a:gd name="T47" fmla="*/ 36 h 304"/>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7"/>
                <a:gd name="T73" fmla="*/ 0 h 304"/>
                <a:gd name="T74" fmla="*/ 177 w 177"/>
                <a:gd name="T75" fmla="*/ 304 h 304"/>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7" h="304">
                  <a:moveTo>
                    <a:pt x="168" y="36"/>
                  </a:moveTo>
                  <a:lnTo>
                    <a:pt x="99" y="116"/>
                  </a:lnTo>
                  <a:lnTo>
                    <a:pt x="111" y="190"/>
                  </a:lnTo>
                  <a:lnTo>
                    <a:pt x="143" y="238"/>
                  </a:lnTo>
                  <a:lnTo>
                    <a:pt x="168" y="304"/>
                  </a:lnTo>
                  <a:lnTo>
                    <a:pt x="156" y="289"/>
                  </a:lnTo>
                  <a:lnTo>
                    <a:pt x="130" y="268"/>
                  </a:lnTo>
                  <a:lnTo>
                    <a:pt x="42" y="244"/>
                  </a:lnTo>
                  <a:lnTo>
                    <a:pt x="0" y="223"/>
                  </a:lnTo>
                  <a:lnTo>
                    <a:pt x="42" y="55"/>
                  </a:lnTo>
                  <a:lnTo>
                    <a:pt x="57" y="190"/>
                  </a:lnTo>
                  <a:lnTo>
                    <a:pt x="112" y="236"/>
                  </a:lnTo>
                  <a:lnTo>
                    <a:pt x="99" y="202"/>
                  </a:lnTo>
                  <a:lnTo>
                    <a:pt x="88" y="160"/>
                  </a:lnTo>
                  <a:lnTo>
                    <a:pt x="93" y="93"/>
                  </a:lnTo>
                  <a:lnTo>
                    <a:pt x="118" y="61"/>
                  </a:lnTo>
                  <a:lnTo>
                    <a:pt x="152" y="31"/>
                  </a:lnTo>
                  <a:lnTo>
                    <a:pt x="90" y="36"/>
                  </a:lnTo>
                  <a:lnTo>
                    <a:pt x="86" y="0"/>
                  </a:lnTo>
                  <a:lnTo>
                    <a:pt x="160" y="8"/>
                  </a:lnTo>
                  <a:lnTo>
                    <a:pt x="177" y="19"/>
                  </a:lnTo>
                  <a:lnTo>
                    <a:pt x="168" y="36"/>
                  </a:lnTo>
                  <a:close/>
                </a:path>
              </a:pathLst>
            </a:custGeom>
            <a:solidFill>
              <a:srgbClr val="000000"/>
            </a:solidFill>
            <a:ln w="9525">
              <a:noFill/>
              <a:round/>
              <a:headEnd/>
              <a:tailEnd/>
            </a:ln>
          </p:spPr>
          <p:txBody>
            <a:bodyPr/>
            <a:lstStyle/>
            <a:p>
              <a:endParaRPr lang="en-US"/>
            </a:p>
          </p:txBody>
        </p:sp>
        <p:sp>
          <p:nvSpPr>
            <p:cNvPr id="27678" name="Freeform 229"/>
            <p:cNvSpPr>
              <a:spLocks/>
            </p:cNvSpPr>
            <p:nvPr/>
          </p:nvSpPr>
          <p:spPr bwMode="auto">
            <a:xfrm>
              <a:off x="2972" y="3219"/>
              <a:ext cx="112" cy="255"/>
            </a:xfrm>
            <a:custGeom>
              <a:avLst/>
              <a:gdLst>
                <a:gd name="T0" fmla="*/ 0 w 224"/>
                <a:gd name="T1" fmla="*/ 0 h 512"/>
                <a:gd name="T2" fmla="*/ 34 w 224"/>
                <a:gd name="T3" fmla="*/ 25 h 512"/>
                <a:gd name="T4" fmla="*/ 55 w 224"/>
                <a:gd name="T5" fmla="*/ 82 h 512"/>
                <a:gd name="T6" fmla="*/ 91 w 224"/>
                <a:gd name="T7" fmla="*/ 128 h 512"/>
                <a:gd name="T8" fmla="*/ 116 w 224"/>
                <a:gd name="T9" fmla="*/ 160 h 512"/>
                <a:gd name="T10" fmla="*/ 144 w 224"/>
                <a:gd name="T11" fmla="*/ 191 h 512"/>
                <a:gd name="T12" fmla="*/ 173 w 224"/>
                <a:gd name="T13" fmla="*/ 232 h 512"/>
                <a:gd name="T14" fmla="*/ 171 w 224"/>
                <a:gd name="T15" fmla="*/ 291 h 512"/>
                <a:gd name="T16" fmla="*/ 177 w 224"/>
                <a:gd name="T17" fmla="*/ 322 h 512"/>
                <a:gd name="T18" fmla="*/ 188 w 224"/>
                <a:gd name="T19" fmla="*/ 282 h 512"/>
                <a:gd name="T20" fmla="*/ 203 w 224"/>
                <a:gd name="T21" fmla="*/ 310 h 512"/>
                <a:gd name="T22" fmla="*/ 209 w 224"/>
                <a:gd name="T23" fmla="*/ 386 h 512"/>
                <a:gd name="T24" fmla="*/ 209 w 224"/>
                <a:gd name="T25" fmla="*/ 434 h 512"/>
                <a:gd name="T26" fmla="*/ 184 w 224"/>
                <a:gd name="T27" fmla="*/ 504 h 512"/>
                <a:gd name="T28" fmla="*/ 196 w 224"/>
                <a:gd name="T29" fmla="*/ 512 h 512"/>
                <a:gd name="T30" fmla="*/ 209 w 224"/>
                <a:gd name="T31" fmla="*/ 478 h 512"/>
                <a:gd name="T32" fmla="*/ 224 w 224"/>
                <a:gd name="T33" fmla="*/ 432 h 512"/>
                <a:gd name="T34" fmla="*/ 218 w 224"/>
                <a:gd name="T35" fmla="*/ 320 h 512"/>
                <a:gd name="T36" fmla="*/ 203 w 224"/>
                <a:gd name="T37" fmla="*/ 261 h 512"/>
                <a:gd name="T38" fmla="*/ 188 w 224"/>
                <a:gd name="T39" fmla="*/ 225 h 512"/>
                <a:gd name="T40" fmla="*/ 140 w 224"/>
                <a:gd name="T41" fmla="*/ 168 h 512"/>
                <a:gd name="T42" fmla="*/ 125 w 224"/>
                <a:gd name="T43" fmla="*/ 143 h 512"/>
                <a:gd name="T44" fmla="*/ 97 w 224"/>
                <a:gd name="T45" fmla="*/ 109 h 512"/>
                <a:gd name="T46" fmla="*/ 57 w 224"/>
                <a:gd name="T47" fmla="*/ 57 h 512"/>
                <a:gd name="T48" fmla="*/ 42 w 224"/>
                <a:gd name="T49" fmla="*/ 8 h 512"/>
                <a:gd name="T50" fmla="*/ 0 w 224"/>
                <a:gd name="T51" fmla="*/ 0 h 512"/>
                <a:gd name="T52" fmla="*/ 0 w 224"/>
                <a:gd name="T53" fmla="*/ 0 h 512"/>
                <a:gd name="T54" fmla="*/ 0 w 224"/>
                <a:gd name="T55" fmla="*/ 0 h 512"/>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224"/>
                <a:gd name="T85" fmla="*/ 0 h 512"/>
                <a:gd name="T86" fmla="*/ 224 w 224"/>
                <a:gd name="T87" fmla="*/ 512 h 512"/>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224" h="512">
                  <a:moveTo>
                    <a:pt x="0" y="0"/>
                  </a:moveTo>
                  <a:lnTo>
                    <a:pt x="34" y="25"/>
                  </a:lnTo>
                  <a:lnTo>
                    <a:pt x="55" y="82"/>
                  </a:lnTo>
                  <a:lnTo>
                    <a:pt x="91" y="128"/>
                  </a:lnTo>
                  <a:lnTo>
                    <a:pt x="116" y="160"/>
                  </a:lnTo>
                  <a:lnTo>
                    <a:pt x="144" y="191"/>
                  </a:lnTo>
                  <a:lnTo>
                    <a:pt x="173" y="232"/>
                  </a:lnTo>
                  <a:lnTo>
                    <a:pt x="171" y="291"/>
                  </a:lnTo>
                  <a:lnTo>
                    <a:pt x="177" y="322"/>
                  </a:lnTo>
                  <a:lnTo>
                    <a:pt x="188" y="282"/>
                  </a:lnTo>
                  <a:lnTo>
                    <a:pt x="203" y="310"/>
                  </a:lnTo>
                  <a:lnTo>
                    <a:pt x="209" y="386"/>
                  </a:lnTo>
                  <a:lnTo>
                    <a:pt x="209" y="434"/>
                  </a:lnTo>
                  <a:lnTo>
                    <a:pt x="184" y="504"/>
                  </a:lnTo>
                  <a:lnTo>
                    <a:pt x="196" y="512"/>
                  </a:lnTo>
                  <a:lnTo>
                    <a:pt x="209" y="478"/>
                  </a:lnTo>
                  <a:lnTo>
                    <a:pt x="224" y="432"/>
                  </a:lnTo>
                  <a:lnTo>
                    <a:pt x="218" y="320"/>
                  </a:lnTo>
                  <a:lnTo>
                    <a:pt x="203" y="261"/>
                  </a:lnTo>
                  <a:lnTo>
                    <a:pt x="188" y="225"/>
                  </a:lnTo>
                  <a:lnTo>
                    <a:pt x="140" y="168"/>
                  </a:lnTo>
                  <a:lnTo>
                    <a:pt x="125" y="143"/>
                  </a:lnTo>
                  <a:lnTo>
                    <a:pt x="97" y="109"/>
                  </a:lnTo>
                  <a:lnTo>
                    <a:pt x="57" y="57"/>
                  </a:lnTo>
                  <a:lnTo>
                    <a:pt x="42" y="8"/>
                  </a:lnTo>
                  <a:lnTo>
                    <a:pt x="0" y="0"/>
                  </a:lnTo>
                  <a:close/>
                </a:path>
              </a:pathLst>
            </a:custGeom>
            <a:solidFill>
              <a:srgbClr val="000000"/>
            </a:solidFill>
            <a:ln w="9525">
              <a:noFill/>
              <a:round/>
              <a:headEnd/>
              <a:tailEnd/>
            </a:ln>
          </p:spPr>
          <p:txBody>
            <a:bodyPr/>
            <a:lstStyle/>
            <a:p>
              <a:endParaRPr lang="en-US"/>
            </a:p>
          </p:txBody>
        </p:sp>
        <p:sp>
          <p:nvSpPr>
            <p:cNvPr id="27679" name="Freeform 230"/>
            <p:cNvSpPr>
              <a:spLocks/>
            </p:cNvSpPr>
            <p:nvPr/>
          </p:nvSpPr>
          <p:spPr bwMode="auto">
            <a:xfrm>
              <a:off x="2990" y="3168"/>
              <a:ext cx="100" cy="210"/>
            </a:xfrm>
            <a:custGeom>
              <a:avLst/>
              <a:gdLst>
                <a:gd name="T0" fmla="*/ 0 w 200"/>
                <a:gd name="T1" fmla="*/ 0 h 420"/>
                <a:gd name="T2" fmla="*/ 36 w 200"/>
                <a:gd name="T3" fmla="*/ 23 h 420"/>
                <a:gd name="T4" fmla="*/ 84 w 200"/>
                <a:gd name="T5" fmla="*/ 61 h 420"/>
                <a:gd name="T6" fmla="*/ 112 w 200"/>
                <a:gd name="T7" fmla="*/ 140 h 420"/>
                <a:gd name="T8" fmla="*/ 148 w 200"/>
                <a:gd name="T9" fmla="*/ 235 h 420"/>
                <a:gd name="T10" fmla="*/ 182 w 200"/>
                <a:gd name="T11" fmla="*/ 304 h 420"/>
                <a:gd name="T12" fmla="*/ 181 w 200"/>
                <a:gd name="T13" fmla="*/ 374 h 420"/>
                <a:gd name="T14" fmla="*/ 181 w 200"/>
                <a:gd name="T15" fmla="*/ 397 h 420"/>
                <a:gd name="T16" fmla="*/ 192 w 200"/>
                <a:gd name="T17" fmla="*/ 420 h 420"/>
                <a:gd name="T18" fmla="*/ 200 w 200"/>
                <a:gd name="T19" fmla="*/ 302 h 420"/>
                <a:gd name="T20" fmla="*/ 188 w 200"/>
                <a:gd name="T21" fmla="*/ 279 h 420"/>
                <a:gd name="T22" fmla="*/ 171 w 200"/>
                <a:gd name="T23" fmla="*/ 247 h 420"/>
                <a:gd name="T24" fmla="*/ 133 w 200"/>
                <a:gd name="T25" fmla="*/ 159 h 420"/>
                <a:gd name="T26" fmla="*/ 103 w 200"/>
                <a:gd name="T27" fmla="*/ 62 h 420"/>
                <a:gd name="T28" fmla="*/ 87 w 200"/>
                <a:gd name="T29" fmla="*/ 42 h 420"/>
                <a:gd name="T30" fmla="*/ 70 w 200"/>
                <a:gd name="T31" fmla="*/ 28 h 420"/>
                <a:gd name="T32" fmla="*/ 0 w 200"/>
                <a:gd name="T33" fmla="*/ 0 h 420"/>
                <a:gd name="T34" fmla="*/ 0 w 200"/>
                <a:gd name="T35" fmla="*/ 0 h 420"/>
                <a:gd name="T36" fmla="*/ 0 w 200"/>
                <a:gd name="T37" fmla="*/ 0 h 42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00"/>
                <a:gd name="T58" fmla="*/ 0 h 420"/>
                <a:gd name="T59" fmla="*/ 200 w 200"/>
                <a:gd name="T60" fmla="*/ 420 h 42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00" h="420">
                  <a:moveTo>
                    <a:pt x="0" y="0"/>
                  </a:moveTo>
                  <a:lnTo>
                    <a:pt x="36" y="23"/>
                  </a:lnTo>
                  <a:lnTo>
                    <a:pt x="84" y="61"/>
                  </a:lnTo>
                  <a:lnTo>
                    <a:pt x="112" y="140"/>
                  </a:lnTo>
                  <a:lnTo>
                    <a:pt x="148" y="235"/>
                  </a:lnTo>
                  <a:lnTo>
                    <a:pt x="182" y="304"/>
                  </a:lnTo>
                  <a:lnTo>
                    <a:pt x="181" y="374"/>
                  </a:lnTo>
                  <a:lnTo>
                    <a:pt x="181" y="397"/>
                  </a:lnTo>
                  <a:lnTo>
                    <a:pt x="192" y="420"/>
                  </a:lnTo>
                  <a:lnTo>
                    <a:pt x="200" y="302"/>
                  </a:lnTo>
                  <a:lnTo>
                    <a:pt x="188" y="279"/>
                  </a:lnTo>
                  <a:lnTo>
                    <a:pt x="171" y="247"/>
                  </a:lnTo>
                  <a:lnTo>
                    <a:pt x="133" y="159"/>
                  </a:lnTo>
                  <a:lnTo>
                    <a:pt x="103" y="62"/>
                  </a:lnTo>
                  <a:lnTo>
                    <a:pt x="87" y="42"/>
                  </a:lnTo>
                  <a:lnTo>
                    <a:pt x="70" y="28"/>
                  </a:lnTo>
                  <a:lnTo>
                    <a:pt x="0" y="0"/>
                  </a:lnTo>
                  <a:close/>
                </a:path>
              </a:pathLst>
            </a:custGeom>
            <a:solidFill>
              <a:srgbClr val="000000"/>
            </a:solidFill>
            <a:ln w="9525">
              <a:noFill/>
              <a:round/>
              <a:headEnd/>
              <a:tailEnd/>
            </a:ln>
          </p:spPr>
          <p:txBody>
            <a:bodyPr/>
            <a:lstStyle/>
            <a:p>
              <a:endParaRPr lang="en-US"/>
            </a:p>
          </p:txBody>
        </p:sp>
        <p:sp>
          <p:nvSpPr>
            <p:cNvPr id="27680" name="Freeform 231"/>
            <p:cNvSpPr>
              <a:spLocks/>
            </p:cNvSpPr>
            <p:nvPr/>
          </p:nvSpPr>
          <p:spPr bwMode="auto">
            <a:xfrm>
              <a:off x="2743" y="3012"/>
              <a:ext cx="48" cy="16"/>
            </a:xfrm>
            <a:custGeom>
              <a:avLst/>
              <a:gdLst>
                <a:gd name="T0" fmla="*/ 41 w 97"/>
                <a:gd name="T1" fmla="*/ 0 h 30"/>
                <a:gd name="T2" fmla="*/ 0 w 97"/>
                <a:gd name="T3" fmla="*/ 17 h 30"/>
                <a:gd name="T4" fmla="*/ 49 w 97"/>
                <a:gd name="T5" fmla="*/ 30 h 30"/>
                <a:gd name="T6" fmla="*/ 97 w 97"/>
                <a:gd name="T7" fmla="*/ 8 h 30"/>
                <a:gd name="T8" fmla="*/ 41 w 97"/>
                <a:gd name="T9" fmla="*/ 0 h 30"/>
                <a:gd name="T10" fmla="*/ 41 w 97"/>
                <a:gd name="T11" fmla="*/ 0 h 30"/>
                <a:gd name="T12" fmla="*/ 41 w 97"/>
                <a:gd name="T13" fmla="*/ 0 h 30"/>
                <a:gd name="T14" fmla="*/ 0 60000 65536"/>
                <a:gd name="T15" fmla="*/ 0 60000 65536"/>
                <a:gd name="T16" fmla="*/ 0 60000 65536"/>
                <a:gd name="T17" fmla="*/ 0 60000 65536"/>
                <a:gd name="T18" fmla="*/ 0 60000 65536"/>
                <a:gd name="T19" fmla="*/ 0 60000 65536"/>
                <a:gd name="T20" fmla="*/ 0 60000 65536"/>
                <a:gd name="T21" fmla="*/ 0 w 97"/>
                <a:gd name="T22" fmla="*/ 0 h 30"/>
                <a:gd name="T23" fmla="*/ 97 w 97"/>
                <a:gd name="T24" fmla="*/ 30 h 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7" h="30">
                  <a:moveTo>
                    <a:pt x="41" y="0"/>
                  </a:moveTo>
                  <a:lnTo>
                    <a:pt x="0" y="17"/>
                  </a:lnTo>
                  <a:lnTo>
                    <a:pt x="49" y="30"/>
                  </a:lnTo>
                  <a:lnTo>
                    <a:pt x="97" y="8"/>
                  </a:lnTo>
                  <a:lnTo>
                    <a:pt x="41" y="0"/>
                  </a:lnTo>
                  <a:close/>
                </a:path>
              </a:pathLst>
            </a:custGeom>
            <a:solidFill>
              <a:srgbClr val="FFFFFF"/>
            </a:solidFill>
            <a:ln w="9525">
              <a:noFill/>
              <a:round/>
              <a:headEnd/>
              <a:tailEnd/>
            </a:ln>
          </p:spPr>
          <p:txBody>
            <a:bodyPr/>
            <a:lstStyle/>
            <a:p>
              <a:endParaRPr lang="en-US"/>
            </a:p>
          </p:txBody>
        </p:sp>
        <p:sp>
          <p:nvSpPr>
            <p:cNvPr id="27681" name="Freeform 232"/>
            <p:cNvSpPr>
              <a:spLocks/>
            </p:cNvSpPr>
            <p:nvPr/>
          </p:nvSpPr>
          <p:spPr bwMode="auto">
            <a:xfrm>
              <a:off x="2015" y="3460"/>
              <a:ext cx="25" cy="66"/>
            </a:xfrm>
            <a:custGeom>
              <a:avLst/>
              <a:gdLst>
                <a:gd name="T0" fmla="*/ 6 w 52"/>
                <a:gd name="T1" fmla="*/ 0 h 131"/>
                <a:gd name="T2" fmla="*/ 8 w 52"/>
                <a:gd name="T3" fmla="*/ 48 h 131"/>
                <a:gd name="T4" fmla="*/ 0 w 52"/>
                <a:gd name="T5" fmla="*/ 103 h 131"/>
                <a:gd name="T6" fmla="*/ 8 w 52"/>
                <a:gd name="T7" fmla="*/ 128 h 131"/>
                <a:gd name="T8" fmla="*/ 46 w 52"/>
                <a:gd name="T9" fmla="*/ 131 h 131"/>
                <a:gd name="T10" fmla="*/ 52 w 52"/>
                <a:gd name="T11" fmla="*/ 21 h 131"/>
                <a:gd name="T12" fmla="*/ 6 w 52"/>
                <a:gd name="T13" fmla="*/ 0 h 131"/>
                <a:gd name="T14" fmla="*/ 6 w 52"/>
                <a:gd name="T15" fmla="*/ 0 h 131"/>
                <a:gd name="T16" fmla="*/ 6 w 52"/>
                <a:gd name="T17" fmla="*/ 0 h 1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2"/>
                <a:gd name="T28" fmla="*/ 0 h 131"/>
                <a:gd name="T29" fmla="*/ 52 w 52"/>
                <a:gd name="T30" fmla="*/ 131 h 13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2" h="131">
                  <a:moveTo>
                    <a:pt x="6" y="0"/>
                  </a:moveTo>
                  <a:lnTo>
                    <a:pt x="8" y="48"/>
                  </a:lnTo>
                  <a:lnTo>
                    <a:pt x="0" y="103"/>
                  </a:lnTo>
                  <a:lnTo>
                    <a:pt x="8" y="128"/>
                  </a:lnTo>
                  <a:lnTo>
                    <a:pt x="46" y="131"/>
                  </a:lnTo>
                  <a:lnTo>
                    <a:pt x="52" y="21"/>
                  </a:lnTo>
                  <a:lnTo>
                    <a:pt x="6" y="0"/>
                  </a:lnTo>
                  <a:close/>
                </a:path>
              </a:pathLst>
            </a:custGeom>
            <a:solidFill>
              <a:srgbClr val="000000"/>
            </a:solidFill>
            <a:ln w="9525">
              <a:noFill/>
              <a:round/>
              <a:headEnd/>
              <a:tailEnd/>
            </a:ln>
          </p:spPr>
          <p:txBody>
            <a:bodyPr/>
            <a:lstStyle/>
            <a:p>
              <a:endParaRPr lang="en-US"/>
            </a:p>
          </p:txBody>
        </p:sp>
        <p:sp>
          <p:nvSpPr>
            <p:cNvPr id="27682" name="Freeform 233"/>
            <p:cNvSpPr>
              <a:spLocks/>
            </p:cNvSpPr>
            <p:nvPr/>
          </p:nvSpPr>
          <p:spPr bwMode="auto">
            <a:xfrm>
              <a:off x="1611" y="3225"/>
              <a:ext cx="386" cy="431"/>
            </a:xfrm>
            <a:custGeom>
              <a:avLst/>
              <a:gdLst>
                <a:gd name="T0" fmla="*/ 0 w 772"/>
                <a:gd name="T1" fmla="*/ 0 h 861"/>
                <a:gd name="T2" fmla="*/ 198 w 772"/>
                <a:gd name="T3" fmla="*/ 197 h 861"/>
                <a:gd name="T4" fmla="*/ 375 w 772"/>
                <a:gd name="T5" fmla="*/ 574 h 861"/>
                <a:gd name="T6" fmla="*/ 411 w 772"/>
                <a:gd name="T7" fmla="*/ 671 h 861"/>
                <a:gd name="T8" fmla="*/ 447 w 772"/>
                <a:gd name="T9" fmla="*/ 741 h 861"/>
                <a:gd name="T10" fmla="*/ 466 w 772"/>
                <a:gd name="T11" fmla="*/ 768 h 861"/>
                <a:gd name="T12" fmla="*/ 485 w 772"/>
                <a:gd name="T13" fmla="*/ 781 h 861"/>
                <a:gd name="T14" fmla="*/ 550 w 772"/>
                <a:gd name="T15" fmla="*/ 802 h 861"/>
                <a:gd name="T16" fmla="*/ 647 w 772"/>
                <a:gd name="T17" fmla="*/ 829 h 861"/>
                <a:gd name="T18" fmla="*/ 772 w 772"/>
                <a:gd name="T19" fmla="*/ 861 h 861"/>
                <a:gd name="T20" fmla="*/ 574 w 772"/>
                <a:gd name="T21" fmla="*/ 713 h 861"/>
                <a:gd name="T22" fmla="*/ 662 w 772"/>
                <a:gd name="T23" fmla="*/ 682 h 861"/>
                <a:gd name="T24" fmla="*/ 476 w 772"/>
                <a:gd name="T25" fmla="*/ 564 h 861"/>
                <a:gd name="T26" fmla="*/ 544 w 772"/>
                <a:gd name="T27" fmla="*/ 543 h 861"/>
                <a:gd name="T28" fmla="*/ 386 w 772"/>
                <a:gd name="T29" fmla="*/ 426 h 861"/>
                <a:gd name="T30" fmla="*/ 476 w 772"/>
                <a:gd name="T31" fmla="*/ 395 h 861"/>
                <a:gd name="T32" fmla="*/ 267 w 772"/>
                <a:gd name="T33" fmla="*/ 256 h 861"/>
                <a:gd name="T34" fmla="*/ 346 w 772"/>
                <a:gd name="T35" fmla="*/ 247 h 861"/>
                <a:gd name="T36" fmla="*/ 198 w 772"/>
                <a:gd name="T37" fmla="*/ 89 h 861"/>
                <a:gd name="T38" fmla="*/ 0 w 772"/>
                <a:gd name="T39" fmla="*/ 0 h 861"/>
                <a:gd name="T40" fmla="*/ 0 w 772"/>
                <a:gd name="T41" fmla="*/ 0 h 861"/>
                <a:gd name="T42" fmla="*/ 0 w 772"/>
                <a:gd name="T43" fmla="*/ 0 h 8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72"/>
                <a:gd name="T67" fmla="*/ 0 h 861"/>
                <a:gd name="T68" fmla="*/ 772 w 772"/>
                <a:gd name="T69" fmla="*/ 861 h 8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72" h="861">
                  <a:moveTo>
                    <a:pt x="0" y="0"/>
                  </a:moveTo>
                  <a:lnTo>
                    <a:pt x="198" y="197"/>
                  </a:lnTo>
                  <a:lnTo>
                    <a:pt x="375" y="574"/>
                  </a:lnTo>
                  <a:lnTo>
                    <a:pt x="411" y="671"/>
                  </a:lnTo>
                  <a:lnTo>
                    <a:pt x="447" y="741"/>
                  </a:lnTo>
                  <a:lnTo>
                    <a:pt x="466" y="768"/>
                  </a:lnTo>
                  <a:lnTo>
                    <a:pt x="485" y="781"/>
                  </a:lnTo>
                  <a:lnTo>
                    <a:pt x="550" y="802"/>
                  </a:lnTo>
                  <a:lnTo>
                    <a:pt x="647" y="829"/>
                  </a:lnTo>
                  <a:lnTo>
                    <a:pt x="772" y="861"/>
                  </a:lnTo>
                  <a:lnTo>
                    <a:pt x="574" y="713"/>
                  </a:lnTo>
                  <a:lnTo>
                    <a:pt x="662" y="682"/>
                  </a:lnTo>
                  <a:lnTo>
                    <a:pt x="476" y="564"/>
                  </a:lnTo>
                  <a:lnTo>
                    <a:pt x="544" y="543"/>
                  </a:lnTo>
                  <a:lnTo>
                    <a:pt x="386" y="426"/>
                  </a:lnTo>
                  <a:lnTo>
                    <a:pt x="476" y="395"/>
                  </a:lnTo>
                  <a:lnTo>
                    <a:pt x="267" y="256"/>
                  </a:lnTo>
                  <a:lnTo>
                    <a:pt x="346" y="247"/>
                  </a:lnTo>
                  <a:lnTo>
                    <a:pt x="198" y="89"/>
                  </a:lnTo>
                  <a:lnTo>
                    <a:pt x="0" y="0"/>
                  </a:lnTo>
                  <a:close/>
                </a:path>
              </a:pathLst>
            </a:custGeom>
            <a:solidFill>
              <a:srgbClr val="FAADAD"/>
            </a:solidFill>
            <a:ln w="9525">
              <a:noFill/>
              <a:round/>
              <a:headEnd/>
              <a:tailEnd/>
            </a:ln>
          </p:spPr>
          <p:txBody>
            <a:bodyPr/>
            <a:lstStyle/>
            <a:p>
              <a:endParaRPr lang="en-US"/>
            </a:p>
          </p:txBody>
        </p:sp>
        <p:sp>
          <p:nvSpPr>
            <p:cNvPr id="27683" name="Freeform 234"/>
            <p:cNvSpPr>
              <a:spLocks/>
            </p:cNvSpPr>
            <p:nvPr/>
          </p:nvSpPr>
          <p:spPr bwMode="auto">
            <a:xfrm>
              <a:off x="1179" y="2384"/>
              <a:ext cx="23" cy="33"/>
            </a:xfrm>
            <a:custGeom>
              <a:avLst/>
              <a:gdLst>
                <a:gd name="T0" fmla="*/ 19 w 46"/>
                <a:gd name="T1" fmla="*/ 0 h 64"/>
                <a:gd name="T2" fmla="*/ 0 w 46"/>
                <a:gd name="T3" fmla="*/ 20 h 64"/>
                <a:gd name="T4" fmla="*/ 6 w 46"/>
                <a:gd name="T5" fmla="*/ 55 h 64"/>
                <a:gd name="T6" fmla="*/ 38 w 46"/>
                <a:gd name="T7" fmla="*/ 64 h 64"/>
                <a:gd name="T8" fmla="*/ 46 w 46"/>
                <a:gd name="T9" fmla="*/ 34 h 64"/>
                <a:gd name="T10" fmla="*/ 36 w 46"/>
                <a:gd name="T11" fmla="*/ 5 h 64"/>
                <a:gd name="T12" fmla="*/ 19 w 46"/>
                <a:gd name="T13" fmla="*/ 0 h 64"/>
                <a:gd name="T14" fmla="*/ 19 w 46"/>
                <a:gd name="T15" fmla="*/ 0 h 64"/>
                <a:gd name="T16" fmla="*/ 19 w 46"/>
                <a:gd name="T17" fmla="*/ 0 h 6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6"/>
                <a:gd name="T28" fmla="*/ 0 h 64"/>
                <a:gd name="T29" fmla="*/ 46 w 46"/>
                <a:gd name="T30" fmla="*/ 64 h 6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6" h="64">
                  <a:moveTo>
                    <a:pt x="19" y="0"/>
                  </a:moveTo>
                  <a:lnTo>
                    <a:pt x="0" y="20"/>
                  </a:lnTo>
                  <a:lnTo>
                    <a:pt x="6" y="55"/>
                  </a:lnTo>
                  <a:lnTo>
                    <a:pt x="38" y="64"/>
                  </a:lnTo>
                  <a:lnTo>
                    <a:pt x="46" y="34"/>
                  </a:lnTo>
                  <a:lnTo>
                    <a:pt x="36" y="5"/>
                  </a:lnTo>
                  <a:lnTo>
                    <a:pt x="19" y="0"/>
                  </a:lnTo>
                  <a:close/>
                </a:path>
              </a:pathLst>
            </a:custGeom>
            <a:solidFill>
              <a:srgbClr val="C7695C"/>
            </a:solidFill>
            <a:ln w="9525">
              <a:noFill/>
              <a:round/>
              <a:headEnd/>
              <a:tailEnd/>
            </a:ln>
          </p:spPr>
          <p:txBody>
            <a:bodyPr/>
            <a:lstStyle/>
            <a:p>
              <a:endParaRPr lang="en-US"/>
            </a:p>
          </p:txBody>
        </p:sp>
        <p:sp>
          <p:nvSpPr>
            <p:cNvPr id="27684" name="Freeform 235"/>
            <p:cNvSpPr>
              <a:spLocks/>
            </p:cNvSpPr>
            <p:nvPr/>
          </p:nvSpPr>
          <p:spPr bwMode="auto">
            <a:xfrm>
              <a:off x="1492" y="2962"/>
              <a:ext cx="139" cy="154"/>
            </a:xfrm>
            <a:custGeom>
              <a:avLst/>
              <a:gdLst>
                <a:gd name="T0" fmla="*/ 9 w 277"/>
                <a:gd name="T1" fmla="*/ 0 h 308"/>
                <a:gd name="T2" fmla="*/ 34 w 277"/>
                <a:gd name="T3" fmla="*/ 46 h 308"/>
                <a:gd name="T4" fmla="*/ 76 w 277"/>
                <a:gd name="T5" fmla="*/ 93 h 308"/>
                <a:gd name="T6" fmla="*/ 108 w 277"/>
                <a:gd name="T7" fmla="*/ 120 h 308"/>
                <a:gd name="T8" fmla="*/ 148 w 277"/>
                <a:gd name="T9" fmla="*/ 150 h 308"/>
                <a:gd name="T10" fmla="*/ 222 w 277"/>
                <a:gd name="T11" fmla="*/ 207 h 308"/>
                <a:gd name="T12" fmla="*/ 268 w 277"/>
                <a:gd name="T13" fmla="*/ 259 h 308"/>
                <a:gd name="T14" fmla="*/ 277 w 277"/>
                <a:gd name="T15" fmla="*/ 295 h 308"/>
                <a:gd name="T16" fmla="*/ 247 w 277"/>
                <a:gd name="T17" fmla="*/ 308 h 308"/>
                <a:gd name="T18" fmla="*/ 171 w 277"/>
                <a:gd name="T19" fmla="*/ 268 h 308"/>
                <a:gd name="T20" fmla="*/ 148 w 277"/>
                <a:gd name="T21" fmla="*/ 228 h 308"/>
                <a:gd name="T22" fmla="*/ 121 w 277"/>
                <a:gd name="T23" fmla="*/ 204 h 308"/>
                <a:gd name="T24" fmla="*/ 78 w 277"/>
                <a:gd name="T25" fmla="*/ 150 h 308"/>
                <a:gd name="T26" fmla="*/ 0 w 277"/>
                <a:gd name="T27" fmla="*/ 52 h 308"/>
                <a:gd name="T28" fmla="*/ 9 w 277"/>
                <a:gd name="T29" fmla="*/ 0 h 308"/>
                <a:gd name="T30" fmla="*/ 9 w 277"/>
                <a:gd name="T31" fmla="*/ 0 h 308"/>
                <a:gd name="T32" fmla="*/ 9 w 277"/>
                <a:gd name="T33" fmla="*/ 0 h 30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7"/>
                <a:gd name="T52" fmla="*/ 0 h 308"/>
                <a:gd name="T53" fmla="*/ 277 w 277"/>
                <a:gd name="T54" fmla="*/ 308 h 30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7" h="308">
                  <a:moveTo>
                    <a:pt x="9" y="0"/>
                  </a:moveTo>
                  <a:lnTo>
                    <a:pt x="34" y="46"/>
                  </a:lnTo>
                  <a:lnTo>
                    <a:pt x="76" y="93"/>
                  </a:lnTo>
                  <a:lnTo>
                    <a:pt x="108" y="120"/>
                  </a:lnTo>
                  <a:lnTo>
                    <a:pt x="148" y="150"/>
                  </a:lnTo>
                  <a:lnTo>
                    <a:pt x="222" y="207"/>
                  </a:lnTo>
                  <a:lnTo>
                    <a:pt x="268" y="259"/>
                  </a:lnTo>
                  <a:lnTo>
                    <a:pt x="277" y="295"/>
                  </a:lnTo>
                  <a:lnTo>
                    <a:pt x="247" y="308"/>
                  </a:lnTo>
                  <a:lnTo>
                    <a:pt x="171" y="268"/>
                  </a:lnTo>
                  <a:lnTo>
                    <a:pt x="148" y="228"/>
                  </a:lnTo>
                  <a:lnTo>
                    <a:pt x="121" y="204"/>
                  </a:lnTo>
                  <a:lnTo>
                    <a:pt x="78" y="150"/>
                  </a:lnTo>
                  <a:lnTo>
                    <a:pt x="0" y="52"/>
                  </a:lnTo>
                  <a:lnTo>
                    <a:pt x="9" y="0"/>
                  </a:lnTo>
                  <a:close/>
                </a:path>
              </a:pathLst>
            </a:custGeom>
            <a:solidFill>
              <a:srgbClr val="FAADAD"/>
            </a:solidFill>
            <a:ln w="9525">
              <a:noFill/>
              <a:round/>
              <a:headEnd/>
              <a:tailEnd/>
            </a:ln>
          </p:spPr>
          <p:txBody>
            <a:bodyPr/>
            <a:lstStyle/>
            <a:p>
              <a:endParaRPr lang="en-US"/>
            </a:p>
          </p:txBody>
        </p:sp>
      </p:grpSp>
      <p:sp>
        <p:nvSpPr>
          <p:cNvPr id="73965" name="Line 237"/>
          <p:cNvSpPr>
            <a:spLocks noChangeShapeType="1"/>
          </p:cNvSpPr>
          <p:nvPr/>
        </p:nvSpPr>
        <p:spPr bwMode="auto">
          <a:xfrm>
            <a:off x="914400" y="3505200"/>
            <a:ext cx="3657600" cy="0"/>
          </a:xfrm>
          <a:prstGeom prst="line">
            <a:avLst/>
          </a:prstGeom>
          <a:noFill/>
          <a:ln w="38100">
            <a:solidFill>
              <a:srgbClr val="CC3300"/>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wipe(up)">
                                      <p:cBhvr>
                                        <p:cTn id="7" dur="500"/>
                                        <p:tgtEl>
                                          <p:spTgt spid="73731"/>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739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73732"/>
                                        </p:tgtEl>
                                        <p:attrNameLst>
                                          <p:attrName>style.visibility</p:attrName>
                                        </p:attrNameLst>
                                      </p:cBhvr>
                                      <p:to>
                                        <p:strVal val="visible"/>
                                      </p:to>
                                    </p:set>
                                    <p:animEffect transition="in" filter="wipe(up)">
                                      <p:cBhvr>
                                        <p:cTn id="15" dur="5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9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Culture and Emotion</a:t>
            </a:r>
            <a:endParaRPr lang="en-US" sz="4400" dirty="0"/>
          </a:p>
        </p:txBody>
      </p:sp>
      <p:sp>
        <p:nvSpPr>
          <p:cNvPr id="3" name="Content Placeholder 2"/>
          <p:cNvSpPr>
            <a:spLocks noGrp="1"/>
          </p:cNvSpPr>
          <p:nvPr>
            <p:ph idx="1"/>
          </p:nvPr>
        </p:nvSpPr>
        <p:spPr>
          <a:xfrm>
            <a:off x="381000" y="1828800"/>
            <a:ext cx="8229600" cy="4648200"/>
          </a:xfrm>
        </p:spPr>
        <p:txBody>
          <a:bodyPr>
            <a:noAutofit/>
          </a:bodyPr>
          <a:lstStyle/>
          <a:p>
            <a:r>
              <a:rPr lang="en-US" sz="2400" b="1" u="sng" dirty="0" smtClean="0">
                <a:latin typeface="Times New Roman" pitchFamily="18" charset="0"/>
                <a:cs typeface="Times New Roman" pitchFamily="18" charset="0"/>
              </a:rPr>
              <a:t>Universality</a:t>
            </a:r>
          </a:p>
          <a:p>
            <a:pPr lvl="1"/>
            <a:r>
              <a:rPr lang="en-US" dirty="0" err="1" smtClean="0">
                <a:latin typeface="Times New Roman" pitchFamily="18" charset="0"/>
                <a:cs typeface="Times New Roman" pitchFamily="18" charset="0"/>
              </a:rPr>
              <a:t>Ekman</a:t>
            </a:r>
            <a:r>
              <a:rPr lang="en-US" dirty="0" smtClean="0">
                <a:latin typeface="Times New Roman" pitchFamily="18" charset="0"/>
                <a:cs typeface="Times New Roman" pitchFamily="18" charset="0"/>
              </a:rPr>
              <a:t> (1999) has found six emotions which are universally recognized and applicable</a:t>
            </a:r>
          </a:p>
          <a:p>
            <a:pPr>
              <a:buNone/>
            </a:pPr>
            <a:r>
              <a:rPr lang="en-US" sz="2400" dirty="0" smtClean="0">
                <a:latin typeface="Times New Roman" pitchFamily="18" charset="0"/>
                <a:cs typeface="Times New Roman" pitchFamily="18" charset="0"/>
              </a:rPr>
              <a:t>	(Anger, Fear, Sadness, Happiness, Disgust and Surprise)</a:t>
            </a:r>
          </a:p>
          <a:p>
            <a:r>
              <a:rPr lang="en-US" sz="2400" b="1" u="sng" dirty="0" smtClean="0">
                <a:latin typeface="Times New Roman" pitchFamily="18" charset="0"/>
                <a:cs typeface="Times New Roman" pitchFamily="18" charset="0"/>
              </a:rPr>
              <a:t>Physical responses</a:t>
            </a:r>
            <a:endParaRPr lang="en-US" b="1" u="sng"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Attached to the idea of primary emotions as innate is the notion that each emotion causes a detectable physical response in the body.</a:t>
            </a:r>
          </a:p>
          <a:p>
            <a:pPr lvl="1"/>
            <a:r>
              <a:rPr lang="en-US" dirty="0" smtClean="0">
                <a:latin typeface="Times New Roman" pitchFamily="18" charset="0"/>
                <a:cs typeface="Times New Roman" pitchFamily="18" charset="0"/>
              </a:rPr>
              <a:t>These responses are often perceived as sensation in the body; for example:</a:t>
            </a:r>
          </a:p>
          <a:p>
            <a:pPr lvl="1"/>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sz="quarter" idx="1"/>
          </p:nvPr>
        </p:nvSpPr>
        <p:spPr>
          <a:xfrm>
            <a:off x="533400" y="1447800"/>
            <a:ext cx="8153400" cy="4572000"/>
          </a:xfrm>
        </p:spPr>
        <p:txBody>
          <a:bodyPr>
            <a:normAutofit lnSpcReduction="10000"/>
          </a:bodyPr>
          <a:lstStyle/>
          <a:p>
            <a:pPr marL="777240" lvl="1" indent="-457200" algn="just">
              <a:buFont typeface="+mj-lt"/>
              <a:buAutoNum type="arabicPeriod"/>
            </a:pPr>
            <a:r>
              <a:rPr lang="en-US" dirty="0" smtClean="0">
                <a:latin typeface="Times New Roman" pitchFamily="18" charset="0"/>
                <a:cs typeface="Times New Roman" pitchFamily="18" charset="0"/>
              </a:rPr>
              <a:t>Fear is felt as a heightened heartbeat, increased “flinch” response, and increased muscle tension.</a:t>
            </a:r>
          </a:p>
          <a:p>
            <a:pPr marL="777240" lvl="1" indent="-457200" algn="just">
              <a:buFont typeface="+mj-lt"/>
              <a:buAutoNum type="arabicPeriod"/>
            </a:pPr>
            <a:r>
              <a:rPr lang="en-US" dirty="0" smtClean="0">
                <a:latin typeface="Times New Roman" pitchFamily="18" charset="0"/>
                <a:cs typeface="Times New Roman" pitchFamily="18" charset="0"/>
              </a:rPr>
              <a:t>Anger, based on sensation, seems indistinguishable from fear.</a:t>
            </a:r>
          </a:p>
          <a:p>
            <a:pPr marL="777240" lvl="1" indent="-457200" algn="just">
              <a:buFont typeface="+mj-lt"/>
              <a:buAutoNum type="arabicPeriod"/>
            </a:pPr>
            <a:r>
              <a:rPr lang="en-US" dirty="0" smtClean="0">
                <a:latin typeface="Times New Roman" pitchFamily="18" charset="0"/>
                <a:cs typeface="Times New Roman" pitchFamily="18" charset="0"/>
              </a:rPr>
              <a:t>Happiness is often felt as an expansive or swelling feeling in the chest and the sensation of lightness or buoyancy, as if standing underwater.</a:t>
            </a:r>
          </a:p>
          <a:p>
            <a:pPr marL="777240" lvl="1" indent="-457200" algn="just">
              <a:buFont typeface="+mj-lt"/>
              <a:buAutoNum type="arabicPeriod"/>
            </a:pPr>
            <a:r>
              <a:rPr lang="en-US" dirty="0" smtClean="0">
                <a:latin typeface="Times New Roman" pitchFamily="18" charset="0"/>
                <a:cs typeface="Times New Roman" pitchFamily="18" charset="0"/>
              </a:rPr>
              <a:t>Sadness is often experienced as a feeling of tightness in the throat and eyes, and relaxation in the arms and legs.</a:t>
            </a:r>
          </a:p>
          <a:p>
            <a:pPr marL="777240" lvl="1" indent="-457200" algn="just">
              <a:buFont typeface="+mj-lt"/>
              <a:buAutoNum type="arabicPeriod"/>
            </a:pPr>
            <a:r>
              <a:rPr lang="en-US" dirty="0" smtClean="0">
                <a:latin typeface="Times New Roman" pitchFamily="18" charset="0"/>
                <a:cs typeface="Times New Roman" pitchFamily="18" charset="0"/>
              </a:rPr>
              <a:t>Shame can be felt as heat in the upper chest and face.</a:t>
            </a:r>
          </a:p>
          <a:p>
            <a:pPr marL="777240" lvl="1" indent="-457200" algn="just">
              <a:buFont typeface="+mj-lt"/>
              <a:buAutoNum type="arabicPeriod"/>
            </a:pPr>
            <a:r>
              <a:rPr lang="en-US" dirty="0" smtClean="0">
                <a:latin typeface="Times New Roman" pitchFamily="18" charset="0"/>
                <a:cs typeface="Times New Roman" pitchFamily="18" charset="0"/>
              </a:rPr>
              <a:t>Desire can be accompanied by a dry throat, heavy breathing, and increased heart rate.</a:t>
            </a:r>
          </a:p>
          <a:p>
            <a:pPr lvl="1"/>
            <a:endParaRPr lang="en-US" sz="20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sz="quarter" idx="1"/>
          </p:nvPr>
        </p:nvSpPr>
        <p:spPr/>
        <p:txBody>
          <a:bodyPr/>
          <a:lstStyle/>
          <a:p>
            <a:r>
              <a:rPr lang="en-US" sz="2400" b="1" u="sng" dirty="0" smtClean="0">
                <a:latin typeface="Times New Roman" pitchFamily="18" charset="0"/>
                <a:cs typeface="Times New Roman" pitchFamily="18" charset="0"/>
              </a:rPr>
              <a:t>Cultural specificity</a:t>
            </a:r>
          </a:p>
          <a:p>
            <a:pPr lvl="1"/>
            <a:r>
              <a:rPr lang="en-US" sz="2200" dirty="0" smtClean="0">
                <a:latin typeface="Times New Roman" pitchFamily="18" charset="0"/>
                <a:cs typeface="Times New Roman" pitchFamily="18" charset="0"/>
              </a:rPr>
              <a:t>Human being are like a tabula rasa (clean tablet) on which society writes its script.</a:t>
            </a:r>
          </a:p>
          <a:p>
            <a:pPr lvl="1"/>
            <a:r>
              <a:rPr lang="en-US" sz="2200" dirty="0" smtClean="0">
                <a:latin typeface="Times New Roman" pitchFamily="18" charset="0"/>
                <a:cs typeface="Times New Roman" pitchFamily="18" charset="0"/>
              </a:rPr>
              <a:t>In other words, culture and traditions, normative patterns and value-orientations are responsible for not only our personality development, but also appropriate social and emotional development.</a:t>
            </a:r>
          </a:p>
          <a:p>
            <a:pPr lvl="1"/>
            <a:r>
              <a:rPr lang="en-US" sz="2200" dirty="0" smtClean="0">
                <a:latin typeface="Times New Roman" pitchFamily="18" charset="0"/>
                <a:cs typeface="Times New Roman" pitchFamily="18" charset="0"/>
              </a:rPr>
              <a:t>Each culture has a unique set of emotions and emotional responses; the emotions shown in a particular culture reflects the norms, values, practices, and language of that culture.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sz="quarter" idx="1"/>
          </p:nvPr>
        </p:nvSpPr>
        <p:spPr/>
        <p:txBody>
          <a:bodyPr>
            <a:normAutofit lnSpcReduction="10000"/>
          </a:bodyPr>
          <a:lstStyle/>
          <a:p>
            <a:pPr algn="just"/>
            <a:r>
              <a:rPr lang="en-US" sz="2400" b="1" u="sng" dirty="0" err="1" smtClean="0">
                <a:latin typeface="Times New Roman" pitchFamily="18" charset="0"/>
                <a:cs typeface="Times New Roman" pitchFamily="18" charset="0"/>
              </a:rPr>
              <a:t>Alexithymia</a:t>
            </a:r>
            <a:r>
              <a:rPr lang="en-US" sz="2400" b="1" u="sng" dirty="0" smtClean="0">
                <a:latin typeface="Times New Roman" pitchFamily="18" charset="0"/>
                <a:cs typeface="Times New Roman" pitchFamily="18" charset="0"/>
              </a:rPr>
              <a:t> – emotional disorder</a:t>
            </a:r>
          </a:p>
          <a:p>
            <a:pPr lvl="1" algn="just"/>
            <a:r>
              <a:rPr lang="en-US" dirty="0" smtClean="0">
                <a:latin typeface="Times New Roman" pitchFamily="18" charset="0"/>
                <a:cs typeface="Times New Roman" pitchFamily="18" charset="0"/>
              </a:rPr>
              <a:t>Some people have difficulty in expressing their emotions and understanding the emotions of others. Psychologists call this </a:t>
            </a:r>
            <a:r>
              <a:rPr lang="en-US" dirty="0" err="1" smtClean="0">
                <a:latin typeface="Times New Roman" pitchFamily="18" charset="0"/>
                <a:cs typeface="Times New Roman" pitchFamily="18" charset="0"/>
              </a:rPr>
              <a:t>Alexithymia</a:t>
            </a:r>
            <a:r>
              <a:rPr lang="en-US" dirty="0" smtClean="0">
                <a:latin typeface="Times New Roman" pitchFamily="18" charset="0"/>
                <a:cs typeface="Times New Roman" pitchFamily="18" charset="0"/>
              </a:rPr>
              <a:t>.</a:t>
            </a:r>
          </a:p>
          <a:p>
            <a:pPr lvl="1" algn="just"/>
            <a:r>
              <a:rPr lang="en-US" dirty="0" smtClean="0">
                <a:latin typeface="Times New Roman" pitchFamily="18" charset="0"/>
                <a:cs typeface="Times New Roman" pitchFamily="18" charset="0"/>
              </a:rPr>
              <a:t>People who suffer from </a:t>
            </a:r>
            <a:r>
              <a:rPr lang="en-US" dirty="0" err="1" smtClean="0">
                <a:latin typeface="Times New Roman" pitchFamily="18" charset="0"/>
                <a:cs typeface="Times New Roman" pitchFamily="18" charset="0"/>
              </a:rPr>
              <a:t>alexithymia</a:t>
            </a:r>
            <a:r>
              <a:rPr lang="en-US" dirty="0" smtClean="0">
                <a:latin typeface="Times New Roman" pitchFamily="18" charset="0"/>
                <a:cs typeface="Times New Roman" pitchFamily="18" charset="0"/>
              </a:rPr>
              <a:t> rarely cry and are often seen by others as bland and cold.</a:t>
            </a:r>
          </a:p>
          <a:p>
            <a:pPr lvl="1" algn="just"/>
            <a:endParaRPr lang="en-US" dirty="0" smtClean="0">
              <a:latin typeface="Times New Roman" pitchFamily="18" charset="0"/>
              <a:cs typeface="Times New Roman" pitchFamily="18" charset="0"/>
            </a:endParaRPr>
          </a:p>
          <a:p>
            <a:pPr algn="just"/>
            <a:r>
              <a:rPr lang="en-US" sz="2400" b="1" u="sng" dirty="0" smtClean="0">
                <a:latin typeface="Times New Roman" pitchFamily="18" charset="0"/>
                <a:cs typeface="Times New Roman" pitchFamily="18" charset="0"/>
              </a:rPr>
              <a:t>Relationship of gender with emotion</a:t>
            </a:r>
          </a:p>
          <a:p>
            <a:pPr lvl="1" algn="just"/>
            <a:r>
              <a:rPr lang="en-US" dirty="0" smtClean="0">
                <a:latin typeface="Times New Roman" pitchFamily="18" charset="0"/>
                <a:cs typeface="Times New Roman" pitchFamily="18" charset="0"/>
              </a:rPr>
              <a:t>A number of research finding supports the view that women are more emotional than men.</a:t>
            </a:r>
          </a:p>
          <a:p>
            <a:pPr lvl="1" algn="just">
              <a:buNone/>
            </a:pPr>
            <a:r>
              <a:rPr lang="en-US" dirty="0" smtClean="0">
                <a:latin typeface="Times New Roman" pitchFamily="18" charset="0"/>
                <a:cs typeface="Times New Roman" pitchFamily="18" charset="0"/>
              </a:rPr>
              <a:t>(E.g. </a:t>
            </a:r>
            <a:r>
              <a:rPr lang="en-US" dirty="0" err="1" smtClean="0">
                <a:latin typeface="Times New Roman" pitchFamily="18" charset="0"/>
                <a:cs typeface="Times New Roman" pitchFamily="18" charset="0"/>
              </a:rPr>
              <a:t>Broverman</a:t>
            </a:r>
            <a:r>
              <a:rPr lang="en-US" dirty="0" smtClean="0">
                <a:latin typeface="Times New Roman" pitchFamily="18" charset="0"/>
                <a:cs typeface="Times New Roman" pitchFamily="18" charset="0"/>
              </a:rPr>
              <a:t>, Vogel, </a:t>
            </a:r>
            <a:r>
              <a:rPr lang="en-US" dirty="0" err="1" smtClean="0">
                <a:latin typeface="Times New Roman" pitchFamily="18" charset="0"/>
                <a:cs typeface="Times New Roman" pitchFamily="18" charset="0"/>
              </a:rPr>
              <a:t>Broverman</a:t>
            </a:r>
            <a:r>
              <a:rPr lang="en-US" dirty="0" smtClean="0">
                <a:latin typeface="Times New Roman" pitchFamily="18" charset="0"/>
                <a:cs typeface="Times New Roman" pitchFamily="18" charset="0"/>
              </a:rPr>
              <a:t>, Clarkson, &amp; </a:t>
            </a:r>
            <a:r>
              <a:rPr lang="en-US" dirty="0" err="1" smtClean="0">
                <a:latin typeface="Times New Roman" pitchFamily="18" charset="0"/>
                <a:cs typeface="Times New Roman" pitchFamily="18" charset="0"/>
              </a:rPr>
              <a:t>Tosenkrants</a:t>
            </a:r>
            <a:r>
              <a:rPr lang="en-US" dirty="0" smtClean="0">
                <a:latin typeface="Times New Roman" pitchFamily="18" charset="0"/>
                <a:cs typeface="Times New Roman" pitchFamily="18" charset="0"/>
              </a:rPr>
              <a:t>, 1972; </a:t>
            </a:r>
            <a:r>
              <a:rPr lang="en-US" dirty="0" err="1" smtClean="0">
                <a:latin typeface="Times New Roman" pitchFamily="18" charset="0"/>
                <a:cs typeface="Times New Roman" pitchFamily="18" charset="0"/>
              </a:rPr>
              <a:t>Widiger</a:t>
            </a:r>
            <a:r>
              <a:rPr lang="en-US" dirty="0" smtClean="0">
                <a:latin typeface="Times New Roman" pitchFamily="18" charset="0"/>
                <a:cs typeface="Times New Roman" pitchFamily="18" charset="0"/>
              </a:rPr>
              <a:t> &amp; Settle, 1987)</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smtClean="0"/>
              <a:t>Facial Expressions Convey Emotions</a:t>
            </a:r>
          </a:p>
        </p:txBody>
      </p:sp>
      <p:sp>
        <p:nvSpPr>
          <p:cNvPr id="9" name="Slide Number Placeholder 4"/>
          <p:cNvSpPr>
            <a:spLocks noGrp="1"/>
          </p:cNvSpPr>
          <p:nvPr>
            <p:ph type="sldNum" sz="quarter" idx="12"/>
          </p:nvPr>
        </p:nvSpPr>
        <p:spPr/>
        <p:txBody>
          <a:bodyPr/>
          <a:lstStyle/>
          <a:p>
            <a:pPr>
              <a:defRPr/>
            </a:pPr>
            <a:fld id="{A24C0638-9EA7-404C-8BE6-15ABF68686A9}" type="slidenum">
              <a:rPr lang="en-US"/>
              <a:pPr>
                <a:defRPr/>
              </a:pPr>
              <a:t>15</a:t>
            </a:fld>
            <a:endParaRPr lang="en-US"/>
          </a:p>
        </p:txBody>
      </p:sp>
      <p:pic>
        <p:nvPicPr>
          <p:cNvPr id="53254" name="Picture 6"/>
          <p:cNvPicPr>
            <a:picLocks noChangeAspect="1" noChangeArrowheads="1"/>
          </p:cNvPicPr>
          <p:nvPr/>
        </p:nvPicPr>
        <p:blipFill>
          <a:blip r:embed="rId2"/>
          <a:srcRect/>
          <a:stretch>
            <a:fillRect/>
          </a:stretch>
        </p:blipFill>
        <p:spPr bwMode="auto">
          <a:xfrm>
            <a:off x="762000" y="6130925"/>
            <a:ext cx="5943600" cy="338138"/>
          </a:xfrm>
          <a:prstGeom prst="rect">
            <a:avLst/>
          </a:prstGeom>
          <a:noFill/>
          <a:ln w="9525">
            <a:noFill/>
            <a:miter lim="800000"/>
            <a:headEnd/>
            <a:tailEnd/>
          </a:ln>
        </p:spPr>
      </p:pic>
      <p:sp>
        <p:nvSpPr>
          <p:cNvPr id="29701" name="Text Box 3" descr="Chap01Bkgd02"/>
          <p:cNvSpPr txBox="1">
            <a:spLocks noChangeArrowheads="1"/>
          </p:cNvSpPr>
          <p:nvPr/>
        </p:nvSpPr>
        <p:spPr bwMode="blackWhite">
          <a:xfrm>
            <a:off x="6934200" y="6022975"/>
            <a:ext cx="1676400" cy="273050"/>
          </a:xfrm>
          <a:prstGeom prst="rect">
            <a:avLst/>
          </a:prstGeom>
          <a:blipFill dpi="0" rotWithShape="0">
            <a:blip r:embed="rId3"/>
            <a:srcRect/>
            <a:stretch>
              <a:fillRect/>
            </a:stretch>
          </a:blipFill>
          <a:ln w="28575">
            <a:solidFill>
              <a:schemeClr val="tx1"/>
            </a:solidFill>
            <a:miter lim="800000"/>
            <a:headEnd/>
            <a:tailEnd/>
          </a:ln>
        </p:spPr>
        <p:txBody>
          <a:bodyPr anchor="ctr">
            <a:spAutoFit/>
          </a:bodyPr>
          <a:lstStyle/>
          <a:p>
            <a:pPr eaLnBrk="1" hangingPunct="1">
              <a:spcBef>
                <a:spcPct val="50000"/>
              </a:spcBef>
            </a:pPr>
            <a:r>
              <a:rPr lang="en-US" sz="1000" b="1">
                <a:latin typeface="Arial" charset="0"/>
              </a:rPr>
              <a:t>E X H I B I T</a:t>
            </a:r>
          </a:p>
        </p:txBody>
      </p:sp>
      <p:sp>
        <p:nvSpPr>
          <p:cNvPr id="29702" name="Text Box 4" descr="Chap01Bkgd03"/>
          <p:cNvSpPr txBox="1">
            <a:spLocks noChangeArrowheads="1"/>
          </p:cNvSpPr>
          <p:nvPr/>
        </p:nvSpPr>
        <p:spPr bwMode="blackWhite">
          <a:xfrm>
            <a:off x="7899400" y="5943600"/>
            <a:ext cx="609600" cy="431800"/>
          </a:xfrm>
          <a:prstGeom prst="rect">
            <a:avLst/>
          </a:prstGeom>
          <a:blipFill dpi="0" rotWithShape="0">
            <a:blip r:embed="rId4"/>
            <a:srcRect/>
            <a:stretch>
              <a:fillRect/>
            </a:stretch>
          </a:blipFill>
          <a:ln w="19050">
            <a:solidFill>
              <a:schemeClr val="tx1"/>
            </a:solidFill>
            <a:miter lim="800000"/>
            <a:headEnd/>
            <a:tailEnd/>
          </a:ln>
        </p:spPr>
        <p:txBody>
          <a:bodyPr wrap="none" anchor="ctr" anchorCtr="1"/>
          <a:lstStyle/>
          <a:p>
            <a:pPr algn="ctr" eaLnBrk="1" hangingPunct="1">
              <a:spcBef>
                <a:spcPct val="50000"/>
              </a:spcBef>
            </a:pPr>
            <a:r>
              <a:rPr lang="en-US" sz="1200" b="1" dirty="0" smtClean="0">
                <a:solidFill>
                  <a:schemeClr val="bg1"/>
                </a:solidFill>
              </a:rPr>
              <a:t>6-1</a:t>
            </a:r>
            <a:endParaRPr lang="en-US" sz="1200" b="1" dirty="0">
              <a:solidFill>
                <a:schemeClr val="bg1"/>
              </a:solidFill>
            </a:endParaRPr>
          </a:p>
        </p:txBody>
      </p:sp>
      <p:pic>
        <p:nvPicPr>
          <p:cNvPr id="53253" name="Picture 5"/>
          <p:cNvPicPr>
            <a:picLocks noChangeAspect="1" noChangeArrowheads="1"/>
          </p:cNvPicPr>
          <p:nvPr/>
        </p:nvPicPr>
        <p:blipFill>
          <a:blip r:embed="rId5"/>
          <a:srcRect l="116" t="206"/>
          <a:stretch>
            <a:fillRect/>
          </a:stretch>
        </p:blipFill>
        <p:spPr bwMode="auto">
          <a:xfrm>
            <a:off x="1143000" y="1936750"/>
            <a:ext cx="6781800" cy="3816219"/>
          </a:xfrm>
          <a:prstGeom prst="rect">
            <a:avLst/>
          </a:prstGeom>
          <a:noFill/>
          <a:ln w="9525">
            <a:noFill/>
            <a:miter lim="800000"/>
            <a:headEnd/>
            <a:tailEnd/>
          </a:ln>
        </p:spPr>
      </p:pic>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53253"/>
                                        </p:tgtEl>
                                        <p:attrNameLst>
                                          <p:attrName>style.visibility</p:attrName>
                                        </p:attrNameLst>
                                      </p:cBhvr>
                                      <p:to>
                                        <p:strVal val="visible"/>
                                      </p:to>
                                    </p:set>
                                    <p:animEffect transition="in" filter="wipe(up)">
                                      <p:cBhvr>
                                        <p:cTn id="7" dur="500"/>
                                        <p:tgtEl>
                                          <p:spTgt spid="53253"/>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53254"/>
                                        </p:tgtEl>
                                        <p:attrNameLst>
                                          <p:attrName>style.visibility</p:attrName>
                                        </p:attrNameLst>
                                      </p:cBhvr>
                                      <p:to>
                                        <p:strVal val="visible"/>
                                      </p:to>
                                    </p:set>
                                    <p:animEffect transition="in" filter="wipe(up)">
                                      <p:cBhvr>
                                        <p:cTn id="11" dur="500"/>
                                        <p:tgtEl>
                                          <p:spTgt spid="532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752600" y="1295400"/>
            <a:ext cx="6553200" cy="2743200"/>
          </a:xfrm>
          <a:solidFill>
            <a:schemeClr val="accent3">
              <a:lumMod val="60000"/>
              <a:lumOff val="40000"/>
            </a:schemeClr>
          </a:solidFill>
        </p:spPr>
        <p:txBody>
          <a:bodyPr/>
          <a:lstStyle/>
          <a:p>
            <a:pPr eaLnBrk="1" hangingPunct="1"/>
            <a:r>
              <a:rPr lang="en-US" dirty="0" smtClean="0">
                <a:solidFill>
                  <a:schemeClr val="tx1"/>
                </a:solidFill>
              </a:rPr>
              <a:t>ARE YOU EMOTIONALLY INTELLIGENT?</a:t>
            </a:r>
          </a:p>
        </p:txBody>
      </p:sp>
      <p:sp>
        <p:nvSpPr>
          <p:cNvPr id="7171" name="Rectangle 3"/>
          <p:cNvSpPr>
            <a:spLocks noGrp="1" noChangeArrowheads="1"/>
          </p:cNvSpPr>
          <p:nvPr>
            <p:ph type="subTitle" idx="1"/>
          </p:nvPr>
        </p:nvSpPr>
        <p:spPr>
          <a:xfrm>
            <a:off x="1828800" y="4267200"/>
            <a:ext cx="7162800" cy="1752600"/>
          </a:xfrm>
          <a:gradFill rotWithShape="0">
            <a:gsLst>
              <a:gs pos="0">
                <a:schemeClr val="accent1"/>
              </a:gs>
              <a:gs pos="100000">
                <a:schemeClr val="bg1"/>
              </a:gs>
            </a:gsLst>
            <a:lin ang="5400000" scaled="1"/>
          </a:gradFill>
        </p:spPr>
        <p:txBody>
          <a:bodyPr/>
          <a:lstStyle/>
          <a:p>
            <a:pPr eaLnBrk="1" hangingPunct="1"/>
            <a:r>
              <a:rPr lang="en-US" smtClean="0"/>
              <a:t>OR </a:t>
            </a:r>
          </a:p>
          <a:p>
            <a:pPr eaLnBrk="1" hangingPunct="1"/>
            <a:r>
              <a:rPr lang="en-US" smtClean="0"/>
              <a:t>YOU STILL </a:t>
            </a:r>
            <a:r>
              <a:rPr lang="en-US" smtClean="0">
                <a:solidFill>
                  <a:srgbClr val="0000CC"/>
                </a:solidFill>
              </a:rPr>
              <a:t>THINK (not feel) </a:t>
            </a:r>
            <a:r>
              <a:rPr lang="en-US" smtClean="0"/>
              <a:t>THAT </a:t>
            </a:r>
            <a:r>
              <a:rPr lang="en-US" smtClean="0">
                <a:solidFill>
                  <a:srgbClr val="FF0000"/>
                </a:solidFill>
              </a:rPr>
              <a:t>IQ </a:t>
            </a:r>
            <a:r>
              <a:rPr lang="en-US" smtClean="0"/>
              <a:t>MATTERS MORE THAN </a:t>
            </a:r>
            <a:r>
              <a:rPr lang="en-US" smtClean="0">
                <a:solidFill>
                  <a:srgbClr val="660033"/>
                </a:solidFill>
              </a:rPr>
              <a:t>EQ</a:t>
            </a:r>
          </a:p>
          <a:p>
            <a:pPr eaLnBrk="1" hangingPunct="1"/>
            <a:endParaRPr lang="en-US" smtClean="0">
              <a:solidFill>
                <a:srgbClr val="660033"/>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p:spPr>
        <p:txBody>
          <a:bodyPr/>
          <a:lstStyle/>
          <a:p>
            <a:r>
              <a:rPr lang="en-US"/>
              <a:t>www.eqindia.com</a:t>
            </a:r>
          </a:p>
        </p:txBody>
      </p:sp>
      <p:sp>
        <p:nvSpPr>
          <p:cNvPr id="8195" name="Slide Number Placeholder 4"/>
          <p:cNvSpPr>
            <a:spLocks noGrp="1"/>
          </p:cNvSpPr>
          <p:nvPr>
            <p:ph type="sldNum" sz="quarter" idx="11"/>
          </p:nvPr>
        </p:nvSpPr>
        <p:spPr>
          <a:noFill/>
        </p:spPr>
        <p:txBody>
          <a:bodyPr/>
          <a:lstStyle/>
          <a:p>
            <a:fld id="{ED65537F-3EC3-411F-B31A-CBC6D8EE2DBC}" type="slidenum">
              <a:rPr lang="en-US"/>
              <a:pPr/>
              <a:t>17</a:t>
            </a:fld>
            <a:endParaRPr lang="en-US"/>
          </a:p>
        </p:txBody>
      </p:sp>
      <p:sp>
        <p:nvSpPr>
          <p:cNvPr id="8196" name="Rectangle 2"/>
          <p:cNvSpPr>
            <a:spLocks noGrp="1" noChangeArrowheads="1"/>
          </p:cNvSpPr>
          <p:nvPr>
            <p:ph type="title"/>
          </p:nvPr>
        </p:nvSpPr>
        <p:spPr/>
        <p:txBody>
          <a:bodyPr/>
          <a:lstStyle/>
          <a:p>
            <a:pPr eaLnBrk="1" hangingPunct="1"/>
            <a:r>
              <a:rPr lang="en-US" sz="2800" smtClean="0"/>
              <a:t>Before we move ahead please note that:</a:t>
            </a:r>
          </a:p>
        </p:txBody>
      </p:sp>
      <p:sp>
        <p:nvSpPr>
          <p:cNvPr id="8197" name="Rectangle 3"/>
          <p:cNvSpPr>
            <a:spLocks noGrp="1" noChangeArrowheads="1"/>
          </p:cNvSpPr>
          <p:nvPr>
            <p:ph type="body" idx="1"/>
          </p:nvPr>
        </p:nvSpPr>
        <p:spPr>
          <a:solidFill>
            <a:schemeClr val="tx2"/>
          </a:solidFill>
          <a:ln>
            <a:solidFill>
              <a:srgbClr val="660066"/>
            </a:solidFill>
          </a:ln>
        </p:spPr>
        <p:txBody>
          <a:bodyPr/>
          <a:lstStyle/>
          <a:p>
            <a:pPr eaLnBrk="1" hangingPunct="1"/>
            <a:r>
              <a:rPr lang="en-US" dirty="0" smtClean="0">
                <a:solidFill>
                  <a:schemeClr val="bg1"/>
                </a:solidFill>
              </a:rPr>
              <a:t>IQ means intelligence quotient</a:t>
            </a:r>
          </a:p>
          <a:p>
            <a:pPr eaLnBrk="1" hangingPunct="1"/>
            <a:r>
              <a:rPr lang="en-US" dirty="0" smtClean="0">
                <a:solidFill>
                  <a:schemeClr val="bg1"/>
                </a:solidFill>
              </a:rPr>
              <a:t>EQ means emotional quotient</a:t>
            </a:r>
          </a:p>
          <a:p>
            <a:pPr eaLnBrk="1" hangingPunct="1"/>
            <a:r>
              <a:rPr lang="en-US" dirty="0" smtClean="0">
                <a:solidFill>
                  <a:schemeClr val="bg1"/>
                </a:solidFill>
              </a:rPr>
              <a:t>EI means emotional intelligence</a:t>
            </a:r>
          </a:p>
          <a:p>
            <a:pPr eaLnBrk="1" hangingPunct="1"/>
            <a:r>
              <a:rPr lang="en-US" dirty="0" smtClean="0">
                <a:solidFill>
                  <a:schemeClr val="bg1"/>
                </a:solidFill>
              </a:rPr>
              <a:t>My website add is: www.eqindia.com</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953000" y="4114800"/>
            <a:ext cx="2209800" cy="1981200"/>
            <a:chOff x="3072" y="2736"/>
            <a:chExt cx="1488" cy="1440"/>
          </a:xfrm>
        </p:grpSpPr>
        <p:sp>
          <p:nvSpPr>
            <p:cNvPr id="29702" name="Oval 5"/>
            <p:cNvSpPr>
              <a:spLocks noChangeArrowheads="1"/>
            </p:cNvSpPr>
            <p:nvPr/>
          </p:nvSpPr>
          <p:spPr bwMode="auto">
            <a:xfrm>
              <a:off x="3072" y="2736"/>
              <a:ext cx="1488" cy="1440"/>
            </a:xfrm>
            <a:prstGeom prst="ellipse">
              <a:avLst/>
            </a:prstGeom>
            <a:solidFill>
              <a:schemeClr val="bg1"/>
            </a:solidFill>
            <a:ln w="57150">
              <a:solidFill>
                <a:srgbClr val="FF0000"/>
              </a:solidFill>
              <a:round/>
              <a:headEnd/>
              <a:tailEnd/>
            </a:ln>
          </p:spPr>
          <p:txBody>
            <a:bodyPr wrap="none" anchor="ctr"/>
            <a:lstStyle/>
            <a:p>
              <a:pPr algn="ctr">
                <a:buFontTx/>
                <a:buChar char="•"/>
              </a:pPr>
              <a:r>
                <a:rPr lang="en-US" sz="2800"/>
                <a:t>“Being nice”</a:t>
              </a:r>
            </a:p>
            <a:p>
              <a:pPr algn="ctr">
                <a:buFontTx/>
                <a:buChar char="•"/>
              </a:pPr>
              <a:r>
                <a:rPr lang="en-US" sz="2800"/>
                <a:t>Letting feelings</a:t>
              </a:r>
            </a:p>
            <a:p>
              <a:pPr algn="ctr"/>
              <a:r>
                <a:rPr lang="en-US" sz="2800"/>
                <a:t>     hang out”</a:t>
              </a:r>
            </a:p>
          </p:txBody>
        </p:sp>
        <p:sp>
          <p:nvSpPr>
            <p:cNvPr id="29703" name="Line 6"/>
            <p:cNvSpPr>
              <a:spLocks noChangeShapeType="1"/>
            </p:cNvSpPr>
            <p:nvPr/>
          </p:nvSpPr>
          <p:spPr bwMode="auto">
            <a:xfrm flipV="1">
              <a:off x="3264" y="2976"/>
              <a:ext cx="1104" cy="960"/>
            </a:xfrm>
            <a:prstGeom prst="line">
              <a:avLst/>
            </a:prstGeom>
            <a:noFill/>
            <a:ln w="57150">
              <a:solidFill>
                <a:srgbClr val="FF0000"/>
              </a:solidFill>
              <a:round/>
              <a:headEnd/>
              <a:tailEnd/>
            </a:ln>
          </p:spPr>
          <p:txBody>
            <a:bodyPr wrap="none" anchor="ctr"/>
            <a:lstStyle/>
            <a:p>
              <a:endParaRPr lang="en-US"/>
            </a:p>
          </p:txBody>
        </p:sp>
      </p:grpSp>
      <p:sp>
        <p:nvSpPr>
          <p:cNvPr id="29699" name="Rectangle 2"/>
          <p:cNvSpPr>
            <a:spLocks noGrp="1" noChangeArrowheads="1"/>
          </p:cNvSpPr>
          <p:nvPr>
            <p:ph type="title"/>
          </p:nvPr>
        </p:nvSpPr>
        <p:spPr/>
        <p:txBody>
          <a:bodyPr>
            <a:normAutofit/>
          </a:bodyPr>
          <a:lstStyle/>
          <a:p>
            <a:r>
              <a:rPr lang="en-US" smtClean="0"/>
              <a:t>What is Emotional Intelligence (EI)?</a:t>
            </a:r>
          </a:p>
        </p:txBody>
      </p:sp>
      <p:sp>
        <p:nvSpPr>
          <p:cNvPr id="29700" name="Text Box 3"/>
          <p:cNvSpPr txBox="1">
            <a:spLocks noChangeArrowheads="1"/>
          </p:cNvSpPr>
          <p:nvPr/>
        </p:nvSpPr>
        <p:spPr bwMode="auto">
          <a:xfrm>
            <a:off x="1371600" y="1676400"/>
            <a:ext cx="6400800" cy="1938992"/>
          </a:xfrm>
          <a:prstGeom prst="rect">
            <a:avLst/>
          </a:prstGeom>
          <a:noFill/>
          <a:ln w="9525">
            <a:noFill/>
            <a:miter lim="800000"/>
            <a:headEnd/>
            <a:tailEnd/>
          </a:ln>
        </p:spPr>
        <p:txBody>
          <a:bodyPr wrap="square">
            <a:spAutoFit/>
          </a:bodyPr>
          <a:lstStyle/>
          <a:p>
            <a:pPr algn="just">
              <a:spcBef>
                <a:spcPct val="50000"/>
              </a:spcBef>
            </a:pPr>
            <a:r>
              <a:rPr lang="en-US" sz="2400" dirty="0">
                <a:latin typeface="Algerian" pitchFamily="82" charset="0"/>
              </a:rPr>
              <a:t>The capacity for </a:t>
            </a:r>
            <a:r>
              <a:rPr lang="en-US" sz="2400" dirty="0">
                <a:solidFill>
                  <a:srgbClr val="CC00CC"/>
                </a:solidFill>
                <a:latin typeface="Algerian" pitchFamily="82" charset="0"/>
              </a:rPr>
              <a:t>recognizing our own feelings and those of others</a:t>
            </a:r>
            <a:r>
              <a:rPr lang="en-US" sz="2400" dirty="0">
                <a:latin typeface="Algerian" pitchFamily="82" charset="0"/>
              </a:rPr>
              <a:t>, for </a:t>
            </a:r>
            <a:r>
              <a:rPr lang="en-US" sz="2400" dirty="0">
                <a:solidFill>
                  <a:srgbClr val="CC00CC"/>
                </a:solidFill>
                <a:latin typeface="Algerian" pitchFamily="82" charset="0"/>
              </a:rPr>
              <a:t>motivating ourselves</a:t>
            </a:r>
            <a:r>
              <a:rPr lang="en-US" sz="2400" dirty="0">
                <a:latin typeface="Algerian" pitchFamily="82" charset="0"/>
              </a:rPr>
              <a:t>, and for </a:t>
            </a:r>
            <a:r>
              <a:rPr lang="en-US" sz="2400" dirty="0">
                <a:solidFill>
                  <a:srgbClr val="CC00CC"/>
                </a:solidFill>
                <a:latin typeface="Algerian" pitchFamily="82" charset="0"/>
              </a:rPr>
              <a:t>managing emotions</a:t>
            </a:r>
            <a:r>
              <a:rPr lang="en-US" sz="2400" dirty="0">
                <a:latin typeface="Algerian" pitchFamily="82" charset="0"/>
              </a:rPr>
              <a:t> well in ourselves and in our relationships.</a:t>
            </a:r>
          </a:p>
        </p:txBody>
      </p:sp>
      <p:sp>
        <p:nvSpPr>
          <p:cNvPr id="46084" name="Text Box 4"/>
          <p:cNvSpPr txBox="1">
            <a:spLocks noChangeArrowheads="1"/>
          </p:cNvSpPr>
          <p:nvPr/>
        </p:nvSpPr>
        <p:spPr bwMode="auto">
          <a:xfrm>
            <a:off x="1828800" y="4648200"/>
            <a:ext cx="2438400" cy="1751013"/>
          </a:xfrm>
          <a:prstGeom prst="rect">
            <a:avLst/>
          </a:prstGeom>
          <a:noFill/>
          <a:ln w="9525">
            <a:solidFill>
              <a:schemeClr val="accent2"/>
            </a:solidFill>
            <a:miter lim="800000"/>
            <a:headEnd/>
            <a:tailEnd/>
          </a:ln>
          <a:effectLst>
            <a:outerShdw dist="12700" dir="16200000" algn="ctr" rotWithShape="0">
              <a:srgbClr val="0066CC"/>
            </a:outerShdw>
          </a:effectLst>
        </p:spPr>
        <p:txBody>
          <a:bodyPr>
            <a:spAutoFit/>
          </a:bodyPr>
          <a:lstStyle/>
          <a:p>
            <a:pPr>
              <a:spcBef>
                <a:spcPct val="50000"/>
              </a:spcBef>
              <a:buFontTx/>
              <a:buChar char="•"/>
              <a:defRPr/>
            </a:pPr>
            <a:r>
              <a:rPr lang="en-US" sz="1800" b="1">
                <a:solidFill>
                  <a:srgbClr val="0066CC"/>
                </a:solidFill>
                <a:effectLst>
                  <a:outerShdw blurRad="38100" dist="38100" dir="2700000" algn="tl">
                    <a:srgbClr val="C0C0C0"/>
                  </a:outerShdw>
                </a:effectLst>
              </a:rPr>
              <a:t>a field in infancy</a:t>
            </a:r>
          </a:p>
          <a:p>
            <a:pPr>
              <a:spcBef>
                <a:spcPct val="50000"/>
              </a:spcBef>
              <a:buFontTx/>
              <a:buChar char="•"/>
              <a:defRPr/>
            </a:pPr>
            <a:r>
              <a:rPr lang="en-US" sz="1800" b="1">
                <a:solidFill>
                  <a:srgbClr val="0066CC"/>
                </a:solidFill>
                <a:effectLst>
                  <a:outerShdw blurRad="38100" dist="38100" dir="2700000" algn="tl">
                    <a:srgbClr val="C0C0C0"/>
                  </a:outerShdw>
                </a:effectLst>
              </a:rPr>
              <a:t>fast-growing</a:t>
            </a:r>
          </a:p>
          <a:p>
            <a:pPr>
              <a:spcBef>
                <a:spcPct val="50000"/>
              </a:spcBef>
              <a:buFontTx/>
              <a:buChar char="•"/>
              <a:defRPr/>
            </a:pPr>
            <a:r>
              <a:rPr lang="en-US" sz="1800" b="1">
                <a:solidFill>
                  <a:srgbClr val="0066CC"/>
                </a:solidFill>
                <a:effectLst>
                  <a:outerShdw blurRad="38100" dist="38100" dir="2700000" algn="tl">
                    <a:srgbClr val="C0C0C0"/>
                  </a:outerShdw>
                </a:effectLst>
              </a:rPr>
              <a:t>aspects harken to research of the 1940’s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5000"/>
                                  </p:stCondLst>
                                  <p:childTnLst>
                                    <p:set>
                                      <p:cBhvr>
                                        <p:cTn id="6" dur="1" fill="hold">
                                          <p:stCondLst>
                                            <p:cond delay="499"/>
                                          </p:stCondLst>
                                        </p:cTn>
                                        <p:tgtEl>
                                          <p:spTgt spid="46084"/>
                                        </p:tgtEl>
                                        <p:attrNameLst>
                                          <p:attrName>style.visibility</p:attrName>
                                        </p:attrNameLst>
                                      </p:cBhvr>
                                      <p:to>
                                        <p:strVal val="visible"/>
                                      </p:to>
                                    </p:set>
                                    <p:anim to="" calcmode="lin" valueType="num">
                                      <p:cBhvr>
                                        <p:cTn id="7" dur="1" fill="hold"/>
                                        <p:tgtEl>
                                          <p:spTgt spid="46084"/>
                                        </p:tgtEl>
                                        <p:attrNameLst>
                                          <p:attrName/>
                                        </p:attrNameLst>
                                      </p:cBhvr>
                                    </p:anim>
                                  </p:childTnLst>
                                </p:cTn>
                              </p:par>
                            </p:childTnLst>
                          </p:cTn>
                        </p:par>
                        <p:par>
                          <p:cTn id="8" fill="hold">
                            <p:stCondLst>
                              <p:cond delay="5500"/>
                            </p:stCondLst>
                            <p:childTnLst>
                              <p:par>
                                <p:cTn id="9" presetID="24" presetClass="entr" presetSubtype="0" fill="hold" nodeType="afterEffect">
                                  <p:stCondLst>
                                    <p:cond delay="4000"/>
                                  </p:stCondLst>
                                  <p:childTnLst>
                                    <p:set>
                                      <p:cBhvr>
                                        <p:cTn id="10" dur="1" fill="hold">
                                          <p:stCondLst>
                                            <p:cond delay="499"/>
                                          </p:stCondLst>
                                        </p:cTn>
                                        <p:tgtEl>
                                          <p:spTgt spid="2"/>
                                        </p:tgtEl>
                                        <p:attrNameLst>
                                          <p:attrName>style.visibility</p:attrName>
                                        </p:attrNameLst>
                                      </p:cBhvr>
                                      <p:to>
                                        <p:strVal val="visible"/>
                                      </p:to>
                                    </p:set>
                                    <p:anim to="" calcmode="lin" valueType="num">
                                      <p:cBhvr>
                                        <p:cTn id="11"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p:spPr>
        <p:txBody>
          <a:bodyPr/>
          <a:lstStyle/>
          <a:p>
            <a:r>
              <a:rPr lang="en-US" dirty="0"/>
              <a:t>www.eqindia.com</a:t>
            </a:r>
          </a:p>
        </p:txBody>
      </p:sp>
      <p:sp>
        <p:nvSpPr>
          <p:cNvPr id="12291" name="Slide Number Placeholder 4"/>
          <p:cNvSpPr>
            <a:spLocks noGrp="1"/>
          </p:cNvSpPr>
          <p:nvPr>
            <p:ph type="sldNum" sz="quarter" idx="11"/>
          </p:nvPr>
        </p:nvSpPr>
        <p:spPr>
          <a:noFill/>
        </p:spPr>
        <p:txBody>
          <a:bodyPr/>
          <a:lstStyle/>
          <a:p>
            <a:fld id="{C209B110-53CE-40D3-BB1D-3EF14C388EE1}" type="slidenum">
              <a:rPr lang="en-US"/>
              <a:pPr/>
              <a:t>19</a:t>
            </a:fld>
            <a:endParaRPr lang="en-US" dirty="0"/>
          </a:p>
        </p:txBody>
      </p:sp>
      <p:sp>
        <p:nvSpPr>
          <p:cNvPr id="12292" name="Rectangle 2"/>
          <p:cNvSpPr>
            <a:spLocks noGrp="1" noChangeArrowheads="1"/>
          </p:cNvSpPr>
          <p:nvPr>
            <p:ph type="title"/>
          </p:nvPr>
        </p:nvSpPr>
        <p:spPr>
          <a:xfrm>
            <a:off x="457200" y="457200"/>
            <a:ext cx="8229600" cy="908050"/>
          </a:xfrm>
        </p:spPr>
        <p:txBody>
          <a:bodyPr/>
          <a:lstStyle/>
          <a:p>
            <a:pPr eaLnBrk="1" hangingPunct="1"/>
            <a:r>
              <a:rPr lang="en-US" b="1" smtClean="0"/>
              <a:t>What Exactly Is EQ</a:t>
            </a:r>
          </a:p>
        </p:txBody>
      </p:sp>
      <p:sp>
        <p:nvSpPr>
          <p:cNvPr id="12293" name="Rectangle 3"/>
          <p:cNvSpPr>
            <a:spLocks noGrp="1" noChangeArrowheads="1"/>
          </p:cNvSpPr>
          <p:nvPr>
            <p:ph type="body" idx="1"/>
          </p:nvPr>
        </p:nvSpPr>
        <p:spPr>
          <a:xfrm>
            <a:off x="685800" y="1524000"/>
            <a:ext cx="7772400" cy="4572000"/>
          </a:xfrm>
        </p:spPr>
        <p:txBody>
          <a:bodyPr/>
          <a:lstStyle/>
          <a:p>
            <a:pPr algn="just" eaLnBrk="1" hangingPunct="1">
              <a:lnSpc>
                <a:spcPct val="80000"/>
              </a:lnSpc>
              <a:buFont typeface="Wingdings" pitchFamily="2" charset="2"/>
              <a:buNone/>
            </a:pPr>
            <a:r>
              <a:rPr lang="en-US" sz="2800" dirty="0" smtClean="0">
                <a:solidFill>
                  <a:srgbClr val="FF0000"/>
                </a:solidFill>
              </a:rPr>
              <a:t>   Emotional intelligence or Emotional Quotient is simply defined as:</a:t>
            </a:r>
          </a:p>
          <a:p>
            <a:pPr algn="just" eaLnBrk="1" hangingPunct="1">
              <a:lnSpc>
                <a:spcPct val="80000"/>
              </a:lnSpc>
            </a:pPr>
            <a:r>
              <a:rPr lang="en-US" sz="2800" dirty="0" smtClean="0">
                <a:solidFill>
                  <a:srgbClr val="0000CC"/>
                </a:solidFill>
              </a:rPr>
              <a:t> knowing what feels good, what feels bad,</a:t>
            </a:r>
          </a:p>
          <a:p>
            <a:pPr algn="just" eaLnBrk="1" hangingPunct="1">
              <a:lnSpc>
                <a:spcPct val="80000"/>
              </a:lnSpc>
              <a:buFont typeface="Wingdings" pitchFamily="2" charset="2"/>
              <a:buNone/>
            </a:pPr>
            <a:r>
              <a:rPr lang="en-US" sz="2800" dirty="0" smtClean="0">
                <a:solidFill>
                  <a:srgbClr val="0000CC"/>
                </a:solidFill>
              </a:rPr>
              <a:t>	 and how to get from bad to good.</a:t>
            </a:r>
          </a:p>
          <a:p>
            <a:pPr algn="just" eaLnBrk="1" hangingPunct="1">
              <a:lnSpc>
                <a:spcPct val="80000"/>
              </a:lnSpc>
            </a:pPr>
            <a:r>
              <a:rPr lang="en-US" sz="2800" dirty="0" smtClean="0">
                <a:solidFill>
                  <a:srgbClr val="660066"/>
                </a:solidFill>
              </a:rPr>
              <a:t>Knowing your emotions and knowing emotion of others.</a:t>
            </a:r>
          </a:p>
          <a:p>
            <a:pPr algn="just" eaLnBrk="1" hangingPunct="1">
              <a:lnSpc>
                <a:spcPct val="80000"/>
              </a:lnSpc>
            </a:pPr>
            <a:r>
              <a:rPr lang="en-US" sz="2800" dirty="0" smtClean="0">
                <a:solidFill>
                  <a:srgbClr val="333300"/>
                </a:solidFill>
              </a:rPr>
              <a:t> It refers to emotional management skills which provide competency to balance emotions and reason so as to maximize</a:t>
            </a:r>
          </a:p>
          <a:p>
            <a:pPr algn="just" eaLnBrk="1" hangingPunct="1">
              <a:lnSpc>
                <a:spcPct val="80000"/>
              </a:lnSpc>
              <a:buFont typeface="Wingdings" pitchFamily="2" charset="2"/>
              <a:buNone/>
            </a:pPr>
            <a:r>
              <a:rPr lang="en-US" sz="2800" dirty="0" smtClean="0">
                <a:solidFill>
                  <a:srgbClr val="333300"/>
                </a:solidFill>
              </a:rPr>
              <a:t>   long term happiness.</a:t>
            </a:r>
          </a:p>
          <a:p>
            <a:pPr eaLnBrk="1" hangingPunct="1">
              <a:lnSpc>
                <a:spcPct val="80000"/>
              </a:lnSpc>
              <a:buFont typeface="Wingdings" pitchFamily="2" charset="2"/>
              <a:buNone/>
            </a:pPr>
            <a:r>
              <a:rPr lang="en-US" sz="2800" dirty="0" smtClean="0"/>
              <a:t>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lstStyle/>
          <a:p>
            <a:r>
              <a:rPr lang="en-US" dirty="0" smtClean="0"/>
              <a:t>Meaning</a:t>
            </a:r>
          </a:p>
          <a:p>
            <a:r>
              <a:rPr lang="en-US" dirty="0" smtClean="0"/>
              <a:t>Theories of emotion</a:t>
            </a:r>
          </a:p>
          <a:p>
            <a:r>
              <a:rPr lang="en-US" dirty="0" smtClean="0"/>
              <a:t>Certain issues related to emotions</a:t>
            </a:r>
          </a:p>
          <a:p>
            <a:r>
              <a:rPr lang="en-US" dirty="0" smtClean="0"/>
              <a:t>Emotional Intelligence</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p:spPr>
        <p:txBody>
          <a:bodyPr/>
          <a:lstStyle/>
          <a:p>
            <a:r>
              <a:rPr lang="en-US"/>
              <a:t>www.eqindia.com</a:t>
            </a:r>
          </a:p>
        </p:txBody>
      </p:sp>
      <p:sp>
        <p:nvSpPr>
          <p:cNvPr id="14339" name="Slide Number Placeholder 4"/>
          <p:cNvSpPr>
            <a:spLocks noGrp="1"/>
          </p:cNvSpPr>
          <p:nvPr>
            <p:ph type="sldNum" sz="quarter" idx="11"/>
          </p:nvPr>
        </p:nvSpPr>
        <p:spPr>
          <a:noFill/>
        </p:spPr>
        <p:txBody>
          <a:bodyPr/>
          <a:lstStyle/>
          <a:p>
            <a:fld id="{13836409-D1D4-474E-8084-25D48396BD59}" type="slidenum">
              <a:rPr lang="en-US"/>
              <a:pPr/>
              <a:t>20</a:t>
            </a:fld>
            <a:endParaRPr lang="en-US"/>
          </a:p>
        </p:txBody>
      </p:sp>
      <p:sp>
        <p:nvSpPr>
          <p:cNvPr id="14340" name="Rectangle 2"/>
          <p:cNvSpPr>
            <a:spLocks noGrp="1" noChangeArrowheads="1"/>
          </p:cNvSpPr>
          <p:nvPr>
            <p:ph type="title"/>
          </p:nvPr>
        </p:nvSpPr>
        <p:spPr>
          <a:xfrm>
            <a:off x="976313" y="457200"/>
            <a:ext cx="7486650" cy="1008063"/>
          </a:xfrm>
        </p:spPr>
        <p:txBody>
          <a:bodyPr/>
          <a:lstStyle/>
          <a:p>
            <a:pPr eaLnBrk="1" hangingPunct="1"/>
            <a:r>
              <a:rPr lang="en-US" sz="3600" b="1" smtClean="0">
                <a:solidFill>
                  <a:srgbClr val="FF0000"/>
                </a:solidFill>
              </a:rPr>
              <a:t>The Indian Perspective</a:t>
            </a:r>
          </a:p>
        </p:txBody>
      </p:sp>
      <p:sp>
        <p:nvSpPr>
          <p:cNvPr id="14341" name="Rectangle 3"/>
          <p:cNvSpPr>
            <a:spLocks noGrp="1" noChangeArrowheads="1"/>
          </p:cNvSpPr>
          <p:nvPr>
            <p:ph type="body" idx="1"/>
          </p:nvPr>
        </p:nvSpPr>
        <p:spPr>
          <a:xfrm>
            <a:off x="228600" y="1676400"/>
            <a:ext cx="8686800" cy="4876800"/>
          </a:xfrm>
        </p:spPr>
        <p:txBody>
          <a:bodyPr/>
          <a:lstStyle/>
          <a:p>
            <a:pPr algn="just" eaLnBrk="1" hangingPunct="1">
              <a:buFont typeface="Wingdings" pitchFamily="2" charset="2"/>
              <a:buNone/>
            </a:pPr>
            <a:r>
              <a:rPr lang="en-US" sz="2800" i="1" dirty="0" smtClean="0">
                <a:solidFill>
                  <a:srgbClr val="333300"/>
                </a:solidFill>
                <a:latin typeface="Calisto MT" pitchFamily="18" charset="0"/>
                <a:cs typeface="Times New Roman" pitchFamily="18" charset="0"/>
              </a:rPr>
              <a:t>   </a:t>
            </a:r>
            <a:r>
              <a:rPr lang="en-US" sz="2800" dirty="0" smtClean="0">
                <a:solidFill>
                  <a:srgbClr val="333300"/>
                </a:solidFill>
                <a:latin typeface="Calisto MT" pitchFamily="18" charset="0"/>
                <a:cs typeface="Times New Roman" pitchFamily="18" charset="0"/>
              </a:rPr>
              <a:t>“Emotional intelligence is the </a:t>
            </a:r>
            <a:r>
              <a:rPr lang="en-US" sz="2800" u="sng" dirty="0" smtClean="0">
                <a:solidFill>
                  <a:srgbClr val="333300"/>
                </a:solidFill>
                <a:latin typeface="Calisto MT" pitchFamily="18" charset="0"/>
                <a:cs typeface="Times New Roman" pitchFamily="18" charset="0"/>
              </a:rPr>
              <a:t>ability</a:t>
            </a:r>
            <a:r>
              <a:rPr lang="en-US" sz="2800" dirty="0" smtClean="0">
                <a:solidFill>
                  <a:srgbClr val="333300"/>
                </a:solidFill>
                <a:latin typeface="Calisto MT" pitchFamily="18" charset="0"/>
                <a:cs typeface="Times New Roman" pitchFamily="18" charset="0"/>
              </a:rPr>
              <a:t> of an individual to </a:t>
            </a:r>
            <a:r>
              <a:rPr lang="en-US" sz="2800" u="sng" dirty="0" smtClean="0">
                <a:solidFill>
                  <a:srgbClr val="333300"/>
                </a:solidFill>
                <a:latin typeface="Calisto MT" pitchFamily="18" charset="0"/>
                <a:cs typeface="Times New Roman" pitchFamily="18" charset="0"/>
              </a:rPr>
              <a:t>appropriately</a:t>
            </a:r>
            <a:r>
              <a:rPr lang="en-US" sz="2800" dirty="0" smtClean="0">
                <a:solidFill>
                  <a:srgbClr val="333300"/>
                </a:solidFill>
                <a:latin typeface="Calisto MT" pitchFamily="18" charset="0"/>
                <a:cs typeface="Times New Roman" pitchFamily="18" charset="0"/>
              </a:rPr>
              <a:t> and </a:t>
            </a:r>
            <a:r>
              <a:rPr lang="en-US" sz="2800" u="sng" dirty="0" smtClean="0">
                <a:solidFill>
                  <a:srgbClr val="333300"/>
                </a:solidFill>
                <a:latin typeface="Calisto MT" pitchFamily="18" charset="0"/>
                <a:cs typeface="Times New Roman" pitchFamily="18" charset="0"/>
              </a:rPr>
              <a:t>successfully</a:t>
            </a:r>
            <a:r>
              <a:rPr lang="en-US" sz="2800" dirty="0" smtClean="0">
                <a:solidFill>
                  <a:srgbClr val="333300"/>
                </a:solidFill>
                <a:latin typeface="Calisto MT" pitchFamily="18" charset="0"/>
                <a:cs typeface="Times New Roman" pitchFamily="18" charset="0"/>
              </a:rPr>
              <a:t> respond to a vast variety of </a:t>
            </a:r>
            <a:r>
              <a:rPr lang="en-US" sz="2800" u="sng" dirty="0" smtClean="0">
                <a:solidFill>
                  <a:srgbClr val="333300"/>
                </a:solidFill>
                <a:latin typeface="Calisto MT" pitchFamily="18" charset="0"/>
                <a:cs typeface="Times New Roman" pitchFamily="18" charset="0"/>
              </a:rPr>
              <a:t>emotional inputs</a:t>
            </a:r>
            <a:r>
              <a:rPr lang="en-US" sz="2800" dirty="0" smtClean="0">
                <a:solidFill>
                  <a:srgbClr val="333300"/>
                </a:solidFill>
                <a:latin typeface="Calisto MT" pitchFamily="18" charset="0"/>
                <a:cs typeface="Times New Roman" pitchFamily="18" charset="0"/>
              </a:rPr>
              <a:t> being elicited from inner self and immediate environment. Emotional intelligence constitutes three psychological dimensions such as </a:t>
            </a:r>
            <a:r>
              <a:rPr lang="en-US" sz="2800" b="1" dirty="0" smtClean="0">
                <a:solidFill>
                  <a:srgbClr val="333300"/>
                </a:solidFill>
                <a:latin typeface="Calisto MT" pitchFamily="18" charset="0"/>
                <a:cs typeface="Times New Roman" pitchFamily="18" charset="0"/>
              </a:rPr>
              <a:t>emotional competency, emotional maturity and emotional sensitivity</a:t>
            </a:r>
            <a:r>
              <a:rPr lang="en-US" sz="2800" dirty="0" smtClean="0">
                <a:solidFill>
                  <a:srgbClr val="333300"/>
                </a:solidFill>
                <a:latin typeface="Calisto MT" pitchFamily="18" charset="0"/>
                <a:cs typeface="Times New Roman" pitchFamily="18" charset="0"/>
              </a:rPr>
              <a:t>, which </a:t>
            </a:r>
            <a:r>
              <a:rPr lang="en-US" sz="2800" u="sng" dirty="0" smtClean="0">
                <a:solidFill>
                  <a:srgbClr val="333300"/>
                </a:solidFill>
                <a:latin typeface="Calisto MT" pitchFamily="18" charset="0"/>
                <a:cs typeface="Times New Roman" pitchFamily="18" charset="0"/>
              </a:rPr>
              <a:t>motivate</a:t>
            </a:r>
            <a:r>
              <a:rPr lang="en-US" sz="2800" dirty="0" smtClean="0">
                <a:solidFill>
                  <a:srgbClr val="333300"/>
                </a:solidFill>
                <a:latin typeface="Calisto MT" pitchFamily="18" charset="0"/>
                <a:cs typeface="Times New Roman" pitchFamily="18" charset="0"/>
              </a:rPr>
              <a:t> an individual to recognize truthfully, interpret honestly and handle tactfully the dynamics of </a:t>
            </a:r>
            <a:r>
              <a:rPr lang="en-US" sz="2800" u="sng" dirty="0" smtClean="0">
                <a:solidFill>
                  <a:srgbClr val="333300"/>
                </a:solidFill>
                <a:latin typeface="Calisto MT" pitchFamily="18" charset="0"/>
                <a:cs typeface="Times New Roman" pitchFamily="18" charset="0"/>
              </a:rPr>
              <a:t>human </a:t>
            </a:r>
            <a:r>
              <a:rPr lang="en-US" sz="2800" u="sng" dirty="0" err="1" smtClean="0">
                <a:solidFill>
                  <a:srgbClr val="333300"/>
                </a:solidFill>
                <a:latin typeface="Calisto MT" pitchFamily="18" charset="0"/>
                <a:cs typeface="Times New Roman" pitchFamily="18" charset="0"/>
              </a:rPr>
              <a:t>behaviour</a:t>
            </a:r>
            <a:r>
              <a:rPr lang="en-US" sz="2800" dirty="0" smtClean="0">
                <a:solidFill>
                  <a:srgbClr val="333300"/>
                </a:solidFill>
                <a:latin typeface="Calisto MT" pitchFamily="18" charset="0"/>
                <a:cs typeface="Times New Roman" pitchFamily="18" charset="0"/>
              </a:rPr>
              <a:t>”.</a:t>
            </a:r>
            <a:r>
              <a:rPr lang="en-US" sz="2800" dirty="0" smtClean="0">
                <a:latin typeface="Calisto MT" pitchFamily="18" charset="0"/>
                <a:cs typeface="Times New Roman" pitchFamily="18" charset="0"/>
              </a:rPr>
              <a:t> </a:t>
            </a:r>
            <a:r>
              <a:rPr lang="en-US" sz="2800" dirty="0" smtClean="0">
                <a:solidFill>
                  <a:srgbClr val="0000CC"/>
                </a:solidFill>
                <a:latin typeface="Calisto MT" pitchFamily="18" charset="0"/>
                <a:cs typeface="Times New Roman" pitchFamily="18" charset="0"/>
              </a:rPr>
              <a:t>(</a:t>
            </a:r>
            <a:r>
              <a:rPr lang="en-US" sz="2800" dirty="0" err="1" smtClean="0">
                <a:solidFill>
                  <a:srgbClr val="0000CC"/>
                </a:solidFill>
                <a:latin typeface="Calisto MT" pitchFamily="18" charset="0"/>
                <a:cs typeface="Times New Roman" pitchFamily="18" charset="0"/>
              </a:rPr>
              <a:t>Dalip</a:t>
            </a:r>
            <a:r>
              <a:rPr lang="en-US" sz="2800" dirty="0" smtClean="0">
                <a:solidFill>
                  <a:srgbClr val="0000CC"/>
                </a:solidFill>
                <a:latin typeface="Calisto MT" pitchFamily="18" charset="0"/>
                <a:cs typeface="Times New Roman" pitchFamily="18" charset="0"/>
              </a:rPr>
              <a:t> Singh 2003)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0"/>
          </p:nvPr>
        </p:nvSpPr>
        <p:spPr>
          <a:noFill/>
        </p:spPr>
        <p:txBody>
          <a:bodyPr/>
          <a:lstStyle/>
          <a:p>
            <a:r>
              <a:rPr lang="en-US"/>
              <a:t>www.eqindia.com</a:t>
            </a:r>
          </a:p>
        </p:txBody>
      </p:sp>
      <p:sp>
        <p:nvSpPr>
          <p:cNvPr id="15363" name="Slide Number Placeholder 4"/>
          <p:cNvSpPr>
            <a:spLocks noGrp="1"/>
          </p:cNvSpPr>
          <p:nvPr>
            <p:ph type="sldNum" sz="quarter" idx="11"/>
          </p:nvPr>
        </p:nvSpPr>
        <p:spPr>
          <a:noFill/>
        </p:spPr>
        <p:txBody>
          <a:bodyPr/>
          <a:lstStyle/>
          <a:p>
            <a:fld id="{ED453ABC-1A51-4200-94B6-4B94CAE1CB7E}" type="slidenum">
              <a:rPr lang="en-US"/>
              <a:pPr/>
              <a:t>21</a:t>
            </a:fld>
            <a:endParaRPr lang="en-US"/>
          </a:p>
        </p:txBody>
      </p:sp>
      <p:sp>
        <p:nvSpPr>
          <p:cNvPr id="15364" name="Rectangle 2"/>
          <p:cNvSpPr>
            <a:spLocks noGrp="1" noChangeArrowheads="1"/>
          </p:cNvSpPr>
          <p:nvPr>
            <p:ph type="title"/>
          </p:nvPr>
        </p:nvSpPr>
        <p:spPr>
          <a:xfrm>
            <a:off x="685800" y="0"/>
            <a:ext cx="7772400" cy="838200"/>
          </a:xfrm>
        </p:spPr>
        <p:txBody>
          <a:bodyPr>
            <a:normAutofit fontScale="90000"/>
          </a:bodyPr>
          <a:lstStyle/>
          <a:p>
            <a:pPr eaLnBrk="1" hangingPunct="1"/>
            <a:r>
              <a:rPr lang="en-US" sz="2800" dirty="0" smtClean="0"/>
              <a:t/>
            </a:r>
            <a:br>
              <a:rPr lang="en-US" sz="2800" dirty="0" smtClean="0"/>
            </a:br>
            <a:r>
              <a:rPr lang="en-US" sz="2800" dirty="0" smtClean="0"/>
              <a:t>Are we giving EI education in schools /colleges</a:t>
            </a:r>
          </a:p>
        </p:txBody>
      </p:sp>
      <p:sp>
        <p:nvSpPr>
          <p:cNvPr id="15365" name="Rectangle 3"/>
          <p:cNvSpPr>
            <a:spLocks noGrp="1" noChangeArrowheads="1"/>
          </p:cNvSpPr>
          <p:nvPr>
            <p:ph type="body" idx="1"/>
          </p:nvPr>
        </p:nvSpPr>
        <p:spPr>
          <a:xfrm>
            <a:off x="685800" y="1066800"/>
            <a:ext cx="7772400" cy="5029200"/>
          </a:xfrm>
        </p:spPr>
        <p:txBody>
          <a:bodyPr/>
          <a:lstStyle/>
          <a:p>
            <a:pPr algn="just" eaLnBrk="1" hangingPunct="1">
              <a:lnSpc>
                <a:spcPct val="90000"/>
              </a:lnSpc>
            </a:pPr>
            <a:r>
              <a:rPr lang="en-US" sz="2400" b="1" dirty="0" smtClean="0">
                <a:solidFill>
                  <a:srgbClr val="0000CC"/>
                </a:solidFill>
              </a:rPr>
              <a:t>NO.</a:t>
            </a:r>
            <a:r>
              <a:rPr lang="en-US" sz="2400" b="1" dirty="0" smtClean="0"/>
              <a:t> Our educational system gives stress on IQ and not on EI. We are taught History, Hindi, English, Geography, Physics, anthropology, Botany, Computers, Medicine, Engineering etc. </a:t>
            </a:r>
          </a:p>
          <a:p>
            <a:pPr algn="just" eaLnBrk="1" hangingPunct="1">
              <a:lnSpc>
                <a:spcPct val="90000"/>
              </a:lnSpc>
            </a:pPr>
            <a:r>
              <a:rPr lang="en-US" sz="2400" b="1" dirty="0" smtClean="0"/>
              <a:t>We are not </a:t>
            </a:r>
            <a:r>
              <a:rPr lang="en-US" sz="2400" b="1" dirty="0" smtClean="0">
                <a:solidFill>
                  <a:srgbClr val="FF0066"/>
                </a:solidFill>
              </a:rPr>
              <a:t>TAUGHT</a:t>
            </a:r>
            <a:r>
              <a:rPr lang="en-US" sz="2400" b="1" dirty="0" smtClean="0"/>
              <a:t> how to handle frustration, anxieties, stress, failure, depression, burnout, inferiority complexes, ego problems</a:t>
            </a:r>
          </a:p>
          <a:p>
            <a:pPr algn="just" eaLnBrk="1" hangingPunct="1">
              <a:lnSpc>
                <a:spcPct val="90000"/>
              </a:lnSpc>
            </a:pPr>
            <a:r>
              <a:rPr lang="en-US" sz="2400" b="1" dirty="0" smtClean="0"/>
              <a:t>We are not told to learn how to manage emotions i.e.; interaction, coordination, Adjustment, communication</a:t>
            </a:r>
          </a:p>
          <a:p>
            <a:pPr algn="just" eaLnBrk="1" hangingPunct="1">
              <a:lnSpc>
                <a:spcPct val="90000"/>
              </a:lnSpc>
              <a:buFont typeface="Wingdings" pitchFamily="2" charset="2"/>
              <a:buNone/>
            </a:pPr>
            <a:r>
              <a:rPr lang="en-US" sz="2400" b="1" dirty="0" smtClean="0">
                <a:solidFill>
                  <a:srgbClr val="0000CC"/>
                </a:solidFill>
              </a:rPr>
              <a:t>   We are expected to learn all these from our parents, peer group of other role models</a:t>
            </a:r>
          </a:p>
          <a:p>
            <a:pPr algn="just" eaLnBrk="1" hangingPunct="1">
              <a:lnSpc>
                <a:spcPct val="90000"/>
              </a:lnSpc>
              <a:buFont typeface="Wingdings" pitchFamily="2" charset="2"/>
              <a:buNone/>
            </a:pPr>
            <a:r>
              <a:rPr lang="en-US" sz="2400" b="1" dirty="0" smtClean="0"/>
              <a:t>   At the later stages of our lives we are told to master emotional competencies to be </a:t>
            </a:r>
            <a:r>
              <a:rPr lang="en-US" sz="2400" b="1" dirty="0" smtClean="0">
                <a:solidFill>
                  <a:srgbClr val="FF0000"/>
                </a:solidFill>
              </a:rPr>
              <a:t>successful</a:t>
            </a:r>
            <a:r>
              <a:rPr lang="en-US" sz="2400" b="1" dirty="0" smtClean="0"/>
              <a:t>.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Footer Placeholder 4"/>
          <p:cNvSpPr>
            <a:spLocks noGrp="1"/>
          </p:cNvSpPr>
          <p:nvPr>
            <p:ph type="ftr" sz="quarter" idx="10"/>
          </p:nvPr>
        </p:nvSpPr>
        <p:spPr>
          <a:noFill/>
        </p:spPr>
        <p:txBody>
          <a:bodyPr/>
          <a:lstStyle/>
          <a:p>
            <a:r>
              <a:rPr lang="en-US"/>
              <a:t>www.eqindia.com</a:t>
            </a:r>
          </a:p>
        </p:txBody>
      </p:sp>
      <p:sp>
        <p:nvSpPr>
          <p:cNvPr id="1028" name="Slide Number Placeholder 5"/>
          <p:cNvSpPr>
            <a:spLocks noGrp="1"/>
          </p:cNvSpPr>
          <p:nvPr>
            <p:ph type="sldNum" sz="quarter" idx="11"/>
          </p:nvPr>
        </p:nvSpPr>
        <p:spPr>
          <a:noFill/>
        </p:spPr>
        <p:txBody>
          <a:bodyPr/>
          <a:lstStyle/>
          <a:p>
            <a:fld id="{BA432C35-0F58-42B7-BEFA-D12DEF5017FF}" type="slidenum">
              <a:rPr lang="en-US"/>
              <a:pPr/>
              <a:t>22</a:t>
            </a:fld>
            <a:endParaRPr lang="en-US"/>
          </a:p>
        </p:txBody>
      </p:sp>
      <p:sp>
        <p:nvSpPr>
          <p:cNvPr id="1029" name="Rectangle 2"/>
          <p:cNvSpPr>
            <a:spLocks noGrp="1" noChangeArrowheads="1"/>
          </p:cNvSpPr>
          <p:nvPr>
            <p:ph type="title"/>
          </p:nvPr>
        </p:nvSpPr>
        <p:spPr/>
        <p:txBody>
          <a:bodyPr/>
          <a:lstStyle/>
          <a:p>
            <a:pPr eaLnBrk="1" hangingPunct="1"/>
            <a:r>
              <a:rPr lang="en-US" b="1" smtClean="0"/>
              <a:t>IQ v/s EQ</a:t>
            </a:r>
            <a:br>
              <a:rPr lang="en-US" b="1" smtClean="0"/>
            </a:br>
            <a:r>
              <a:rPr lang="en-US" sz="1800" b="1" smtClean="0"/>
              <a:t>(Intelligence Quotient v/s Emotional Quotient)</a:t>
            </a:r>
          </a:p>
        </p:txBody>
      </p:sp>
      <p:sp>
        <p:nvSpPr>
          <p:cNvPr id="1030" name="Rectangle 3"/>
          <p:cNvSpPr>
            <a:spLocks noChangeArrowheads="1"/>
          </p:cNvSpPr>
          <p:nvPr/>
        </p:nvSpPr>
        <p:spPr bwMode="auto">
          <a:xfrm>
            <a:off x="3171825" y="2643188"/>
            <a:ext cx="9144000" cy="0"/>
          </a:xfrm>
          <a:prstGeom prst="rect">
            <a:avLst/>
          </a:prstGeom>
          <a:noFill/>
          <a:ln w="9525">
            <a:noFill/>
            <a:miter lim="800000"/>
            <a:headEnd/>
            <a:tailEnd/>
          </a:ln>
        </p:spPr>
        <p:txBody>
          <a:bodyPr>
            <a:spAutoFit/>
          </a:bodyPr>
          <a:lstStyle/>
          <a:p>
            <a:endParaRPr lang="en-US"/>
          </a:p>
        </p:txBody>
      </p:sp>
      <p:sp>
        <p:nvSpPr>
          <p:cNvPr id="1031" name="Rectangle 5"/>
          <p:cNvSpPr>
            <a:spLocks noGrp="1" noChangeArrowheads="1"/>
          </p:cNvSpPr>
          <p:nvPr>
            <p:ph type="body" sz="half" idx="1"/>
          </p:nvPr>
        </p:nvSpPr>
        <p:spPr>
          <a:xfrm>
            <a:off x="228600" y="1981200"/>
            <a:ext cx="3810000" cy="4114800"/>
          </a:xfrm>
        </p:spPr>
        <p:txBody>
          <a:bodyPr/>
          <a:lstStyle/>
          <a:p>
            <a:pPr algn="just" eaLnBrk="1" hangingPunct="1"/>
            <a:r>
              <a:rPr lang="en-US" sz="2800" smtClean="0"/>
              <a:t>The research shows that IQ can help you to be </a:t>
            </a:r>
            <a:r>
              <a:rPr lang="en-US" sz="2800" smtClean="0">
                <a:solidFill>
                  <a:srgbClr val="FF0066"/>
                </a:solidFill>
              </a:rPr>
              <a:t>successful</a:t>
            </a:r>
            <a:r>
              <a:rPr lang="en-US" sz="2800" smtClean="0"/>
              <a:t> to the extent of     </a:t>
            </a:r>
            <a:r>
              <a:rPr lang="en-US" sz="2800" smtClean="0">
                <a:solidFill>
                  <a:srgbClr val="FF0066"/>
                </a:solidFill>
              </a:rPr>
              <a:t>20</a:t>
            </a:r>
            <a:r>
              <a:rPr lang="en-US" sz="2800" smtClean="0"/>
              <a:t> percent only in life.  The rest of    </a:t>
            </a:r>
            <a:r>
              <a:rPr lang="en-US" sz="2800" smtClean="0">
                <a:solidFill>
                  <a:srgbClr val="FF0066"/>
                </a:solidFill>
              </a:rPr>
              <a:t>80</a:t>
            </a:r>
            <a:r>
              <a:rPr lang="en-US" sz="2800" smtClean="0"/>
              <a:t> percent </a:t>
            </a:r>
            <a:r>
              <a:rPr lang="en-US" sz="2800" smtClean="0">
                <a:solidFill>
                  <a:srgbClr val="FF0066"/>
                </a:solidFill>
              </a:rPr>
              <a:t>success</a:t>
            </a:r>
            <a:r>
              <a:rPr lang="en-US" sz="2800" smtClean="0"/>
              <a:t> depends on your EQ</a:t>
            </a:r>
          </a:p>
        </p:txBody>
      </p:sp>
      <p:sp>
        <p:nvSpPr>
          <p:cNvPr id="11272" name="Rectangle 8"/>
          <p:cNvSpPr>
            <a:spLocks noChangeArrowheads="1"/>
          </p:cNvSpPr>
          <p:nvPr/>
        </p:nvSpPr>
        <p:spPr bwMode="auto">
          <a:xfrm>
            <a:off x="3486150" y="2528888"/>
            <a:ext cx="9144000" cy="0"/>
          </a:xfrm>
          <a:prstGeom prst="rect">
            <a:avLst/>
          </a:prstGeom>
          <a:noFill/>
          <a:ln w="9525">
            <a:noFill/>
            <a:miter lim="800000"/>
            <a:headEnd/>
            <a:tailEnd/>
          </a:ln>
        </p:spPr>
        <p:txBody>
          <a:bodyPr>
            <a:spAutoFit/>
          </a:bodyPr>
          <a:lstStyle/>
          <a:p>
            <a:endParaRPr lang="en-US"/>
          </a:p>
        </p:txBody>
      </p:sp>
      <p:graphicFrame>
        <p:nvGraphicFramePr>
          <p:cNvPr id="11278" name="Object 14"/>
          <p:cNvGraphicFramePr>
            <a:graphicFrameLocks noChangeAspect="1"/>
          </p:cNvGraphicFramePr>
          <p:nvPr/>
        </p:nvGraphicFramePr>
        <p:xfrm>
          <a:off x="3581400" y="2438400"/>
          <a:ext cx="5562600" cy="3178175"/>
        </p:xfrm>
        <a:graphic>
          <a:graphicData uri="http://schemas.openxmlformats.org/presentationml/2006/ole">
            <p:oleObj spid="_x0000_s1026" name="Chart" r:id="rId4" imgW="2956320" imgH="1895400" progId="Excel.Sheet.8">
              <p:embed/>
            </p:oleObj>
          </a:graphicData>
        </a:graphic>
      </p:graphicFrame>
      <p:sp>
        <p:nvSpPr>
          <p:cNvPr id="11279" name="Text Box 15"/>
          <p:cNvSpPr txBox="1">
            <a:spLocks noChangeArrowheads="1"/>
          </p:cNvSpPr>
          <p:nvPr/>
        </p:nvSpPr>
        <p:spPr bwMode="auto">
          <a:xfrm>
            <a:off x="5334000" y="4191000"/>
            <a:ext cx="1143000" cy="822325"/>
          </a:xfrm>
          <a:prstGeom prst="rect">
            <a:avLst/>
          </a:prstGeom>
          <a:noFill/>
          <a:ln w="9525">
            <a:noFill/>
            <a:miter lim="800000"/>
            <a:headEnd/>
            <a:tailEnd/>
          </a:ln>
        </p:spPr>
        <p:txBody>
          <a:bodyPr>
            <a:spAutoFit/>
          </a:bodyPr>
          <a:lstStyle/>
          <a:p>
            <a:pPr eaLnBrk="1" hangingPunct="1">
              <a:spcBef>
                <a:spcPct val="50000"/>
              </a:spcBef>
            </a:pPr>
            <a:r>
              <a:rPr lang="en-US" sz="2400" dirty="0">
                <a:solidFill>
                  <a:schemeClr val="bg1"/>
                </a:solidFill>
                <a:latin typeface="Arial Black" pitchFamily="34" charset="0"/>
              </a:rPr>
              <a:t>80% </a:t>
            </a:r>
            <a:r>
              <a:rPr lang="en-US" sz="2400" dirty="0" smtClean="0">
                <a:solidFill>
                  <a:schemeClr val="bg1"/>
                </a:solidFill>
                <a:latin typeface="Arial Black" pitchFamily="34" charset="0"/>
              </a:rPr>
              <a:t>EQ</a:t>
            </a:r>
            <a:endParaRPr lang="en-US" sz="2400" dirty="0">
              <a:solidFill>
                <a:schemeClr val="bg1"/>
              </a:solidFill>
              <a:latin typeface="Arial Black" pitchFamily="34" charset="0"/>
            </a:endParaRPr>
          </a:p>
        </p:txBody>
      </p:sp>
      <p:sp>
        <p:nvSpPr>
          <p:cNvPr id="1034" name="Text Box 16"/>
          <p:cNvSpPr txBox="1">
            <a:spLocks noChangeArrowheads="1"/>
          </p:cNvSpPr>
          <p:nvPr/>
        </p:nvSpPr>
        <p:spPr bwMode="auto">
          <a:xfrm>
            <a:off x="6553200" y="2819400"/>
            <a:ext cx="1219200" cy="822325"/>
          </a:xfrm>
          <a:prstGeom prst="rect">
            <a:avLst/>
          </a:prstGeom>
          <a:noFill/>
          <a:ln w="9525">
            <a:noFill/>
            <a:miter lim="800000"/>
            <a:headEnd/>
            <a:tailEnd/>
          </a:ln>
        </p:spPr>
        <p:txBody>
          <a:bodyPr>
            <a:spAutoFit/>
          </a:bodyPr>
          <a:lstStyle/>
          <a:p>
            <a:pPr eaLnBrk="1" hangingPunct="1">
              <a:spcBef>
                <a:spcPct val="50000"/>
              </a:spcBef>
            </a:pPr>
            <a:r>
              <a:rPr lang="en-US" sz="2400">
                <a:latin typeface="Arial Black" pitchFamily="34" charset="0"/>
              </a:rPr>
              <a:t>20% IQ</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nodePh="1">
                                  <p:stCondLst>
                                    <p:cond delay="0"/>
                                  </p:stCondLst>
                                  <p:endCondLst>
                                    <p:cond evt="begin" delay="0">
                                      <p:tn val="5"/>
                                    </p:cond>
                                  </p:endCondLst>
                                  <p:childTnLst>
                                    <p:set>
                                      <p:cBhvr>
                                        <p:cTn id="6" dur="1" fill="hold">
                                          <p:stCondLst>
                                            <p:cond delay="0"/>
                                          </p:stCondLst>
                                        </p:cTn>
                                        <p:tgtEl>
                                          <p:spTgt spid="11272"/>
                                        </p:tgtEl>
                                        <p:attrNameLst>
                                          <p:attrName>style.visibility</p:attrName>
                                        </p:attrNameLst>
                                      </p:cBhvr>
                                      <p:to>
                                        <p:strVal val="visible"/>
                                      </p:to>
                                    </p:set>
                                    <p:anim calcmode="lin" valueType="num">
                                      <p:cBhvr additive="base">
                                        <p:cTn id="7" dur="500" fill="hold"/>
                                        <p:tgtEl>
                                          <p:spTgt spid="11272"/>
                                        </p:tgtEl>
                                        <p:attrNameLst>
                                          <p:attrName>ppt_x</p:attrName>
                                        </p:attrNameLst>
                                      </p:cBhvr>
                                      <p:tavLst>
                                        <p:tav tm="0">
                                          <p:val>
                                            <p:strVal val="0-#ppt_w/2"/>
                                          </p:val>
                                        </p:tav>
                                        <p:tav tm="100000">
                                          <p:val>
                                            <p:strVal val="#ppt_x"/>
                                          </p:val>
                                        </p:tav>
                                      </p:tavLst>
                                    </p:anim>
                                    <p:anim calcmode="lin" valueType="num">
                                      <p:cBhvr additive="base">
                                        <p:cTn id="8" dur="500" fill="hold"/>
                                        <p:tgtEl>
                                          <p:spTgt spid="1127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78"/>
                                        </p:tgtEl>
                                        <p:attrNameLst>
                                          <p:attrName>style.visibility</p:attrName>
                                        </p:attrNameLst>
                                      </p:cBhvr>
                                      <p:to>
                                        <p:strVal val="visible"/>
                                      </p:to>
                                    </p:set>
                                    <p:anim calcmode="lin" valueType="num">
                                      <p:cBhvr additive="base">
                                        <p:cTn id="13" dur="500" fill="hold"/>
                                        <p:tgtEl>
                                          <p:spTgt spid="11278"/>
                                        </p:tgtEl>
                                        <p:attrNameLst>
                                          <p:attrName>ppt_x</p:attrName>
                                        </p:attrNameLst>
                                      </p:cBhvr>
                                      <p:tavLst>
                                        <p:tav tm="0">
                                          <p:val>
                                            <p:strVal val="0-#ppt_w/2"/>
                                          </p:val>
                                        </p:tav>
                                        <p:tav tm="100000">
                                          <p:val>
                                            <p:strVal val="#ppt_x"/>
                                          </p:val>
                                        </p:tav>
                                      </p:tavLst>
                                    </p:anim>
                                    <p:anim calcmode="lin" valueType="num">
                                      <p:cBhvr additive="base">
                                        <p:cTn id="14" dur="500" fill="hold"/>
                                        <p:tgtEl>
                                          <p:spTgt spid="1127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79"/>
                                        </p:tgtEl>
                                        <p:attrNameLst>
                                          <p:attrName>style.visibility</p:attrName>
                                        </p:attrNameLst>
                                      </p:cBhvr>
                                      <p:to>
                                        <p:strVal val="visible"/>
                                      </p:to>
                                    </p:set>
                                    <p:anim calcmode="lin" valueType="num">
                                      <p:cBhvr additive="base">
                                        <p:cTn id="19" dur="500" fill="hold"/>
                                        <p:tgtEl>
                                          <p:spTgt spid="11279"/>
                                        </p:tgtEl>
                                        <p:attrNameLst>
                                          <p:attrName>ppt_x</p:attrName>
                                        </p:attrNameLst>
                                      </p:cBhvr>
                                      <p:tavLst>
                                        <p:tav tm="0">
                                          <p:val>
                                            <p:strVal val="0-#ppt_w/2"/>
                                          </p:val>
                                        </p:tav>
                                        <p:tav tm="100000">
                                          <p:val>
                                            <p:strVal val="#ppt_x"/>
                                          </p:val>
                                        </p:tav>
                                      </p:tavLst>
                                    </p:anim>
                                    <p:anim calcmode="lin" valueType="num">
                                      <p:cBhvr additive="base">
                                        <p:cTn id="20" dur="500" fill="hold"/>
                                        <p:tgtEl>
                                          <p:spTgt spid="112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animBg="1"/>
      <p:bldOleChart spid="11278" grpId="0"/>
      <p:bldP spid="1127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p:spPr>
        <p:txBody>
          <a:bodyPr/>
          <a:lstStyle/>
          <a:p>
            <a:r>
              <a:rPr lang="en-US"/>
              <a:t>www.eqindia.com</a:t>
            </a:r>
          </a:p>
        </p:txBody>
      </p:sp>
      <p:sp>
        <p:nvSpPr>
          <p:cNvPr id="16387" name="Slide Number Placeholder 4"/>
          <p:cNvSpPr>
            <a:spLocks noGrp="1"/>
          </p:cNvSpPr>
          <p:nvPr>
            <p:ph type="sldNum" sz="quarter" idx="11"/>
          </p:nvPr>
        </p:nvSpPr>
        <p:spPr>
          <a:noFill/>
        </p:spPr>
        <p:txBody>
          <a:bodyPr/>
          <a:lstStyle/>
          <a:p>
            <a:fld id="{81BD7B40-B2A8-4A4A-8428-BC7FC56D0EC3}" type="slidenum">
              <a:rPr lang="en-US"/>
              <a:pPr/>
              <a:t>23</a:t>
            </a:fld>
            <a:endParaRPr lang="en-US"/>
          </a:p>
        </p:txBody>
      </p:sp>
      <p:sp>
        <p:nvSpPr>
          <p:cNvPr id="16388" name="Rectangle 2"/>
          <p:cNvSpPr>
            <a:spLocks noGrp="1" noChangeArrowheads="1"/>
          </p:cNvSpPr>
          <p:nvPr>
            <p:ph type="title"/>
          </p:nvPr>
        </p:nvSpPr>
        <p:spPr/>
        <p:txBody>
          <a:bodyPr/>
          <a:lstStyle/>
          <a:p>
            <a:pPr eaLnBrk="1" hangingPunct="1"/>
            <a:r>
              <a:rPr lang="en-US" smtClean="0"/>
              <a:t>WHAT IS “SUCCESS”</a:t>
            </a:r>
          </a:p>
        </p:txBody>
      </p:sp>
      <p:sp>
        <p:nvSpPr>
          <p:cNvPr id="16389" name="Rectangle 3"/>
          <p:cNvSpPr>
            <a:spLocks noGrp="1" noChangeArrowheads="1"/>
          </p:cNvSpPr>
          <p:nvPr>
            <p:ph type="body" idx="1"/>
          </p:nvPr>
        </p:nvSpPr>
        <p:spPr>
          <a:xfrm>
            <a:off x="304800" y="1828800"/>
            <a:ext cx="8534400" cy="4572000"/>
          </a:xfrm>
        </p:spPr>
        <p:txBody>
          <a:bodyPr/>
          <a:lstStyle/>
          <a:p>
            <a:pPr eaLnBrk="1" hangingPunct="1"/>
            <a:endParaRPr lang="en-US" dirty="0" smtClean="0"/>
          </a:p>
          <a:p>
            <a:pPr eaLnBrk="1" hangingPunct="1"/>
            <a:r>
              <a:rPr lang="en-US" dirty="0" smtClean="0"/>
              <a:t>Is it your IQ: Exams passed, competitions cleared, percentage of marks in schools and colleges, academic qualifications etc</a:t>
            </a:r>
          </a:p>
          <a:p>
            <a:pPr eaLnBrk="1" hangingPunct="1">
              <a:buFont typeface="Wingdings" pitchFamily="2" charset="2"/>
              <a:buNone/>
            </a:pPr>
            <a:endParaRPr lang="en-US" dirty="0" smtClean="0"/>
          </a:p>
          <a:p>
            <a:pPr eaLnBrk="1" hangingPunct="1"/>
            <a:r>
              <a:rPr lang="en-US" dirty="0" smtClean="0">
                <a:solidFill>
                  <a:srgbClr val="FF0066"/>
                </a:solidFill>
              </a:rPr>
              <a:t>Earning fat salary, top positions in workplace, being rich and wealthy, powerful, dominating, being influential etc</a:t>
            </a:r>
          </a:p>
          <a:p>
            <a:pPr eaLnBrk="1" hangingPunct="1">
              <a:buFont typeface="Wingdings" pitchFamily="2" charset="2"/>
              <a:buNone/>
            </a:pPr>
            <a:endParaRPr lang="en-US" dirty="0" smtClean="0">
              <a:solidFill>
                <a:srgbClr val="0000CC"/>
              </a:solidFill>
            </a:endParaRPr>
          </a:p>
        </p:txBody>
      </p:sp>
      <p:pic>
        <p:nvPicPr>
          <p:cNvPr id="30724" name="Picture 4" descr="bd04972_"/>
          <p:cNvPicPr>
            <a:picLocks noChangeAspect="1" noChangeArrowheads="1"/>
          </p:cNvPicPr>
          <p:nvPr/>
        </p:nvPicPr>
        <p:blipFill>
          <a:blip r:embed="rId3"/>
          <a:srcRect/>
          <a:stretch>
            <a:fillRect/>
          </a:stretch>
        </p:blipFill>
        <p:spPr bwMode="auto">
          <a:xfrm>
            <a:off x="6248400" y="0"/>
            <a:ext cx="2438400" cy="1828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24"/>
                                        </p:tgtEl>
                                        <p:attrNameLst>
                                          <p:attrName>style.visibility</p:attrName>
                                        </p:attrNameLst>
                                      </p:cBhvr>
                                      <p:to>
                                        <p:strVal val="visible"/>
                                      </p:to>
                                    </p:set>
                                    <p:anim calcmode="lin" valueType="num">
                                      <p:cBhvr additive="base">
                                        <p:cTn id="7" dur="500" fill="hold"/>
                                        <p:tgtEl>
                                          <p:spTgt spid="30724"/>
                                        </p:tgtEl>
                                        <p:attrNameLst>
                                          <p:attrName>ppt_x</p:attrName>
                                        </p:attrNameLst>
                                      </p:cBhvr>
                                      <p:tavLst>
                                        <p:tav tm="0">
                                          <p:val>
                                            <p:strVal val="0-#ppt_w/2"/>
                                          </p:val>
                                        </p:tav>
                                        <p:tav tm="100000">
                                          <p:val>
                                            <p:strVal val="#ppt_x"/>
                                          </p:val>
                                        </p:tav>
                                      </p:tavLst>
                                    </p:anim>
                                    <p:anim calcmode="lin" valueType="num">
                                      <p:cBhvr additive="base">
                                        <p:cTn id="8" dur="500" fill="hold"/>
                                        <p:tgtEl>
                                          <p:spTgt spid="307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p:spPr>
        <p:txBody>
          <a:bodyPr/>
          <a:lstStyle/>
          <a:p>
            <a:r>
              <a:rPr lang="en-US"/>
              <a:t>www.eqindia.com</a:t>
            </a:r>
          </a:p>
        </p:txBody>
      </p:sp>
      <p:sp>
        <p:nvSpPr>
          <p:cNvPr id="17411" name="Slide Number Placeholder 4"/>
          <p:cNvSpPr>
            <a:spLocks noGrp="1"/>
          </p:cNvSpPr>
          <p:nvPr>
            <p:ph type="sldNum" sz="quarter" idx="11"/>
          </p:nvPr>
        </p:nvSpPr>
        <p:spPr>
          <a:noFill/>
        </p:spPr>
        <p:txBody>
          <a:bodyPr/>
          <a:lstStyle/>
          <a:p>
            <a:fld id="{16774712-FFA0-443C-BDE3-F8B669D9E9BC}" type="slidenum">
              <a:rPr lang="en-US"/>
              <a:pPr/>
              <a:t>24</a:t>
            </a:fld>
            <a:endParaRPr lang="en-US"/>
          </a:p>
        </p:txBody>
      </p:sp>
      <p:sp>
        <p:nvSpPr>
          <p:cNvPr id="17412" name="Rectangle 2"/>
          <p:cNvSpPr>
            <a:spLocks noGrp="1" noChangeArrowheads="1"/>
          </p:cNvSpPr>
          <p:nvPr>
            <p:ph type="title"/>
          </p:nvPr>
        </p:nvSpPr>
        <p:spPr>
          <a:xfrm>
            <a:off x="381000" y="228600"/>
            <a:ext cx="8077200" cy="1219200"/>
          </a:xfrm>
        </p:spPr>
        <p:txBody>
          <a:bodyPr/>
          <a:lstStyle/>
          <a:p>
            <a:pPr eaLnBrk="1" hangingPunct="1"/>
            <a:r>
              <a:rPr lang="en-US" sz="3200" b="1" dirty="0" smtClean="0">
                <a:solidFill>
                  <a:srgbClr val="0000CC"/>
                </a:solidFill>
              </a:rPr>
              <a:t>OR </a:t>
            </a:r>
            <a:r>
              <a:rPr lang="en-US" sz="3200" b="1" dirty="0" smtClean="0">
                <a:solidFill>
                  <a:srgbClr val="333300"/>
                </a:solidFill>
              </a:rPr>
              <a:t>SUCCESS</a:t>
            </a:r>
            <a:r>
              <a:rPr lang="en-US" sz="3200" b="1" dirty="0" smtClean="0">
                <a:solidFill>
                  <a:srgbClr val="0000CC"/>
                </a:solidFill>
              </a:rPr>
              <a:t> IS SOMETHING ELSE</a:t>
            </a:r>
          </a:p>
        </p:txBody>
      </p:sp>
      <p:sp>
        <p:nvSpPr>
          <p:cNvPr id="17413" name="Rectangle 3"/>
          <p:cNvSpPr>
            <a:spLocks noGrp="1" noChangeArrowheads="1"/>
          </p:cNvSpPr>
          <p:nvPr>
            <p:ph type="body" idx="1"/>
          </p:nvPr>
        </p:nvSpPr>
        <p:spPr>
          <a:xfrm>
            <a:off x="0" y="1600200"/>
            <a:ext cx="9144000" cy="4953000"/>
          </a:xfrm>
        </p:spPr>
        <p:txBody>
          <a:bodyPr/>
          <a:lstStyle/>
          <a:p>
            <a:pPr eaLnBrk="1" hangingPunct="1">
              <a:lnSpc>
                <a:spcPct val="90000"/>
              </a:lnSpc>
            </a:pPr>
            <a:r>
              <a:rPr lang="en-US" sz="2800" dirty="0" smtClean="0">
                <a:solidFill>
                  <a:srgbClr val="FF0000"/>
                </a:solidFill>
                <a:cs typeface="Times New Roman" pitchFamily="18" charset="0"/>
              </a:rPr>
              <a:t>The word "success" is a relative term</a:t>
            </a:r>
            <a:r>
              <a:rPr lang="en-US" sz="2800" dirty="0" smtClean="0"/>
              <a:t> </a:t>
            </a:r>
          </a:p>
          <a:p>
            <a:pPr eaLnBrk="1" hangingPunct="1">
              <a:lnSpc>
                <a:spcPct val="90000"/>
              </a:lnSpc>
            </a:pPr>
            <a:r>
              <a:rPr lang="en-US" sz="2800" dirty="0" smtClean="0">
                <a:solidFill>
                  <a:srgbClr val="FF0000"/>
                </a:solidFill>
                <a:cs typeface="Times New Roman" pitchFamily="18" charset="0"/>
              </a:rPr>
              <a:t>Living a healthy and happy married life may be an indicator of success for some.</a:t>
            </a:r>
            <a:r>
              <a:rPr lang="en-US" sz="2800" dirty="0" smtClean="0"/>
              <a:t> </a:t>
            </a:r>
          </a:p>
          <a:p>
            <a:pPr eaLnBrk="1" hangingPunct="1">
              <a:lnSpc>
                <a:spcPct val="90000"/>
              </a:lnSpc>
            </a:pPr>
            <a:r>
              <a:rPr lang="en-US" sz="2800" dirty="0" smtClean="0">
                <a:solidFill>
                  <a:srgbClr val="FF0000"/>
                </a:solidFill>
                <a:cs typeface="Times New Roman" pitchFamily="18" charset="0"/>
              </a:rPr>
              <a:t>Reaching a top position in carrier may be an indicator of success for others</a:t>
            </a:r>
            <a:r>
              <a:rPr lang="en-US" sz="2800" dirty="0" smtClean="0"/>
              <a:t> </a:t>
            </a:r>
          </a:p>
          <a:p>
            <a:pPr eaLnBrk="1" hangingPunct="1">
              <a:lnSpc>
                <a:spcPct val="90000"/>
              </a:lnSpc>
            </a:pPr>
            <a:r>
              <a:rPr lang="en-US" sz="2800" dirty="0" smtClean="0">
                <a:solidFill>
                  <a:srgbClr val="FF0000"/>
                </a:solidFill>
                <a:cs typeface="Times New Roman" pitchFamily="18" charset="0"/>
              </a:rPr>
              <a:t>For some having a satisfying job life or personal satisfaction may be an indicator of success</a:t>
            </a:r>
          </a:p>
          <a:p>
            <a:pPr eaLnBrk="1" hangingPunct="1">
              <a:lnSpc>
                <a:spcPct val="90000"/>
              </a:lnSpc>
            </a:pPr>
            <a:r>
              <a:rPr lang="en-US" sz="2800" dirty="0" smtClean="0">
                <a:solidFill>
                  <a:srgbClr val="FF0000"/>
                </a:solidFill>
                <a:cs typeface="Times New Roman" pitchFamily="18" charset="0"/>
              </a:rPr>
              <a:t>Only the </a:t>
            </a:r>
            <a:r>
              <a:rPr lang="en-US" sz="2800" dirty="0" smtClean="0">
                <a:solidFill>
                  <a:srgbClr val="0000CC"/>
                </a:solidFill>
                <a:cs typeface="Times New Roman" pitchFamily="18" charset="0"/>
              </a:rPr>
              <a:t>tangible</a:t>
            </a:r>
            <a:r>
              <a:rPr lang="en-US" sz="2800" dirty="0" smtClean="0">
                <a:solidFill>
                  <a:srgbClr val="FF0000"/>
                </a:solidFill>
                <a:cs typeface="Times New Roman" pitchFamily="18" charset="0"/>
              </a:rPr>
              <a:t> achievements may not be indicators of success in life.  Many a times </a:t>
            </a:r>
            <a:r>
              <a:rPr lang="en-US" sz="2800" dirty="0" smtClean="0">
                <a:solidFill>
                  <a:srgbClr val="0000CC"/>
                </a:solidFill>
                <a:cs typeface="Times New Roman" pitchFamily="18" charset="0"/>
              </a:rPr>
              <a:t>non-tangible</a:t>
            </a:r>
            <a:r>
              <a:rPr lang="en-US" sz="2800" dirty="0" smtClean="0">
                <a:solidFill>
                  <a:srgbClr val="FF0000"/>
                </a:solidFill>
                <a:cs typeface="Times New Roman" pitchFamily="18" charset="0"/>
              </a:rPr>
              <a:t> performance or achievements may be termed as successful.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1"/>
          <p:cNvSpPr>
            <a:spLocks noGrp="1"/>
          </p:cNvSpPr>
          <p:nvPr>
            <p:ph type="ftr" sz="quarter" idx="10"/>
          </p:nvPr>
        </p:nvSpPr>
        <p:spPr>
          <a:noFill/>
        </p:spPr>
        <p:txBody>
          <a:bodyPr/>
          <a:lstStyle/>
          <a:p>
            <a:r>
              <a:rPr lang="en-US"/>
              <a:t>www.eqindia.com</a:t>
            </a:r>
          </a:p>
        </p:txBody>
      </p:sp>
      <p:sp>
        <p:nvSpPr>
          <p:cNvPr id="18435" name="Slide Number Placeholder 2"/>
          <p:cNvSpPr>
            <a:spLocks noGrp="1"/>
          </p:cNvSpPr>
          <p:nvPr>
            <p:ph type="sldNum" sz="quarter" idx="11"/>
          </p:nvPr>
        </p:nvSpPr>
        <p:spPr>
          <a:noFill/>
        </p:spPr>
        <p:txBody>
          <a:bodyPr/>
          <a:lstStyle/>
          <a:p>
            <a:fld id="{8DF249F5-5EDC-4440-B160-32D60B4270AD}" type="slidenum">
              <a:rPr lang="en-US"/>
              <a:pPr/>
              <a:t>25</a:t>
            </a:fld>
            <a:endParaRPr lang="en-US"/>
          </a:p>
        </p:txBody>
      </p:sp>
      <p:grpSp>
        <p:nvGrpSpPr>
          <p:cNvPr id="2" name="Group 5"/>
          <p:cNvGrpSpPr>
            <a:grpSpLocks/>
          </p:cNvGrpSpPr>
          <p:nvPr/>
        </p:nvGrpSpPr>
        <p:grpSpPr bwMode="auto">
          <a:xfrm>
            <a:off x="6180138" y="2873375"/>
            <a:ext cx="190500" cy="352425"/>
            <a:chOff x="3893" y="1810"/>
            <a:chExt cx="120" cy="222"/>
          </a:xfrm>
        </p:grpSpPr>
        <p:sp>
          <p:nvSpPr>
            <p:cNvPr id="18482" name="Line 3"/>
            <p:cNvSpPr>
              <a:spLocks noChangeShapeType="1"/>
            </p:cNvSpPr>
            <p:nvPr/>
          </p:nvSpPr>
          <p:spPr bwMode="auto">
            <a:xfrm>
              <a:off x="3955" y="1810"/>
              <a:ext cx="1" cy="111"/>
            </a:xfrm>
            <a:prstGeom prst="line">
              <a:avLst/>
            </a:prstGeom>
            <a:noFill/>
            <a:ln w="17463">
              <a:solidFill>
                <a:srgbClr val="000000"/>
              </a:solidFill>
              <a:round/>
              <a:headEnd/>
              <a:tailEnd/>
            </a:ln>
          </p:spPr>
          <p:txBody>
            <a:bodyPr/>
            <a:lstStyle/>
            <a:p>
              <a:endParaRPr lang="en-US"/>
            </a:p>
          </p:txBody>
        </p:sp>
        <p:sp>
          <p:nvSpPr>
            <p:cNvPr id="18483" name="Freeform 4"/>
            <p:cNvSpPr>
              <a:spLocks/>
            </p:cNvSpPr>
            <p:nvPr/>
          </p:nvSpPr>
          <p:spPr bwMode="auto">
            <a:xfrm>
              <a:off x="3893" y="1913"/>
              <a:ext cx="120" cy="119"/>
            </a:xfrm>
            <a:custGeom>
              <a:avLst/>
              <a:gdLst>
                <a:gd name="T0" fmla="*/ 0 w 120"/>
                <a:gd name="T1" fmla="*/ 0 h 119"/>
                <a:gd name="T2" fmla="*/ 62 w 120"/>
                <a:gd name="T3" fmla="*/ 119 h 119"/>
                <a:gd name="T4" fmla="*/ 120 w 120"/>
                <a:gd name="T5" fmla="*/ 0 h 119"/>
                <a:gd name="T6" fmla="*/ 0 w 120"/>
                <a:gd name="T7" fmla="*/ 0 h 119"/>
                <a:gd name="T8" fmla="*/ 0 60000 65536"/>
                <a:gd name="T9" fmla="*/ 0 60000 65536"/>
                <a:gd name="T10" fmla="*/ 0 60000 65536"/>
                <a:gd name="T11" fmla="*/ 0 60000 65536"/>
                <a:gd name="T12" fmla="*/ 0 w 120"/>
                <a:gd name="T13" fmla="*/ 0 h 119"/>
                <a:gd name="T14" fmla="*/ 120 w 120"/>
                <a:gd name="T15" fmla="*/ 119 h 119"/>
              </a:gdLst>
              <a:ahLst/>
              <a:cxnLst>
                <a:cxn ang="T8">
                  <a:pos x="T0" y="T1"/>
                </a:cxn>
                <a:cxn ang="T9">
                  <a:pos x="T2" y="T3"/>
                </a:cxn>
                <a:cxn ang="T10">
                  <a:pos x="T4" y="T5"/>
                </a:cxn>
                <a:cxn ang="T11">
                  <a:pos x="T6" y="T7"/>
                </a:cxn>
              </a:cxnLst>
              <a:rect l="T12" t="T13" r="T14" b="T15"/>
              <a:pathLst>
                <a:path w="120" h="119">
                  <a:moveTo>
                    <a:pt x="0" y="0"/>
                  </a:moveTo>
                  <a:lnTo>
                    <a:pt x="62" y="119"/>
                  </a:lnTo>
                  <a:lnTo>
                    <a:pt x="120" y="0"/>
                  </a:lnTo>
                  <a:lnTo>
                    <a:pt x="0" y="0"/>
                  </a:lnTo>
                  <a:close/>
                </a:path>
              </a:pathLst>
            </a:custGeom>
            <a:solidFill>
              <a:srgbClr val="000000"/>
            </a:solidFill>
            <a:ln w="9525">
              <a:noFill/>
              <a:round/>
              <a:headEnd/>
              <a:tailEnd/>
            </a:ln>
          </p:spPr>
          <p:txBody>
            <a:bodyPr/>
            <a:lstStyle/>
            <a:p>
              <a:endParaRPr lang="en-US"/>
            </a:p>
          </p:txBody>
        </p:sp>
      </p:grpSp>
      <p:sp>
        <p:nvSpPr>
          <p:cNvPr id="18437" name="Oval 6"/>
          <p:cNvSpPr>
            <a:spLocks noChangeArrowheads="1"/>
          </p:cNvSpPr>
          <p:nvPr/>
        </p:nvSpPr>
        <p:spPr bwMode="auto">
          <a:xfrm>
            <a:off x="1955800" y="1465263"/>
            <a:ext cx="1389063" cy="1414462"/>
          </a:xfrm>
          <a:prstGeom prst="ellipse">
            <a:avLst/>
          </a:prstGeom>
          <a:solidFill>
            <a:srgbClr val="FFFFFF"/>
          </a:solidFill>
          <a:ln w="17463">
            <a:solidFill>
              <a:srgbClr val="000000"/>
            </a:solidFill>
            <a:round/>
            <a:headEnd/>
            <a:tailEnd/>
          </a:ln>
        </p:spPr>
        <p:txBody>
          <a:bodyPr/>
          <a:lstStyle/>
          <a:p>
            <a:endParaRPr lang="en-US"/>
          </a:p>
        </p:txBody>
      </p:sp>
      <p:sp>
        <p:nvSpPr>
          <p:cNvPr id="18438" name="Oval 7"/>
          <p:cNvSpPr>
            <a:spLocks noChangeArrowheads="1"/>
          </p:cNvSpPr>
          <p:nvPr/>
        </p:nvSpPr>
        <p:spPr bwMode="auto">
          <a:xfrm>
            <a:off x="5586413" y="1465263"/>
            <a:ext cx="1389062" cy="1414462"/>
          </a:xfrm>
          <a:prstGeom prst="ellipse">
            <a:avLst/>
          </a:prstGeom>
          <a:solidFill>
            <a:srgbClr val="FFFFFF"/>
          </a:solidFill>
          <a:ln w="17463">
            <a:solidFill>
              <a:srgbClr val="000000"/>
            </a:solidFill>
            <a:round/>
            <a:headEnd/>
            <a:tailEnd/>
          </a:ln>
        </p:spPr>
        <p:txBody>
          <a:bodyPr/>
          <a:lstStyle/>
          <a:p>
            <a:endParaRPr lang="en-US"/>
          </a:p>
        </p:txBody>
      </p:sp>
      <p:sp>
        <p:nvSpPr>
          <p:cNvPr id="18439" name="Rectangle 8"/>
          <p:cNvSpPr>
            <a:spLocks noChangeArrowheads="1"/>
          </p:cNvSpPr>
          <p:nvPr/>
        </p:nvSpPr>
        <p:spPr bwMode="auto">
          <a:xfrm>
            <a:off x="1752600" y="3276600"/>
            <a:ext cx="2286000" cy="685800"/>
          </a:xfrm>
          <a:prstGeom prst="rect">
            <a:avLst/>
          </a:prstGeom>
          <a:solidFill>
            <a:srgbClr val="FFFFFF"/>
          </a:solidFill>
          <a:ln w="17526">
            <a:solidFill>
              <a:srgbClr val="000000"/>
            </a:solidFill>
            <a:miter lim="800000"/>
            <a:headEnd/>
            <a:tailEnd/>
          </a:ln>
        </p:spPr>
        <p:txBody>
          <a:bodyPr/>
          <a:lstStyle/>
          <a:p>
            <a:endParaRPr lang="en-US"/>
          </a:p>
        </p:txBody>
      </p:sp>
      <p:sp>
        <p:nvSpPr>
          <p:cNvPr id="18440" name="Rectangle 9"/>
          <p:cNvSpPr>
            <a:spLocks noChangeArrowheads="1"/>
          </p:cNvSpPr>
          <p:nvPr/>
        </p:nvSpPr>
        <p:spPr bwMode="auto">
          <a:xfrm>
            <a:off x="1973263" y="3319463"/>
            <a:ext cx="1189037" cy="288925"/>
          </a:xfrm>
          <a:prstGeom prst="rect">
            <a:avLst/>
          </a:prstGeom>
          <a:noFill/>
          <a:ln w="9525">
            <a:noFill/>
            <a:miter lim="800000"/>
            <a:headEnd/>
            <a:tailEnd/>
          </a:ln>
        </p:spPr>
        <p:txBody>
          <a:bodyPr wrap="none" lIns="0" tIns="0" rIns="0" bIns="0">
            <a:spAutoFit/>
          </a:bodyPr>
          <a:lstStyle/>
          <a:p>
            <a:pPr eaLnBrk="1" hangingPunct="1"/>
            <a:r>
              <a:rPr lang="en-US" sz="1900">
                <a:solidFill>
                  <a:srgbClr val="FF0066"/>
                </a:solidFill>
                <a:latin typeface="Times New Roman" pitchFamily="18" charset="0"/>
              </a:rPr>
              <a:t>GETS YOU</a:t>
            </a:r>
            <a:endParaRPr lang="en-US" sz="2400">
              <a:solidFill>
                <a:srgbClr val="FF0066"/>
              </a:solidFill>
              <a:latin typeface="Times New Roman" pitchFamily="18" charset="0"/>
            </a:endParaRPr>
          </a:p>
        </p:txBody>
      </p:sp>
      <p:sp>
        <p:nvSpPr>
          <p:cNvPr id="18441" name="Rectangle 10"/>
          <p:cNvSpPr>
            <a:spLocks noChangeArrowheads="1"/>
          </p:cNvSpPr>
          <p:nvPr/>
        </p:nvSpPr>
        <p:spPr bwMode="auto">
          <a:xfrm>
            <a:off x="2057400" y="3581400"/>
            <a:ext cx="890588" cy="288925"/>
          </a:xfrm>
          <a:prstGeom prst="rect">
            <a:avLst/>
          </a:prstGeom>
          <a:noFill/>
          <a:ln w="9525">
            <a:noFill/>
            <a:miter lim="800000"/>
            <a:headEnd/>
            <a:tailEnd/>
          </a:ln>
        </p:spPr>
        <p:txBody>
          <a:bodyPr lIns="0" tIns="0" rIns="0" bIns="0">
            <a:spAutoFit/>
          </a:bodyPr>
          <a:lstStyle/>
          <a:p>
            <a:pPr eaLnBrk="1" hangingPunct="1"/>
            <a:r>
              <a:rPr lang="en-US" sz="1900">
                <a:solidFill>
                  <a:srgbClr val="FF0066"/>
                </a:solidFill>
                <a:latin typeface="Times New Roman" pitchFamily="18" charset="0"/>
              </a:rPr>
              <a:t>HIRED</a:t>
            </a:r>
            <a:endParaRPr lang="en-US" sz="2400">
              <a:solidFill>
                <a:srgbClr val="FF0066"/>
              </a:solidFill>
              <a:latin typeface="Times New Roman" pitchFamily="18" charset="0"/>
            </a:endParaRPr>
          </a:p>
        </p:txBody>
      </p:sp>
      <p:sp>
        <p:nvSpPr>
          <p:cNvPr id="18442" name="Rectangle 11"/>
          <p:cNvSpPr>
            <a:spLocks noChangeArrowheads="1"/>
          </p:cNvSpPr>
          <p:nvPr/>
        </p:nvSpPr>
        <p:spPr bwMode="auto">
          <a:xfrm>
            <a:off x="5413375" y="3352800"/>
            <a:ext cx="2587625" cy="582613"/>
          </a:xfrm>
          <a:prstGeom prst="rect">
            <a:avLst/>
          </a:prstGeom>
          <a:solidFill>
            <a:srgbClr val="FFFFFF"/>
          </a:solidFill>
          <a:ln w="17463">
            <a:solidFill>
              <a:srgbClr val="000000"/>
            </a:solidFill>
            <a:miter lim="800000"/>
            <a:headEnd/>
            <a:tailEnd/>
          </a:ln>
        </p:spPr>
        <p:txBody>
          <a:bodyPr/>
          <a:lstStyle/>
          <a:p>
            <a:endParaRPr lang="en-US"/>
          </a:p>
        </p:txBody>
      </p:sp>
      <p:sp>
        <p:nvSpPr>
          <p:cNvPr id="18443" name="Rectangle 12"/>
          <p:cNvSpPr>
            <a:spLocks noChangeArrowheads="1"/>
          </p:cNvSpPr>
          <p:nvPr/>
        </p:nvSpPr>
        <p:spPr bwMode="auto">
          <a:xfrm>
            <a:off x="5486400" y="3352800"/>
            <a:ext cx="1828800" cy="288925"/>
          </a:xfrm>
          <a:prstGeom prst="rect">
            <a:avLst/>
          </a:prstGeom>
          <a:noFill/>
          <a:ln w="9525">
            <a:noFill/>
            <a:miter lim="800000"/>
            <a:headEnd/>
            <a:tailEnd/>
          </a:ln>
        </p:spPr>
        <p:txBody>
          <a:bodyPr lIns="0" tIns="0" rIns="0" bIns="0">
            <a:spAutoFit/>
          </a:bodyPr>
          <a:lstStyle/>
          <a:p>
            <a:pPr eaLnBrk="1" hangingPunct="1"/>
            <a:r>
              <a:rPr lang="en-US" sz="1900">
                <a:solidFill>
                  <a:srgbClr val="FF0066"/>
                </a:solidFill>
                <a:latin typeface="Times New Roman" pitchFamily="18" charset="0"/>
              </a:rPr>
              <a:t>GETS YOU</a:t>
            </a:r>
            <a:endParaRPr lang="en-US" sz="2400">
              <a:solidFill>
                <a:srgbClr val="FF0066"/>
              </a:solidFill>
              <a:latin typeface="Times New Roman" pitchFamily="18" charset="0"/>
            </a:endParaRPr>
          </a:p>
        </p:txBody>
      </p:sp>
      <p:sp>
        <p:nvSpPr>
          <p:cNvPr id="18444" name="Rectangle 13"/>
          <p:cNvSpPr>
            <a:spLocks noChangeArrowheads="1"/>
          </p:cNvSpPr>
          <p:nvPr/>
        </p:nvSpPr>
        <p:spPr bwMode="auto">
          <a:xfrm>
            <a:off x="5486400" y="3581400"/>
            <a:ext cx="2093913" cy="288925"/>
          </a:xfrm>
          <a:prstGeom prst="rect">
            <a:avLst/>
          </a:prstGeom>
          <a:noFill/>
          <a:ln w="9525">
            <a:noFill/>
            <a:miter lim="800000"/>
            <a:headEnd/>
            <a:tailEnd/>
          </a:ln>
        </p:spPr>
        <p:txBody>
          <a:bodyPr wrap="none" lIns="0" tIns="0" rIns="0" bIns="0">
            <a:spAutoFit/>
          </a:bodyPr>
          <a:lstStyle/>
          <a:p>
            <a:pPr eaLnBrk="1" hangingPunct="1"/>
            <a:r>
              <a:rPr lang="en-US" sz="1900">
                <a:solidFill>
                  <a:srgbClr val="FF0066"/>
                </a:solidFill>
                <a:latin typeface="Times New Roman" pitchFamily="18" charset="0"/>
              </a:rPr>
              <a:t>FIRED/PROMOTED</a:t>
            </a:r>
            <a:endParaRPr lang="en-US" sz="2400">
              <a:solidFill>
                <a:srgbClr val="FF0066"/>
              </a:solidFill>
              <a:latin typeface="Times New Roman" pitchFamily="18" charset="0"/>
            </a:endParaRPr>
          </a:p>
        </p:txBody>
      </p:sp>
      <p:grpSp>
        <p:nvGrpSpPr>
          <p:cNvPr id="3" name="Group 16"/>
          <p:cNvGrpSpPr>
            <a:grpSpLocks/>
          </p:cNvGrpSpPr>
          <p:nvPr/>
        </p:nvGrpSpPr>
        <p:grpSpPr bwMode="auto">
          <a:xfrm>
            <a:off x="2549525" y="2873375"/>
            <a:ext cx="190500" cy="352425"/>
            <a:chOff x="1606" y="1810"/>
            <a:chExt cx="120" cy="222"/>
          </a:xfrm>
        </p:grpSpPr>
        <p:sp>
          <p:nvSpPr>
            <p:cNvPr id="18480" name="Line 14"/>
            <p:cNvSpPr>
              <a:spLocks noChangeShapeType="1"/>
            </p:cNvSpPr>
            <p:nvPr/>
          </p:nvSpPr>
          <p:spPr bwMode="auto">
            <a:xfrm>
              <a:off x="1667" y="1810"/>
              <a:ext cx="1" cy="111"/>
            </a:xfrm>
            <a:prstGeom prst="line">
              <a:avLst/>
            </a:prstGeom>
            <a:noFill/>
            <a:ln w="17463">
              <a:solidFill>
                <a:srgbClr val="000000"/>
              </a:solidFill>
              <a:round/>
              <a:headEnd/>
              <a:tailEnd/>
            </a:ln>
          </p:spPr>
          <p:txBody>
            <a:bodyPr/>
            <a:lstStyle/>
            <a:p>
              <a:endParaRPr lang="en-US"/>
            </a:p>
          </p:txBody>
        </p:sp>
        <p:sp>
          <p:nvSpPr>
            <p:cNvPr id="18481" name="Freeform 15"/>
            <p:cNvSpPr>
              <a:spLocks/>
            </p:cNvSpPr>
            <p:nvPr/>
          </p:nvSpPr>
          <p:spPr bwMode="auto">
            <a:xfrm>
              <a:off x="1606" y="1913"/>
              <a:ext cx="120" cy="119"/>
            </a:xfrm>
            <a:custGeom>
              <a:avLst/>
              <a:gdLst>
                <a:gd name="T0" fmla="*/ 0 w 120"/>
                <a:gd name="T1" fmla="*/ 0 h 119"/>
                <a:gd name="T2" fmla="*/ 61 w 120"/>
                <a:gd name="T3" fmla="*/ 119 h 119"/>
                <a:gd name="T4" fmla="*/ 120 w 120"/>
                <a:gd name="T5" fmla="*/ 0 h 119"/>
                <a:gd name="T6" fmla="*/ 0 w 120"/>
                <a:gd name="T7" fmla="*/ 0 h 119"/>
                <a:gd name="T8" fmla="*/ 0 60000 65536"/>
                <a:gd name="T9" fmla="*/ 0 60000 65536"/>
                <a:gd name="T10" fmla="*/ 0 60000 65536"/>
                <a:gd name="T11" fmla="*/ 0 60000 65536"/>
                <a:gd name="T12" fmla="*/ 0 w 120"/>
                <a:gd name="T13" fmla="*/ 0 h 119"/>
                <a:gd name="T14" fmla="*/ 120 w 120"/>
                <a:gd name="T15" fmla="*/ 119 h 119"/>
              </a:gdLst>
              <a:ahLst/>
              <a:cxnLst>
                <a:cxn ang="T8">
                  <a:pos x="T0" y="T1"/>
                </a:cxn>
                <a:cxn ang="T9">
                  <a:pos x="T2" y="T3"/>
                </a:cxn>
                <a:cxn ang="T10">
                  <a:pos x="T4" y="T5"/>
                </a:cxn>
                <a:cxn ang="T11">
                  <a:pos x="T6" y="T7"/>
                </a:cxn>
              </a:cxnLst>
              <a:rect l="T12" t="T13" r="T14" b="T15"/>
              <a:pathLst>
                <a:path w="120" h="119">
                  <a:moveTo>
                    <a:pt x="0" y="0"/>
                  </a:moveTo>
                  <a:lnTo>
                    <a:pt x="61" y="119"/>
                  </a:lnTo>
                  <a:lnTo>
                    <a:pt x="120" y="0"/>
                  </a:lnTo>
                  <a:lnTo>
                    <a:pt x="0" y="0"/>
                  </a:lnTo>
                  <a:close/>
                </a:path>
              </a:pathLst>
            </a:custGeom>
            <a:solidFill>
              <a:srgbClr val="000000"/>
            </a:solidFill>
            <a:ln w="9525">
              <a:noFill/>
              <a:round/>
              <a:headEnd/>
              <a:tailEnd/>
            </a:ln>
          </p:spPr>
          <p:txBody>
            <a:bodyPr/>
            <a:lstStyle/>
            <a:p>
              <a:endParaRPr lang="en-US"/>
            </a:p>
          </p:txBody>
        </p:sp>
      </p:grpSp>
      <p:sp>
        <p:nvSpPr>
          <p:cNvPr id="18446" name="Line 17"/>
          <p:cNvSpPr>
            <a:spLocks noChangeShapeType="1"/>
          </p:cNvSpPr>
          <p:nvPr/>
        </p:nvSpPr>
        <p:spPr bwMode="auto">
          <a:xfrm>
            <a:off x="6451600" y="3929063"/>
            <a:ext cx="1588" cy="528637"/>
          </a:xfrm>
          <a:prstGeom prst="line">
            <a:avLst/>
          </a:prstGeom>
          <a:noFill/>
          <a:ln w="17463">
            <a:solidFill>
              <a:srgbClr val="000000"/>
            </a:solidFill>
            <a:round/>
            <a:headEnd/>
            <a:tailEnd/>
          </a:ln>
        </p:spPr>
        <p:txBody>
          <a:bodyPr/>
          <a:lstStyle/>
          <a:p>
            <a:endParaRPr lang="en-US"/>
          </a:p>
        </p:txBody>
      </p:sp>
      <p:sp>
        <p:nvSpPr>
          <p:cNvPr id="18447" name="Line 18"/>
          <p:cNvSpPr>
            <a:spLocks noChangeShapeType="1"/>
          </p:cNvSpPr>
          <p:nvPr/>
        </p:nvSpPr>
        <p:spPr bwMode="auto">
          <a:xfrm flipH="1">
            <a:off x="2819400" y="4457700"/>
            <a:ext cx="3632200" cy="1588"/>
          </a:xfrm>
          <a:prstGeom prst="line">
            <a:avLst/>
          </a:prstGeom>
          <a:noFill/>
          <a:ln w="17463">
            <a:solidFill>
              <a:srgbClr val="000000"/>
            </a:solidFill>
            <a:round/>
            <a:headEnd/>
            <a:tailEnd/>
          </a:ln>
        </p:spPr>
        <p:txBody>
          <a:bodyPr/>
          <a:lstStyle/>
          <a:p>
            <a:endParaRPr lang="en-US"/>
          </a:p>
        </p:txBody>
      </p:sp>
      <p:sp>
        <p:nvSpPr>
          <p:cNvPr id="18448" name="Line 19"/>
          <p:cNvSpPr>
            <a:spLocks noChangeShapeType="1"/>
          </p:cNvSpPr>
          <p:nvPr/>
        </p:nvSpPr>
        <p:spPr bwMode="auto">
          <a:xfrm>
            <a:off x="2819400" y="3929063"/>
            <a:ext cx="1588" cy="528637"/>
          </a:xfrm>
          <a:prstGeom prst="line">
            <a:avLst/>
          </a:prstGeom>
          <a:noFill/>
          <a:ln w="17463">
            <a:solidFill>
              <a:srgbClr val="000000"/>
            </a:solidFill>
            <a:round/>
            <a:headEnd/>
            <a:tailEnd/>
          </a:ln>
        </p:spPr>
        <p:txBody>
          <a:bodyPr/>
          <a:lstStyle/>
          <a:p>
            <a:endParaRPr lang="en-US"/>
          </a:p>
        </p:txBody>
      </p:sp>
      <p:grpSp>
        <p:nvGrpSpPr>
          <p:cNvPr id="4" name="Group 32"/>
          <p:cNvGrpSpPr>
            <a:grpSpLocks/>
          </p:cNvGrpSpPr>
          <p:nvPr/>
        </p:nvGrpSpPr>
        <p:grpSpPr bwMode="auto">
          <a:xfrm>
            <a:off x="2243138" y="1928813"/>
            <a:ext cx="900112" cy="492125"/>
            <a:chOff x="1413" y="1215"/>
            <a:chExt cx="567" cy="310"/>
          </a:xfrm>
        </p:grpSpPr>
        <p:sp>
          <p:nvSpPr>
            <p:cNvPr id="18468" name="Freeform 20"/>
            <p:cNvSpPr>
              <a:spLocks/>
            </p:cNvSpPr>
            <p:nvPr/>
          </p:nvSpPr>
          <p:spPr bwMode="auto">
            <a:xfrm>
              <a:off x="1461" y="1248"/>
              <a:ext cx="101" cy="248"/>
            </a:xfrm>
            <a:custGeom>
              <a:avLst/>
              <a:gdLst>
                <a:gd name="T0" fmla="*/ 0 w 101"/>
                <a:gd name="T1" fmla="*/ 0 h 248"/>
                <a:gd name="T2" fmla="*/ 50 w 101"/>
                <a:gd name="T3" fmla="*/ 0 h 248"/>
                <a:gd name="T4" fmla="*/ 101 w 101"/>
                <a:gd name="T5" fmla="*/ 0 h 248"/>
                <a:gd name="T6" fmla="*/ 101 w 101"/>
                <a:gd name="T7" fmla="*/ 126 h 248"/>
                <a:gd name="T8" fmla="*/ 101 w 101"/>
                <a:gd name="T9" fmla="*/ 248 h 248"/>
                <a:gd name="T10" fmla="*/ 50 w 101"/>
                <a:gd name="T11" fmla="*/ 248 h 248"/>
                <a:gd name="T12" fmla="*/ 0 w 101"/>
                <a:gd name="T13" fmla="*/ 248 h 248"/>
                <a:gd name="T14" fmla="*/ 0 w 101"/>
                <a:gd name="T15" fmla="*/ 126 h 248"/>
                <a:gd name="T16" fmla="*/ 0 w 101"/>
                <a:gd name="T17" fmla="*/ 0 h 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1"/>
                <a:gd name="T28" fmla="*/ 0 h 248"/>
                <a:gd name="T29" fmla="*/ 101 w 101"/>
                <a:gd name="T30" fmla="*/ 248 h 24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1" h="248">
                  <a:moveTo>
                    <a:pt x="0" y="0"/>
                  </a:moveTo>
                  <a:lnTo>
                    <a:pt x="50" y="0"/>
                  </a:lnTo>
                  <a:lnTo>
                    <a:pt x="101" y="0"/>
                  </a:lnTo>
                  <a:lnTo>
                    <a:pt x="101" y="126"/>
                  </a:lnTo>
                  <a:lnTo>
                    <a:pt x="101" y="248"/>
                  </a:lnTo>
                  <a:lnTo>
                    <a:pt x="50" y="248"/>
                  </a:lnTo>
                  <a:lnTo>
                    <a:pt x="0" y="248"/>
                  </a:lnTo>
                  <a:lnTo>
                    <a:pt x="0" y="126"/>
                  </a:lnTo>
                  <a:lnTo>
                    <a:pt x="0" y="0"/>
                  </a:lnTo>
                  <a:close/>
                </a:path>
              </a:pathLst>
            </a:custGeom>
            <a:solidFill>
              <a:srgbClr val="9999FF"/>
            </a:solidFill>
            <a:ln w="9525">
              <a:noFill/>
              <a:round/>
              <a:headEnd/>
              <a:tailEnd/>
            </a:ln>
          </p:spPr>
          <p:txBody>
            <a:bodyPr/>
            <a:lstStyle/>
            <a:p>
              <a:endParaRPr lang="en-US"/>
            </a:p>
          </p:txBody>
        </p:sp>
        <p:sp>
          <p:nvSpPr>
            <p:cNvPr id="18469" name="Freeform 21"/>
            <p:cNvSpPr>
              <a:spLocks noEditPoints="1"/>
            </p:cNvSpPr>
            <p:nvPr/>
          </p:nvSpPr>
          <p:spPr bwMode="auto">
            <a:xfrm>
              <a:off x="1624" y="1244"/>
              <a:ext cx="356" cy="281"/>
            </a:xfrm>
            <a:custGeom>
              <a:avLst/>
              <a:gdLst>
                <a:gd name="T0" fmla="*/ 323 w 356"/>
                <a:gd name="T1" fmla="*/ 222 h 281"/>
                <a:gd name="T2" fmla="*/ 345 w 356"/>
                <a:gd name="T3" fmla="*/ 233 h 281"/>
                <a:gd name="T4" fmla="*/ 341 w 356"/>
                <a:gd name="T5" fmla="*/ 259 h 281"/>
                <a:gd name="T6" fmla="*/ 308 w 356"/>
                <a:gd name="T7" fmla="*/ 274 h 281"/>
                <a:gd name="T8" fmla="*/ 269 w 356"/>
                <a:gd name="T9" fmla="*/ 252 h 281"/>
                <a:gd name="T10" fmla="*/ 218 w 356"/>
                <a:gd name="T11" fmla="*/ 252 h 281"/>
                <a:gd name="T12" fmla="*/ 171 w 356"/>
                <a:gd name="T13" fmla="*/ 255 h 281"/>
                <a:gd name="T14" fmla="*/ 102 w 356"/>
                <a:gd name="T15" fmla="*/ 248 h 281"/>
                <a:gd name="T16" fmla="*/ 51 w 356"/>
                <a:gd name="T17" fmla="*/ 226 h 281"/>
                <a:gd name="T18" fmla="*/ 14 w 356"/>
                <a:gd name="T19" fmla="*/ 185 h 281"/>
                <a:gd name="T20" fmla="*/ 0 w 356"/>
                <a:gd name="T21" fmla="*/ 130 h 281"/>
                <a:gd name="T22" fmla="*/ 11 w 356"/>
                <a:gd name="T23" fmla="*/ 74 h 281"/>
                <a:gd name="T24" fmla="*/ 43 w 356"/>
                <a:gd name="T25" fmla="*/ 34 h 281"/>
                <a:gd name="T26" fmla="*/ 98 w 356"/>
                <a:gd name="T27" fmla="*/ 8 h 281"/>
                <a:gd name="T28" fmla="*/ 171 w 356"/>
                <a:gd name="T29" fmla="*/ 0 h 281"/>
                <a:gd name="T30" fmla="*/ 243 w 356"/>
                <a:gd name="T31" fmla="*/ 8 h 281"/>
                <a:gd name="T32" fmla="*/ 298 w 356"/>
                <a:gd name="T33" fmla="*/ 34 h 281"/>
                <a:gd name="T34" fmla="*/ 334 w 356"/>
                <a:gd name="T35" fmla="*/ 74 h 281"/>
                <a:gd name="T36" fmla="*/ 345 w 356"/>
                <a:gd name="T37" fmla="*/ 130 h 281"/>
                <a:gd name="T38" fmla="*/ 334 w 356"/>
                <a:gd name="T39" fmla="*/ 178 h 281"/>
                <a:gd name="T40" fmla="*/ 308 w 356"/>
                <a:gd name="T41" fmla="*/ 215 h 281"/>
                <a:gd name="T42" fmla="*/ 240 w 356"/>
                <a:gd name="T43" fmla="*/ 156 h 281"/>
                <a:gd name="T44" fmla="*/ 240 w 356"/>
                <a:gd name="T45" fmla="*/ 96 h 281"/>
                <a:gd name="T46" fmla="*/ 200 w 356"/>
                <a:gd name="T47" fmla="*/ 63 h 281"/>
                <a:gd name="T48" fmla="*/ 145 w 356"/>
                <a:gd name="T49" fmla="*/ 63 h 281"/>
                <a:gd name="T50" fmla="*/ 105 w 356"/>
                <a:gd name="T51" fmla="*/ 96 h 281"/>
                <a:gd name="T52" fmla="*/ 105 w 356"/>
                <a:gd name="T53" fmla="*/ 159 h 281"/>
                <a:gd name="T54" fmla="*/ 141 w 356"/>
                <a:gd name="T55" fmla="*/ 196 h 281"/>
                <a:gd name="T56" fmla="*/ 181 w 356"/>
                <a:gd name="T57" fmla="*/ 200 h 281"/>
                <a:gd name="T58" fmla="*/ 174 w 356"/>
                <a:gd name="T59" fmla="*/ 189 h 281"/>
                <a:gd name="T60" fmla="*/ 160 w 356"/>
                <a:gd name="T61" fmla="*/ 167 h 281"/>
                <a:gd name="T62" fmla="*/ 178 w 356"/>
                <a:gd name="T63" fmla="*/ 156 h 281"/>
                <a:gd name="T64" fmla="*/ 200 w 356"/>
                <a:gd name="T65" fmla="*/ 163 h 281"/>
                <a:gd name="T66" fmla="*/ 225 w 356"/>
                <a:gd name="T67" fmla="*/ 174 h 28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56"/>
                <a:gd name="T103" fmla="*/ 0 h 281"/>
                <a:gd name="T104" fmla="*/ 356 w 356"/>
                <a:gd name="T105" fmla="*/ 281 h 28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56" h="281">
                  <a:moveTo>
                    <a:pt x="308" y="215"/>
                  </a:moveTo>
                  <a:lnTo>
                    <a:pt x="323" y="222"/>
                  </a:lnTo>
                  <a:lnTo>
                    <a:pt x="334" y="230"/>
                  </a:lnTo>
                  <a:lnTo>
                    <a:pt x="345" y="233"/>
                  </a:lnTo>
                  <a:lnTo>
                    <a:pt x="356" y="237"/>
                  </a:lnTo>
                  <a:lnTo>
                    <a:pt x="341" y="259"/>
                  </a:lnTo>
                  <a:lnTo>
                    <a:pt x="327" y="281"/>
                  </a:lnTo>
                  <a:lnTo>
                    <a:pt x="308" y="274"/>
                  </a:lnTo>
                  <a:lnTo>
                    <a:pt x="287" y="263"/>
                  </a:lnTo>
                  <a:lnTo>
                    <a:pt x="269" y="252"/>
                  </a:lnTo>
                  <a:lnTo>
                    <a:pt x="258" y="244"/>
                  </a:lnTo>
                  <a:lnTo>
                    <a:pt x="218" y="252"/>
                  </a:lnTo>
                  <a:lnTo>
                    <a:pt x="196" y="255"/>
                  </a:lnTo>
                  <a:lnTo>
                    <a:pt x="171" y="255"/>
                  </a:lnTo>
                  <a:lnTo>
                    <a:pt x="134" y="255"/>
                  </a:lnTo>
                  <a:lnTo>
                    <a:pt x="102" y="248"/>
                  </a:lnTo>
                  <a:lnTo>
                    <a:pt x="76" y="241"/>
                  </a:lnTo>
                  <a:lnTo>
                    <a:pt x="51" y="226"/>
                  </a:lnTo>
                  <a:lnTo>
                    <a:pt x="29" y="207"/>
                  </a:lnTo>
                  <a:lnTo>
                    <a:pt x="14" y="185"/>
                  </a:lnTo>
                  <a:lnTo>
                    <a:pt x="4" y="159"/>
                  </a:lnTo>
                  <a:lnTo>
                    <a:pt x="0" y="130"/>
                  </a:lnTo>
                  <a:lnTo>
                    <a:pt x="4" y="100"/>
                  </a:lnTo>
                  <a:lnTo>
                    <a:pt x="11" y="74"/>
                  </a:lnTo>
                  <a:lnTo>
                    <a:pt x="25" y="52"/>
                  </a:lnTo>
                  <a:lnTo>
                    <a:pt x="43" y="34"/>
                  </a:lnTo>
                  <a:lnTo>
                    <a:pt x="69" y="19"/>
                  </a:lnTo>
                  <a:lnTo>
                    <a:pt x="98" y="8"/>
                  </a:lnTo>
                  <a:lnTo>
                    <a:pt x="134" y="4"/>
                  </a:lnTo>
                  <a:lnTo>
                    <a:pt x="171" y="0"/>
                  </a:lnTo>
                  <a:lnTo>
                    <a:pt x="210" y="4"/>
                  </a:lnTo>
                  <a:lnTo>
                    <a:pt x="243" y="8"/>
                  </a:lnTo>
                  <a:lnTo>
                    <a:pt x="272" y="19"/>
                  </a:lnTo>
                  <a:lnTo>
                    <a:pt x="298" y="34"/>
                  </a:lnTo>
                  <a:lnTo>
                    <a:pt x="319" y="52"/>
                  </a:lnTo>
                  <a:lnTo>
                    <a:pt x="334" y="74"/>
                  </a:lnTo>
                  <a:lnTo>
                    <a:pt x="341" y="100"/>
                  </a:lnTo>
                  <a:lnTo>
                    <a:pt x="345" y="130"/>
                  </a:lnTo>
                  <a:lnTo>
                    <a:pt x="341" y="156"/>
                  </a:lnTo>
                  <a:lnTo>
                    <a:pt x="334" y="178"/>
                  </a:lnTo>
                  <a:lnTo>
                    <a:pt x="323" y="196"/>
                  </a:lnTo>
                  <a:lnTo>
                    <a:pt x="308" y="215"/>
                  </a:lnTo>
                  <a:close/>
                  <a:moveTo>
                    <a:pt x="229" y="178"/>
                  </a:moveTo>
                  <a:lnTo>
                    <a:pt x="240" y="156"/>
                  </a:lnTo>
                  <a:lnTo>
                    <a:pt x="243" y="126"/>
                  </a:lnTo>
                  <a:lnTo>
                    <a:pt x="240" y="96"/>
                  </a:lnTo>
                  <a:lnTo>
                    <a:pt x="221" y="74"/>
                  </a:lnTo>
                  <a:lnTo>
                    <a:pt x="200" y="63"/>
                  </a:lnTo>
                  <a:lnTo>
                    <a:pt x="171" y="59"/>
                  </a:lnTo>
                  <a:lnTo>
                    <a:pt x="145" y="63"/>
                  </a:lnTo>
                  <a:lnTo>
                    <a:pt x="120" y="74"/>
                  </a:lnTo>
                  <a:lnTo>
                    <a:pt x="105" y="96"/>
                  </a:lnTo>
                  <a:lnTo>
                    <a:pt x="102" y="126"/>
                  </a:lnTo>
                  <a:lnTo>
                    <a:pt x="105" y="159"/>
                  </a:lnTo>
                  <a:lnTo>
                    <a:pt x="120" y="181"/>
                  </a:lnTo>
                  <a:lnTo>
                    <a:pt x="141" y="196"/>
                  </a:lnTo>
                  <a:lnTo>
                    <a:pt x="171" y="200"/>
                  </a:lnTo>
                  <a:lnTo>
                    <a:pt x="181" y="200"/>
                  </a:lnTo>
                  <a:lnTo>
                    <a:pt x="192" y="196"/>
                  </a:lnTo>
                  <a:lnTo>
                    <a:pt x="174" y="189"/>
                  </a:lnTo>
                  <a:lnTo>
                    <a:pt x="152" y="181"/>
                  </a:lnTo>
                  <a:lnTo>
                    <a:pt x="160" y="167"/>
                  </a:lnTo>
                  <a:lnTo>
                    <a:pt x="167" y="152"/>
                  </a:lnTo>
                  <a:lnTo>
                    <a:pt x="178" y="156"/>
                  </a:lnTo>
                  <a:lnTo>
                    <a:pt x="189" y="156"/>
                  </a:lnTo>
                  <a:lnTo>
                    <a:pt x="200" y="163"/>
                  </a:lnTo>
                  <a:lnTo>
                    <a:pt x="218" y="170"/>
                  </a:lnTo>
                  <a:lnTo>
                    <a:pt x="225" y="174"/>
                  </a:lnTo>
                  <a:lnTo>
                    <a:pt x="229" y="178"/>
                  </a:lnTo>
                  <a:close/>
                </a:path>
              </a:pathLst>
            </a:custGeom>
            <a:solidFill>
              <a:srgbClr val="9999FF"/>
            </a:solidFill>
            <a:ln w="9525">
              <a:noFill/>
              <a:round/>
              <a:headEnd/>
              <a:tailEnd/>
            </a:ln>
          </p:spPr>
          <p:txBody>
            <a:bodyPr/>
            <a:lstStyle/>
            <a:p>
              <a:endParaRPr lang="en-US"/>
            </a:p>
          </p:txBody>
        </p:sp>
        <p:grpSp>
          <p:nvGrpSpPr>
            <p:cNvPr id="5" name="Group 29"/>
            <p:cNvGrpSpPr>
              <a:grpSpLocks/>
            </p:cNvGrpSpPr>
            <p:nvPr/>
          </p:nvGrpSpPr>
          <p:grpSpPr bwMode="auto">
            <a:xfrm>
              <a:off x="1413" y="1215"/>
              <a:ext cx="530" cy="284"/>
              <a:chOff x="1413" y="1215"/>
              <a:chExt cx="530" cy="284"/>
            </a:xfrm>
          </p:grpSpPr>
          <p:sp>
            <p:nvSpPr>
              <p:cNvPr id="18473" name="Rectangle 22"/>
              <p:cNvSpPr>
                <a:spLocks noChangeArrowheads="1"/>
              </p:cNvSpPr>
              <p:nvPr/>
            </p:nvSpPr>
            <p:spPr bwMode="auto">
              <a:xfrm>
                <a:off x="1413" y="1215"/>
                <a:ext cx="530" cy="284"/>
              </a:xfrm>
              <a:prstGeom prst="rect">
                <a:avLst/>
              </a:prstGeom>
              <a:solidFill>
                <a:srgbClr val="B2B2B2"/>
              </a:solidFill>
              <a:ln w="9525">
                <a:noFill/>
                <a:miter lim="800000"/>
                <a:headEnd/>
                <a:tailEnd/>
              </a:ln>
            </p:spPr>
            <p:txBody>
              <a:bodyPr/>
              <a:lstStyle/>
              <a:p>
                <a:endParaRPr lang="en-US"/>
              </a:p>
            </p:txBody>
          </p:sp>
          <p:sp>
            <p:nvSpPr>
              <p:cNvPr id="18474" name="Freeform 23"/>
              <p:cNvSpPr>
                <a:spLocks/>
              </p:cNvSpPr>
              <p:nvPr/>
            </p:nvSpPr>
            <p:spPr bwMode="auto">
              <a:xfrm>
                <a:off x="1413" y="1218"/>
                <a:ext cx="106" cy="248"/>
              </a:xfrm>
              <a:custGeom>
                <a:avLst/>
                <a:gdLst>
                  <a:gd name="T0" fmla="*/ 0 w 106"/>
                  <a:gd name="T1" fmla="*/ 0 h 248"/>
                  <a:gd name="T2" fmla="*/ 55 w 106"/>
                  <a:gd name="T3" fmla="*/ 0 h 248"/>
                  <a:gd name="T4" fmla="*/ 106 w 106"/>
                  <a:gd name="T5" fmla="*/ 0 h 248"/>
                  <a:gd name="T6" fmla="*/ 106 w 106"/>
                  <a:gd name="T7" fmla="*/ 122 h 248"/>
                  <a:gd name="T8" fmla="*/ 106 w 106"/>
                  <a:gd name="T9" fmla="*/ 248 h 248"/>
                  <a:gd name="T10" fmla="*/ 55 w 106"/>
                  <a:gd name="T11" fmla="*/ 248 h 248"/>
                  <a:gd name="T12" fmla="*/ 0 w 106"/>
                  <a:gd name="T13" fmla="*/ 248 h 248"/>
                  <a:gd name="T14" fmla="*/ 0 w 106"/>
                  <a:gd name="T15" fmla="*/ 122 h 248"/>
                  <a:gd name="T16" fmla="*/ 0 w 106"/>
                  <a:gd name="T17" fmla="*/ 0 h 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6"/>
                  <a:gd name="T28" fmla="*/ 0 h 248"/>
                  <a:gd name="T29" fmla="*/ 106 w 106"/>
                  <a:gd name="T30" fmla="*/ 248 h 24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6" h="248">
                    <a:moveTo>
                      <a:pt x="0" y="0"/>
                    </a:moveTo>
                    <a:lnTo>
                      <a:pt x="55" y="0"/>
                    </a:lnTo>
                    <a:lnTo>
                      <a:pt x="106" y="0"/>
                    </a:lnTo>
                    <a:lnTo>
                      <a:pt x="106" y="122"/>
                    </a:lnTo>
                    <a:lnTo>
                      <a:pt x="106" y="248"/>
                    </a:lnTo>
                    <a:lnTo>
                      <a:pt x="55" y="248"/>
                    </a:lnTo>
                    <a:lnTo>
                      <a:pt x="0" y="248"/>
                    </a:lnTo>
                    <a:lnTo>
                      <a:pt x="0" y="122"/>
                    </a:lnTo>
                    <a:lnTo>
                      <a:pt x="0" y="0"/>
                    </a:lnTo>
                    <a:close/>
                  </a:path>
                </a:pathLst>
              </a:custGeom>
              <a:solidFill>
                <a:srgbClr val="B2B2B2"/>
              </a:solidFill>
              <a:ln w="0">
                <a:solidFill>
                  <a:srgbClr val="FFFFFF"/>
                </a:solidFill>
                <a:round/>
                <a:headEnd/>
                <a:tailEnd/>
              </a:ln>
            </p:spPr>
            <p:txBody>
              <a:bodyPr/>
              <a:lstStyle/>
              <a:p>
                <a:endParaRPr lang="en-US"/>
              </a:p>
            </p:txBody>
          </p:sp>
          <p:sp>
            <p:nvSpPr>
              <p:cNvPr id="18475" name="Freeform 24"/>
              <p:cNvSpPr>
                <a:spLocks/>
              </p:cNvSpPr>
              <p:nvPr/>
            </p:nvSpPr>
            <p:spPr bwMode="auto">
              <a:xfrm>
                <a:off x="1577" y="1215"/>
                <a:ext cx="359" cy="277"/>
              </a:xfrm>
              <a:custGeom>
                <a:avLst/>
                <a:gdLst>
                  <a:gd name="T0" fmla="*/ 308 w 359"/>
                  <a:gd name="T1" fmla="*/ 214 h 277"/>
                  <a:gd name="T2" fmla="*/ 326 w 359"/>
                  <a:gd name="T3" fmla="*/ 222 h 277"/>
                  <a:gd name="T4" fmla="*/ 334 w 359"/>
                  <a:gd name="T5" fmla="*/ 225 h 277"/>
                  <a:gd name="T6" fmla="*/ 345 w 359"/>
                  <a:gd name="T7" fmla="*/ 233 h 277"/>
                  <a:gd name="T8" fmla="*/ 359 w 359"/>
                  <a:gd name="T9" fmla="*/ 236 h 277"/>
                  <a:gd name="T10" fmla="*/ 345 w 359"/>
                  <a:gd name="T11" fmla="*/ 259 h 277"/>
                  <a:gd name="T12" fmla="*/ 330 w 359"/>
                  <a:gd name="T13" fmla="*/ 277 h 277"/>
                  <a:gd name="T14" fmla="*/ 308 w 359"/>
                  <a:gd name="T15" fmla="*/ 270 h 277"/>
                  <a:gd name="T16" fmla="*/ 287 w 359"/>
                  <a:gd name="T17" fmla="*/ 259 h 277"/>
                  <a:gd name="T18" fmla="*/ 268 w 359"/>
                  <a:gd name="T19" fmla="*/ 251 h 277"/>
                  <a:gd name="T20" fmla="*/ 257 w 359"/>
                  <a:gd name="T21" fmla="*/ 244 h 277"/>
                  <a:gd name="T22" fmla="*/ 221 w 359"/>
                  <a:gd name="T23" fmla="*/ 251 h 277"/>
                  <a:gd name="T24" fmla="*/ 174 w 359"/>
                  <a:gd name="T25" fmla="*/ 255 h 277"/>
                  <a:gd name="T26" fmla="*/ 138 w 359"/>
                  <a:gd name="T27" fmla="*/ 251 h 277"/>
                  <a:gd name="T28" fmla="*/ 105 w 359"/>
                  <a:gd name="T29" fmla="*/ 247 h 277"/>
                  <a:gd name="T30" fmla="*/ 80 w 359"/>
                  <a:gd name="T31" fmla="*/ 236 h 277"/>
                  <a:gd name="T32" fmla="*/ 54 w 359"/>
                  <a:gd name="T33" fmla="*/ 225 h 277"/>
                  <a:gd name="T34" fmla="*/ 29 w 359"/>
                  <a:gd name="T35" fmla="*/ 207 h 277"/>
                  <a:gd name="T36" fmla="*/ 14 w 359"/>
                  <a:gd name="T37" fmla="*/ 185 h 277"/>
                  <a:gd name="T38" fmla="*/ 3 w 359"/>
                  <a:gd name="T39" fmla="*/ 159 h 277"/>
                  <a:gd name="T40" fmla="*/ 0 w 359"/>
                  <a:gd name="T41" fmla="*/ 129 h 277"/>
                  <a:gd name="T42" fmla="*/ 3 w 359"/>
                  <a:gd name="T43" fmla="*/ 100 h 277"/>
                  <a:gd name="T44" fmla="*/ 14 w 359"/>
                  <a:gd name="T45" fmla="*/ 74 h 277"/>
                  <a:gd name="T46" fmla="*/ 29 w 359"/>
                  <a:gd name="T47" fmla="*/ 51 h 277"/>
                  <a:gd name="T48" fmla="*/ 47 w 359"/>
                  <a:gd name="T49" fmla="*/ 33 h 277"/>
                  <a:gd name="T50" fmla="*/ 72 w 359"/>
                  <a:gd name="T51" fmla="*/ 18 h 277"/>
                  <a:gd name="T52" fmla="*/ 101 w 359"/>
                  <a:gd name="T53" fmla="*/ 7 h 277"/>
                  <a:gd name="T54" fmla="*/ 134 w 359"/>
                  <a:gd name="T55" fmla="*/ 3 h 277"/>
                  <a:gd name="T56" fmla="*/ 174 w 359"/>
                  <a:gd name="T57" fmla="*/ 0 h 277"/>
                  <a:gd name="T58" fmla="*/ 214 w 359"/>
                  <a:gd name="T59" fmla="*/ 3 h 277"/>
                  <a:gd name="T60" fmla="*/ 247 w 359"/>
                  <a:gd name="T61" fmla="*/ 7 h 277"/>
                  <a:gd name="T62" fmla="*/ 276 w 359"/>
                  <a:gd name="T63" fmla="*/ 18 h 277"/>
                  <a:gd name="T64" fmla="*/ 301 w 359"/>
                  <a:gd name="T65" fmla="*/ 33 h 277"/>
                  <a:gd name="T66" fmla="*/ 319 w 359"/>
                  <a:gd name="T67" fmla="*/ 51 h 277"/>
                  <a:gd name="T68" fmla="*/ 334 w 359"/>
                  <a:gd name="T69" fmla="*/ 74 h 277"/>
                  <a:gd name="T70" fmla="*/ 341 w 359"/>
                  <a:gd name="T71" fmla="*/ 96 h 277"/>
                  <a:gd name="T72" fmla="*/ 345 w 359"/>
                  <a:gd name="T73" fmla="*/ 125 h 277"/>
                  <a:gd name="T74" fmla="*/ 341 w 359"/>
                  <a:gd name="T75" fmla="*/ 151 h 277"/>
                  <a:gd name="T76" fmla="*/ 337 w 359"/>
                  <a:gd name="T77" fmla="*/ 177 h 277"/>
                  <a:gd name="T78" fmla="*/ 326 w 359"/>
                  <a:gd name="T79" fmla="*/ 196 h 277"/>
                  <a:gd name="T80" fmla="*/ 308 w 359"/>
                  <a:gd name="T81" fmla="*/ 214 h 27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59"/>
                  <a:gd name="T124" fmla="*/ 0 h 277"/>
                  <a:gd name="T125" fmla="*/ 359 w 359"/>
                  <a:gd name="T126" fmla="*/ 277 h 27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59" h="277">
                    <a:moveTo>
                      <a:pt x="308" y="214"/>
                    </a:moveTo>
                    <a:lnTo>
                      <a:pt x="326" y="222"/>
                    </a:lnTo>
                    <a:lnTo>
                      <a:pt x="334" y="225"/>
                    </a:lnTo>
                    <a:lnTo>
                      <a:pt x="345" y="233"/>
                    </a:lnTo>
                    <a:lnTo>
                      <a:pt x="359" y="236"/>
                    </a:lnTo>
                    <a:lnTo>
                      <a:pt x="345" y="259"/>
                    </a:lnTo>
                    <a:lnTo>
                      <a:pt x="330" y="277"/>
                    </a:lnTo>
                    <a:lnTo>
                      <a:pt x="308" y="270"/>
                    </a:lnTo>
                    <a:lnTo>
                      <a:pt x="287" y="259"/>
                    </a:lnTo>
                    <a:lnTo>
                      <a:pt x="268" y="251"/>
                    </a:lnTo>
                    <a:lnTo>
                      <a:pt x="257" y="244"/>
                    </a:lnTo>
                    <a:lnTo>
                      <a:pt x="221" y="251"/>
                    </a:lnTo>
                    <a:lnTo>
                      <a:pt x="174" y="255"/>
                    </a:lnTo>
                    <a:lnTo>
                      <a:pt x="138" y="251"/>
                    </a:lnTo>
                    <a:lnTo>
                      <a:pt x="105" y="247"/>
                    </a:lnTo>
                    <a:lnTo>
                      <a:pt x="80" y="236"/>
                    </a:lnTo>
                    <a:lnTo>
                      <a:pt x="54" y="225"/>
                    </a:lnTo>
                    <a:lnTo>
                      <a:pt x="29" y="207"/>
                    </a:lnTo>
                    <a:lnTo>
                      <a:pt x="14" y="185"/>
                    </a:lnTo>
                    <a:lnTo>
                      <a:pt x="3" y="159"/>
                    </a:lnTo>
                    <a:lnTo>
                      <a:pt x="0" y="129"/>
                    </a:lnTo>
                    <a:lnTo>
                      <a:pt x="3" y="100"/>
                    </a:lnTo>
                    <a:lnTo>
                      <a:pt x="14" y="74"/>
                    </a:lnTo>
                    <a:lnTo>
                      <a:pt x="29" y="51"/>
                    </a:lnTo>
                    <a:lnTo>
                      <a:pt x="47" y="33"/>
                    </a:lnTo>
                    <a:lnTo>
                      <a:pt x="72" y="18"/>
                    </a:lnTo>
                    <a:lnTo>
                      <a:pt x="101" y="7"/>
                    </a:lnTo>
                    <a:lnTo>
                      <a:pt x="134" y="3"/>
                    </a:lnTo>
                    <a:lnTo>
                      <a:pt x="174" y="0"/>
                    </a:lnTo>
                    <a:lnTo>
                      <a:pt x="214" y="3"/>
                    </a:lnTo>
                    <a:lnTo>
                      <a:pt x="247" y="7"/>
                    </a:lnTo>
                    <a:lnTo>
                      <a:pt x="276" y="18"/>
                    </a:lnTo>
                    <a:lnTo>
                      <a:pt x="301" y="33"/>
                    </a:lnTo>
                    <a:lnTo>
                      <a:pt x="319" y="51"/>
                    </a:lnTo>
                    <a:lnTo>
                      <a:pt x="334" y="74"/>
                    </a:lnTo>
                    <a:lnTo>
                      <a:pt x="341" y="96"/>
                    </a:lnTo>
                    <a:lnTo>
                      <a:pt x="345" y="125"/>
                    </a:lnTo>
                    <a:lnTo>
                      <a:pt x="341" y="151"/>
                    </a:lnTo>
                    <a:lnTo>
                      <a:pt x="337" y="177"/>
                    </a:lnTo>
                    <a:lnTo>
                      <a:pt x="326" y="196"/>
                    </a:lnTo>
                    <a:lnTo>
                      <a:pt x="308" y="214"/>
                    </a:lnTo>
                    <a:close/>
                  </a:path>
                </a:pathLst>
              </a:custGeom>
              <a:solidFill>
                <a:srgbClr val="B2B2B2"/>
              </a:solidFill>
              <a:ln w="0">
                <a:solidFill>
                  <a:srgbClr val="FFFFFF"/>
                </a:solidFill>
                <a:round/>
                <a:headEnd/>
                <a:tailEnd/>
              </a:ln>
            </p:spPr>
            <p:txBody>
              <a:bodyPr/>
              <a:lstStyle/>
              <a:p>
                <a:endParaRPr lang="en-US"/>
              </a:p>
            </p:txBody>
          </p:sp>
          <p:sp>
            <p:nvSpPr>
              <p:cNvPr id="18476" name="Freeform 25"/>
              <p:cNvSpPr>
                <a:spLocks/>
              </p:cNvSpPr>
              <p:nvPr/>
            </p:nvSpPr>
            <p:spPr bwMode="auto">
              <a:xfrm>
                <a:off x="1682" y="1270"/>
                <a:ext cx="138" cy="141"/>
              </a:xfrm>
              <a:custGeom>
                <a:avLst/>
                <a:gdLst>
                  <a:gd name="T0" fmla="*/ 127 w 138"/>
                  <a:gd name="T1" fmla="*/ 118 h 141"/>
                  <a:gd name="T2" fmla="*/ 134 w 138"/>
                  <a:gd name="T3" fmla="*/ 100 h 141"/>
                  <a:gd name="T4" fmla="*/ 138 w 138"/>
                  <a:gd name="T5" fmla="*/ 70 h 141"/>
                  <a:gd name="T6" fmla="*/ 138 w 138"/>
                  <a:gd name="T7" fmla="*/ 52 h 141"/>
                  <a:gd name="T8" fmla="*/ 134 w 138"/>
                  <a:gd name="T9" fmla="*/ 41 h 141"/>
                  <a:gd name="T10" fmla="*/ 120 w 138"/>
                  <a:gd name="T11" fmla="*/ 19 h 141"/>
                  <a:gd name="T12" fmla="*/ 98 w 138"/>
                  <a:gd name="T13" fmla="*/ 4 h 141"/>
                  <a:gd name="T14" fmla="*/ 69 w 138"/>
                  <a:gd name="T15" fmla="*/ 0 h 141"/>
                  <a:gd name="T16" fmla="*/ 40 w 138"/>
                  <a:gd name="T17" fmla="*/ 4 h 141"/>
                  <a:gd name="T18" fmla="*/ 18 w 138"/>
                  <a:gd name="T19" fmla="*/ 19 h 141"/>
                  <a:gd name="T20" fmla="*/ 4 w 138"/>
                  <a:gd name="T21" fmla="*/ 41 h 141"/>
                  <a:gd name="T22" fmla="*/ 0 w 138"/>
                  <a:gd name="T23" fmla="*/ 52 h 141"/>
                  <a:gd name="T24" fmla="*/ 0 w 138"/>
                  <a:gd name="T25" fmla="*/ 70 h 141"/>
                  <a:gd name="T26" fmla="*/ 4 w 138"/>
                  <a:gd name="T27" fmla="*/ 104 h 141"/>
                  <a:gd name="T28" fmla="*/ 11 w 138"/>
                  <a:gd name="T29" fmla="*/ 115 h 141"/>
                  <a:gd name="T30" fmla="*/ 18 w 138"/>
                  <a:gd name="T31" fmla="*/ 126 h 141"/>
                  <a:gd name="T32" fmla="*/ 40 w 138"/>
                  <a:gd name="T33" fmla="*/ 137 h 141"/>
                  <a:gd name="T34" fmla="*/ 69 w 138"/>
                  <a:gd name="T35" fmla="*/ 141 h 141"/>
                  <a:gd name="T36" fmla="*/ 80 w 138"/>
                  <a:gd name="T37" fmla="*/ 141 h 141"/>
                  <a:gd name="T38" fmla="*/ 87 w 138"/>
                  <a:gd name="T39" fmla="*/ 141 h 141"/>
                  <a:gd name="T40" fmla="*/ 73 w 138"/>
                  <a:gd name="T41" fmla="*/ 133 h 141"/>
                  <a:gd name="T42" fmla="*/ 47 w 138"/>
                  <a:gd name="T43" fmla="*/ 122 h 141"/>
                  <a:gd name="T44" fmla="*/ 58 w 138"/>
                  <a:gd name="T45" fmla="*/ 111 h 141"/>
                  <a:gd name="T46" fmla="*/ 65 w 138"/>
                  <a:gd name="T47" fmla="*/ 96 h 141"/>
                  <a:gd name="T48" fmla="*/ 76 w 138"/>
                  <a:gd name="T49" fmla="*/ 100 h 141"/>
                  <a:gd name="T50" fmla="*/ 83 w 138"/>
                  <a:gd name="T51" fmla="*/ 100 h 141"/>
                  <a:gd name="T52" fmla="*/ 94 w 138"/>
                  <a:gd name="T53" fmla="*/ 107 h 141"/>
                  <a:gd name="T54" fmla="*/ 105 w 138"/>
                  <a:gd name="T55" fmla="*/ 111 h 141"/>
                  <a:gd name="T56" fmla="*/ 116 w 138"/>
                  <a:gd name="T57" fmla="*/ 115 h 141"/>
                  <a:gd name="T58" fmla="*/ 120 w 138"/>
                  <a:gd name="T59" fmla="*/ 118 h 141"/>
                  <a:gd name="T60" fmla="*/ 127 w 138"/>
                  <a:gd name="T61" fmla="*/ 118 h 14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38"/>
                  <a:gd name="T94" fmla="*/ 0 h 141"/>
                  <a:gd name="T95" fmla="*/ 138 w 138"/>
                  <a:gd name="T96" fmla="*/ 141 h 14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38" h="141">
                    <a:moveTo>
                      <a:pt x="127" y="118"/>
                    </a:moveTo>
                    <a:lnTo>
                      <a:pt x="134" y="100"/>
                    </a:lnTo>
                    <a:lnTo>
                      <a:pt x="138" y="70"/>
                    </a:lnTo>
                    <a:lnTo>
                      <a:pt x="138" y="52"/>
                    </a:lnTo>
                    <a:lnTo>
                      <a:pt x="134" y="41"/>
                    </a:lnTo>
                    <a:lnTo>
                      <a:pt x="120" y="19"/>
                    </a:lnTo>
                    <a:lnTo>
                      <a:pt x="98" y="4"/>
                    </a:lnTo>
                    <a:lnTo>
                      <a:pt x="69" y="0"/>
                    </a:lnTo>
                    <a:lnTo>
                      <a:pt x="40" y="4"/>
                    </a:lnTo>
                    <a:lnTo>
                      <a:pt x="18" y="19"/>
                    </a:lnTo>
                    <a:lnTo>
                      <a:pt x="4" y="41"/>
                    </a:lnTo>
                    <a:lnTo>
                      <a:pt x="0" y="52"/>
                    </a:lnTo>
                    <a:lnTo>
                      <a:pt x="0" y="70"/>
                    </a:lnTo>
                    <a:lnTo>
                      <a:pt x="4" y="104"/>
                    </a:lnTo>
                    <a:lnTo>
                      <a:pt x="11" y="115"/>
                    </a:lnTo>
                    <a:lnTo>
                      <a:pt x="18" y="126"/>
                    </a:lnTo>
                    <a:lnTo>
                      <a:pt x="40" y="137"/>
                    </a:lnTo>
                    <a:lnTo>
                      <a:pt x="69" y="141"/>
                    </a:lnTo>
                    <a:lnTo>
                      <a:pt x="80" y="141"/>
                    </a:lnTo>
                    <a:lnTo>
                      <a:pt x="87" y="141"/>
                    </a:lnTo>
                    <a:lnTo>
                      <a:pt x="73" y="133"/>
                    </a:lnTo>
                    <a:lnTo>
                      <a:pt x="47" y="122"/>
                    </a:lnTo>
                    <a:lnTo>
                      <a:pt x="58" y="111"/>
                    </a:lnTo>
                    <a:lnTo>
                      <a:pt x="65" y="96"/>
                    </a:lnTo>
                    <a:lnTo>
                      <a:pt x="76" y="100"/>
                    </a:lnTo>
                    <a:lnTo>
                      <a:pt x="83" y="100"/>
                    </a:lnTo>
                    <a:lnTo>
                      <a:pt x="94" y="107"/>
                    </a:lnTo>
                    <a:lnTo>
                      <a:pt x="105" y="111"/>
                    </a:lnTo>
                    <a:lnTo>
                      <a:pt x="116" y="115"/>
                    </a:lnTo>
                    <a:lnTo>
                      <a:pt x="120" y="118"/>
                    </a:lnTo>
                    <a:lnTo>
                      <a:pt x="127" y="118"/>
                    </a:lnTo>
                    <a:close/>
                  </a:path>
                </a:pathLst>
              </a:custGeom>
              <a:solidFill>
                <a:srgbClr val="B2B2B2"/>
              </a:solidFill>
              <a:ln w="0">
                <a:solidFill>
                  <a:srgbClr val="FFFFFF"/>
                </a:solidFill>
                <a:round/>
                <a:headEnd/>
                <a:tailEnd/>
              </a:ln>
            </p:spPr>
            <p:txBody>
              <a:bodyPr/>
              <a:lstStyle/>
              <a:p>
                <a:endParaRPr lang="en-US"/>
              </a:p>
            </p:txBody>
          </p:sp>
          <p:sp>
            <p:nvSpPr>
              <p:cNvPr id="18477" name="Freeform 26"/>
              <p:cNvSpPr>
                <a:spLocks/>
              </p:cNvSpPr>
              <p:nvPr/>
            </p:nvSpPr>
            <p:spPr bwMode="auto">
              <a:xfrm>
                <a:off x="1413" y="1218"/>
                <a:ext cx="106" cy="248"/>
              </a:xfrm>
              <a:custGeom>
                <a:avLst/>
                <a:gdLst>
                  <a:gd name="T0" fmla="*/ 0 w 106"/>
                  <a:gd name="T1" fmla="*/ 0 h 248"/>
                  <a:gd name="T2" fmla="*/ 55 w 106"/>
                  <a:gd name="T3" fmla="*/ 0 h 248"/>
                  <a:gd name="T4" fmla="*/ 106 w 106"/>
                  <a:gd name="T5" fmla="*/ 0 h 248"/>
                  <a:gd name="T6" fmla="*/ 106 w 106"/>
                  <a:gd name="T7" fmla="*/ 122 h 248"/>
                  <a:gd name="T8" fmla="*/ 106 w 106"/>
                  <a:gd name="T9" fmla="*/ 248 h 248"/>
                  <a:gd name="T10" fmla="*/ 55 w 106"/>
                  <a:gd name="T11" fmla="*/ 248 h 248"/>
                  <a:gd name="T12" fmla="*/ 0 w 106"/>
                  <a:gd name="T13" fmla="*/ 248 h 248"/>
                  <a:gd name="T14" fmla="*/ 0 w 106"/>
                  <a:gd name="T15" fmla="*/ 122 h 248"/>
                  <a:gd name="T16" fmla="*/ 0 w 106"/>
                  <a:gd name="T17" fmla="*/ 0 h 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6"/>
                  <a:gd name="T28" fmla="*/ 0 h 248"/>
                  <a:gd name="T29" fmla="*/ 106 w 106"/>
                  <a:gd name="T30" fmla="*/ 248 h 24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6" h="248">
                    <a:moveTo>
                      <a:pt x="0" y="0"/>
                    </a:moveTo>
                    <a:lnTo>
                      <a:pt x="55" y="0"/>
                    </a:lnTo>
                    <a:lnTo>
                      <a:pt x="106" y="0"/>
                    </a:lnTo>
                    <a:lnTo>
                      <a:pt x="106" y="122"/>
                    </a:lnTo>
                    <a:lnTo>
                      <a:pt x="106" y="248"/>
                    </a:lnTo>
                    <a:lnTo>
                      <a:pt x="55" y="248"/>
                    </a:lnTo>
                    <a:lnTo>
                      <a:pt x="0" y="248"/>
                    </a:lnTo>
                    <a:lnTo>
                      <a:pt x="0" y="122"/>
                    </a:lnTo>
                    <a:lnTo>
                      <a:pt x="0" y="0"/>
                    </a:lnTo>
                    <a:close/>
                  </a:path>
                </a:pathLst>
              </a:custGeom>
              <a:blipFill dpi="0" rotWithShape="0">
                <a:blip r:embed="rId3"/>
                <a:srcRect/>
                <a:tile tx="0" ty="0" sx="100000" sy="100000" flip="none" algn="tl"/>
              </a:blipFill>
              <a:ln w="9525">
                <a:noFill/>
                <a:round/>
                <a:headEnd/>
                <a:tailEnd/>
              </a:ln>
            </p:spPr>
            <p:txBody>
              <a:bodyPr/>
              <a:lstStyle/>
              <a:p>
                <a:endParaRPr lang="en-US"/>
              </a:p>
            </p:txBody>
          </p:sp>
          <p:sp>
            <p:nvSpPr>
              <p:cNvPr id="18478" name="Freeform 27"/>
              <p:cNvSpPr>
                <a:spLocks noEditPoints="1"/>
              </p:cNvSpPr>
              <p:nvPr/>
            </p:nvSpPr>
            <p:spPr bwMode="auto">
              <a:xfrm>
                <a:off x="1577" y="1215"/>
                <a:ext cx="359" cy="277"/>
              </a:xfrm>
              <a:custGeom>
                <a:avLst/>
                <a:gdLst>
                  <a:gd name="T0" fmla="*/ 326 w 359"/>
                  <a:gd name="T1" fmla="*/ 222 h 277"/>
                  <a:gd name="T2" fmla="*/ 345 w 359"/>
                  <a:gd name="T3" fmla="*/ 233 h 277"/>
                  <a:gd name="T4" fmla="*/ 345 w 359"/>
                  <a:gd name="T5" fmla="*/ 259 h 277"/>
                  <a:gd name="T6" fmla="*/ 308 w 359"/>
                  <a:gd name="T7" fmla="*/ 270 h 277"/>
                  <a:gd name="T8" fmla="*/ 268 w 359"/>
                  <a:gd name="T9" fmla="*/ 251 h 277"/>
                  <a:gd name="T10" fmla="*/ 221 w 359"/>
                  <a:gd name="T11" fmla="*/ 251 h 277"/>
                  <a:gd name="T12" fmla="*/ 138 w 359"/>
                  <a:gd name="T13" fmla="*/ 251 h 277"/>
                  <a:gd name="T14" fmla="*/ 80 w 359"/>
                  <a:gd name="T15" fmla="*/ 236 h 277"/>
                  <a:gd name="T16" fmla="*/ 29 w 359"/>
                  <a:gd name="T17" fmla="*/ 207 h 277"/>
                  <a:gd name="T18" fmla="*/ 3 w 359"/>
                  <a:gd name="T19" fmla="*/ 159 h 277"/>
                  <a:gd name="T20" fmla="*/ 3 w 359"/>
                  <a:gd name="T21" fmla="*/ 100 h 277"/>
                  <a:gd name="T22" fmla="*/ 29 w 359"/>
                  <a:gd name="T23" fmla="*/ 51 h 277"/>
                  <a:gd name="T24" fmla="*/ 72 w 359"/>
                  <a:gd name="T25" fmla="*/ 18 h 277"/>
                  <a:gd name="T26" fmla="*/ 134 w 359"/>
                  <a:gd name="T27" fmla="*/ 3 h 277"/>
                  <a:gd name="T28" fmla="*/ 214 w 359"/>
                  <a:gd name="T29" fmla="*/ 3 h 277"/>
                  <a:gd name="T30" fmla="*/ 276 w 359"/>
                  <a:gd name="T31" fmla="*/ 18 h 277"/>
                  <a:gd name="T32" fmla="*/ 319 w 359"/>
                  <a:gd name="T33" fmla="*/ 51 h 277"/>
                  <a:gd name="T34" fmla="*/ 341 w 359"/>
                  <a:gd name="T35" fmla="*/ 96 h 277"/>
                  <a:gd name="T36" fmla="*/ 341 w 359"/>
                  <a:gd name="T37" fmla="*/ 151 h 277"/>
                  <a:gd name="T38" fmla="*/ 326 w 359"/>
                  <a:gd name="T39" fmla="*/ 196 h 277"/>
                  <a:gd name="T40" fmla="*/ 232 w 359"/>
                  <a:gd name="T41" fmla="*/ 173 h 277"/>
                  <a:gd name="T42" fmla="*/ 243 w 359"/>
                  <a:gd name="T43" fmla="*/ 125 h 277"/>
                  <a:gd name="T44" fmla="*/ 239 w 359"/>
                  <a:gd name="T45" fmla="*/ 96 h 277"/>
                  <a:gd name="T46" fmla="*/ 203 w 359"/>
                  <a:gd name="T47" fmla="*/ 59 h 277"/>
                  <a:gd name="T48" fmla="*/ 145 w 359"/>
                  <a:gd name="T49" fmla="*/ 59 h 277"/>
                  <a:gd name="T50" fmla="*/ 109 w 359"/>
                  <a:gd name="T51" fmla="*/ 96 h 277"/>
                  <a:gd name="T52" fmla="*/ 105 w 359"/>
                  <a:gd name="T53" fmla="*/ 125 h 277"/>
                  <a:gd name="T54" fmla="*/ 116 w 359"/>
                  <a:gd name="T55" fmla="*/ 170 h 277"/>
                  <a:gd name="T56" fmla="*/ 145 w 359"/>
                  <a:gd name="T57" fmla="*/ 192 h 277"/>
                  <a:gd name="T58" fmla="*/ 185 w 359"/>
                  <a:gd name="T59" fmla="*/ 196 h 277"/>
                  <a:gd name="T60" fmla="*/ 178 w 359"/>
                  <a:gd name="T61" fmla="*/ 188 h 277"/>
                  <a:gd name="T62" fmla="*/ 163 w 359"/>
                  <a:gd name="T63" fmla="*/ 166 h 277"/>
                  <a:gd name="T64" fmla="*/ 181 w 359"/>
                  <a:gd name="T65" fmla="*/ 155 h 277"/>
                  <a:gd name="T66" fmla="*/ 199 w 359"/>
                  <a:gd name="T67" fmla="*/ 162 h 277"/>
                  <a:gd name="T68" fmla="*/ 221 w 359"/>
                  <a:gd name="T69" fmla="*/ 170 h 277"/>
                  <a:gd name="T70" fmla="*/ 232 w 359"/>
                  <a:gd name="T71" fmla="*/ 173 h 27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59"/>
                  <a:gd name="T109" fmla="*/ 0 h 277"/>
                  <a:gd name="T110" fmla="*/ 359 w 359"/>
                  <a:gd name="T111" fmla="*/ 277 h 27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59" h="277">
                    <a:moveTo>
                      <a:pt x="308" y="214"/>
                    </a:moveTo>
                    <a:lnTo>
                      <a:pt x="326" y="222"/>
                    </a:lnTo>
                    <a:lnTo>
                      <a:pt x="334" y="225"/>
                    </a:lnTo>
                    <a:lnTo>
                      <a:pt x="345" y="233"/>
                    </a:lnTo>
                    <a:lnTo>
                      <a:pt x="359" y="236"/>
                    </a:lnTo>
                    <a:lnTo>
                      <a:pt x="345" y="259"/>
                    </a:lnTo>
                    <a:lnTo>
                      <a:pt x="330" y="277"/>
                    </a:lnTo>
                    <a:lnTo>
                      <a:pt x="308" y="270"/>
                    </a:lnTo>
                    <a:lnTo>
                      <a:pt x="287" y="259"/>
                    </a:lnTo>
                    <a:lnTo>
                      <a:pt x="268" y="251"/>
                    </a:lnTo>
                    <a:lnTo>
                      <a:pt x="257" y="244"/>
                    </a:lnTo>
                    <a:lnTo>
                      <a:pt x="221" y="251"/>
                    </a:lnTo>
                    <a:lnTo>
                      <a:pt x="174" y="255"/>
                    </a:lnTo>
                    <a:lnTo>
                      <a:pt x="138" y="251"/>
                    </a:lnTo>
                    <a:lnTo>
                      <a:pt x="105" y="247"/>
                    </a:lnTo>
                    <a:lnTo>
                      <a:pt x="80" y="236"/>
                    </a:lnTo>
                    <a:lnTo>
                      <a:pt x="54" y="225"/>
                    </a:lnTo>
                    <a:lnTo>
                      <a:pt x="29" y="207"/>
                    </a:lnTo>
                    <a:lnTo>
                      <a:pt x="14" y="185"/>
                    </a:lnTo>
                    <a:lnTo>
                      <a:pt x="3" y="159"/>
                    </a:lnTo>
                    <a:lnTo>
                      <a:pt x="0" y="129"/>
                    </a:lnTo>
                    <a:lnTo>
                      <a:pt x="3" y="100"/>
                    </a:lnTo>
                    <a:lnTo>
                      <a:pt x="14" y="74"/>
                    </a:lnTo>
                    <a:lnTo>
                      <a:pt x="29" y="51"/>
                    </a:lnTo>
                    <a:lnTo>
                      <a:pt x="47" y="33"/>
                    </a:lnTo>
                    <a:lnTo>
                      <a:pt x="72" y="18"/>
                    </a:lnTo>
                    <a:lnTo>
                      <a:pt x="101" y="7"/>
                    </a:lnTo>
                    <a:lnTo>
                      <a:pt x="134" y="3"/>
                    </a:lnTo>
                    <a:lnTo>
                      <a:pt x="174" y="0"/>
                    </a:lnTo>
                    <a:lnTo>
                      <a:pt x="214" y="3"/>
                    </a:lnTo>
                    <a:lnTo>
                      <a:pt x="247" y="7"/>
                    </a:lnTo>
                    <a:lnTo>
                      <a:pt x="276" y="18"/>
                    </a:lnTo>
                    <a:lnTo>
                      <a:pt x="301" y="33"/>
                    </a:lnTo>
                    <a:lnTo>
                      <a:pt x="319" y="51"/>
                    </a:lnTo>
                    <a:lnTo>
                      <a:pt x="334" y="74"/>
                    </a:lnTo>
                    <a:lnTo>
                      <a:pt x="341" y="96"/>
                    </a:lnTo>
                    <a:lnTo>
                      <a:pt x="345" y="125"/>
                    </a:lnTo>
                    <a:lnTo>
                      <a:pt x="341" y="151"/>
                    </a:lnTo>
                    <a:lnTo>
                      <a:pt x="337" y="177"/>
                    </a:lnTo>
                    <a:lnTo>
                      <a:pt x="326" y="196"/>
                    </a:lnTo>
                    <a:lnTo>
                      <a:pt x="308" y="214"/>
                    </a:lnTo>
                    <a:close/>
                    <a:moveTo>
                      <a:pt x="232" y="173"/>
                    </a:moveTo>
                    <a:lnTo>
                      <a:pt x="239" y="155"/>
                    </a:lnTo>
                    <a:lnTo>
                      <a:pt x="243" y="125"/>
                    </a:lnTo>
                    <a:lnTo>
                      <a:pt x="243" y="107"/>
                    </a:lnTo>
                    <a:lnTo>
                      <a:pt x="239" y="96"/>
                    </a:lnTo>
                    <a:lnTo>
                      <a:pt x="225" y="74"/>
                    </a:lnTo>
                    <a:lnTo>
                      <a:pt x="203" y="59"/>
                    </a:lnTo>
                    <a:lnTo>
                      <a:pt x="174" y="55"/>
                    </a:lnTo>
                    <a:lnTo>
                      <a:pt x="145" y="59"/>
                    </a:lnTo>
                    <a:lnTo>
                      <a:pt x="123" y="74"/>
                    </a:lnTo>
                    <a:lnTo>
                      <a:pt x="109" y="96"/>
                    </a:lnTo>
                    <a:lnTo>
                      <a:pt x="105" y="107"/>
                    </a:lnTo>
                    <a:lnTo>
                      <a:pt x="105" y="125"/>
                    </a:lnTo>
                    <a:lnTo>
                      <a:pt x="109" y="159"/>
                    </a:lnTo>
                    <a:lnTo>
                      <a:pt x="116" y="170"/>
                    </a:lnTo>
                    <a:lnTo>
                      <a:pt x="123" y="181"/>
                    </a:lnTo>
                    <a:lnTo>
                      <a:pt x="145" y="192"/>
                    </a:lnTo>
                    <a:lnTo>
                      <a:pt x="174" y="196"/>
                    </a:lnTo>
                    <a:lnTo>
                      <a:pt x="185" y="196"/>
                    </a:lnTo>
                    <a:lnTo>
                      <a:pt x="192" y="196"/>
                    </a:lnTo>
                    <a:lnTo>
                      <a:pt x="178" y="188"/>
                    </a:lnTo>
                    <a:lnTo>
                      <a:pt x="152" y="177"/>
                    </a:lnTo>
                    <a:lnTo>
                      <a:pt x="163" y="166"/>
                    </a:lnTo>
                    <a:lnTo>
                      <a:pt x="170" y="151"/>
                    </a:lnTo>
                    <a:lnTo>
                      <a:pt x="181" y="155"/>
                    </a:lnTo>
                    <a:lnTo>
                      <a:pt x="188" y="155"/>
                    </a:lnTo>
                    <a:lnTo>
                      <a:pt x="199" y="162"/>
                    </a:lnTo>
                    <a:lnTo>
                      <a:pt x="210" y="166"/>
                    </a:lnTo>
                    <a:lnTo>
                      <a:pt x="221" y="170"/>
                    </a:lnTo>
                    <a:lnTo>
                      <a:pt x="225" y="173"/>
                    </a:lnTo>
                    <a:lnTo>
                      <a:pt x="232" y="173"/>
                    </a:lnTo>
                    <a:close/>
                  </a:path>
                </a:pathLst>
              </a:custGeom>
              <a:blipFill dpi="0" rotWithShape="0">
                <a:blip r:embed="rId3"/>
                <a:srcRect/>
                <a:tile tx="0" ty="0" sx="100000" sy="100000" flip="none" algn="tl"/>
              </a:blipFill>
              <a:ln w="9525">
                <a:noFill/>
                <a:round/>
                <a:headEnd/>
                <a:tailEnd/>
              </a:ln>
            </p:spPr>
            <p:txBody>
              <a:bodyPr/>
              <a:lstStyle/>
              <a:p>
                <a:endParaRPr lang="en-US"/>
              </a:p>
            </p:txBody>
          </p:sp>
          <p:sp>
            <p:nvSpPr>
              <p:cNvPr id="18479" name="Rectangle 28"/>
              <p:cNvSpPr>
                <a:spLocks noChangeArrowheads="1"/>
              </p:cNvSpPr>
              <p:nvPr/>
            </p:nvSpPr>
            <p:spPr bwMode="auto">
              <a:xfrm>
                <a:off x="1413" y="1215"/>
                <a:ext cx="530" cy="284"/>
              </a:xfrm>
              <a:prstGeom prst="rect">
                <a:avLst/>
              </a:prstGeom>
              <a:solidFill>
                <a:srgbClr val="B2B2B2"/>
              </a:solidFill>
              <a:ln w="9525">
                <a:noFill/>
                <a:miter lim="800000"/>
                <a:headEnd/>
                <a:tailEnd/>
              </a:ln>
            </p:spPr>
            <p:txBody>
              <a:bodyPr/>
              <a:lstStyle/>
              <a:p>
                <a:endParaRPr lang="en-US"/>
              </a:p>
            </p:txBody>
          </p:sp>
        </p:grpSp>
        <p:sp>
          <p:nvSpPr>
            <p:cNvPr id="18471" name="Freeform 30"/>
            <p:cNvSpPr>
              <a:spLocks/>
            </p:cNvSpPr>
            <p:nvPr/>
          </p:nvSpPr>
          <p:spPr bwMode="auto">
            <a:xfrm>
              <a:off x="1413" y="1218"/>
              <a:ext cx="106" cy="248"/>
            </a:xfrm>
            <a:custGeom>
              <a:avLst/>
              <a:gdLst>
                <a:gd name="T0" fmla="*/ 0 w 106"/>
                <a:gd name="T1" fmla="*/ 0 h 248"/>
                <a:gd name="T2" fmla="*/ 55 w 106"/>
                <a:gd name="T3" fmla="*/ 0 h 248"/>
                <a:gd name="T4" fmla="*/ 106 w 106"/>
                <a:gd name="T5" fmla="*/ 0 h 248"/>
                <a:gd name="T6" fmla="*/ 106 w 106"/>
                <a:gd name="T7" fmla="*/ 122 h 248"/>
                <a:gd name="T8" fmla="*/ 106 w 106"/>
                <a:gd name="T9" fmla="*/ 248 h 248"/>
                <a:gd name="T10" fmla="*/ 55 w 106"/>
                <a:gd name="T11" fmla="*/ 248 h 248"/>
                <a:gd name="T12" fmla="*/ 0 w 106"/>
                <a:gd name="T13" fmla="*/ 248 h 248"/>
                <a:gd name="T14" fmla="*/ 0 w 106"/>
                <a:gd name="T15" fmla="*/ 122 h 248"/>
                <a:gd name="T16" fmla="*/ 0 w 106"/>
                <a:gd name="T17" fmla="*/ 0 h 24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6"/>
                <a:gd name="T28" fmla="*/ 0 h 248"/>
                <a:gd name="T29" fmla="*/ 106 w 106"/>
                <a:gd name="T30" fmla="*/ 248 h 24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6" h="248">
                  <a:moveTo>
                    <a:pt x="0" y="0"/>
                  </a:moveTo>
                  <a:lnTo>
                    <a:pt x="55" y="0"/>
                  </a:lnTo>
                  <a:lnTo>
                    <a:pt x="106" y="0"/>
                  </a:lnTo>
                  <a:lnTo>
                    <a:pt x="106" y="122"/>
                  </a:lnTo>
                  <a:lnTo>
                    <a:pt x="106" y="248"/>
                  </a:lnTo>
                  <a:lnTo>
                    <a:pt x="55" y="248"/>
                  </a:lnTo>
                  <a:lnTo>
                    <a:pt x="0" y="248"/>
                  </a:lnTo>
                  <a:lnTo>
                    <a:pt x="0" y="122"/>
                  </a:lnTo>
                  <a:lnTo>
                    <a:pt x="0" y="0"/>
                  </a:lnTo>
                  <a:close/>
                </a:path>
              </a:pathLst>
            </a:custGeom>
            <a:noFill/>
            <a:ln w="23813">
              <a:solidFill>
                <a:srgbClr val="3333CC"/>
              </a:solidFill>
              <a:round/>
              <a:headEnd/>
              <a:tailEnd/>
            </a:ln>
          </p:spPr>
          <p:txBody>
            <a:bodyPr/>
            <a:lstStyle/>
            <a:p>
              <a:endParaRPr lang="en-US"/>
            </a:p>
          </p:txBody>
        </p:sp>
        <p:sp>
          <p:nvSpPr>
            <p:cNvPr id="18472" name="Freeform 31"/>
            <p:cNvSpPr>
              <a:spLocks noEditPoints="1"/>
            </p:cNvSpPr>
            <p:nvPr/>
          </p:nvSpPr>
          <p:spPr bwMode="auto">
            <a:xfrm>
              <a:off x="1577" y="1215"/>
              <a:ext cx="359" cy="277"/>
            </a:xfrm>
            <a:custGeom>
              <a:avLst/>
              <a:gdLst>
                <a:gd name="T0" fmla="*/ 326 w 359"/>
                <a:gd name="T1" fmla="*/ 222 h 277"/>
                <a:gd name="T2" fmla="*/ 345 w 359"/>
                <a:gd name="T3" fmla="*/ 233 h 277"/>
                <a:gd name="T4" fmla="*/ 345 w 359"/>
                <a:gd name="T5" fmla="*/ 259 h 277"/>
                <a:gd name="T6" fmla="*/ 308 w 359"/>
                <a:gd name="T7" fmla="*/ 270 h 277"/>
                <a:gd name="T8" fmla="*/ 268 w 359"/>
                <a:gd name="T9" fmla="*/ 251 h 277"/>
                <a:gd name="T10" fmla="*/ 221 w 359"/>
                <a:gd name="T11" fmla="*/ 251 h 277"/>
                <a:gd name="T12" fmla="*/ 138 w 359"/>
                <a:gd name="T13" fmla="*/ 251 h 277"/>
                <a:gd name="T14" fmla="*/ 80 w 359"/>
                <a:gd name="T15" fmla="*/ 236 h 277"/>
                <a:gd name="T16" fmla="*/ 29 w 359"/>
                <a:gd name="T17" fmla="*/ 207 h 277"/>
                <a:gd name="T18" fmla="*/ 3 w 359"/>
                <a:gd name="T19" fmla="*/ 159 h 277"/>
                <a:gd name="T20" fmla="*/ 3 w 359"/>
                <a:gd name="T21" fmla="*/ 100 h 277"/>
                <a:gd name="T22" fmla="*/ 29 w 359"/>
                <a:gd name="T23" fmla="*/ 51 h 277"/>
                <a:gd name="T24" fmla="*/ 72 w 359"/>
                <a:gd name="T25" fmla="*/ 18 h 277"/>
                <a:gd name="T26" fmla="*/ 134 w 359"/>
                <a:gd name="T27" fmla="*/ 3 h 277"/>
                <a:gd name="T28" fmla="*/ 214 w 359"/>
                <a:gd name="T29" fmla="*/ 3 h 277"/>
                <a:gd name="T30" fmla="*/ 276 w 359"/>
                <a:gd name="T31" fmla="*/ 18 h 277"/>
                <a:gd name="T32" fmla="*/ 319 w 359"/>
                <a:gd name="T33" fmla="*/ 51 h 277"/>
                <a:gd name="T34" fmla="*/ 341 w 359"/>
                <a:gd name="T35" fmla="*/ 96 h 277"/>
                <a:gd name="T36" fmla="*/ 341 w 359"/>
                <a:gd name="T37" fmla="*/ 151 h 277"/>
                <a:gd name="T38" fmla="*/ 326 w 359"/>
                <a:gd name="T39" fmla="*/ 196 h 277"/>
                <a:gd name="T40" fmla="*/ 232 w 359"/>
                <a:gd name="T41" fmla="*/ 173 h 277"/>
                <a:gd name="T42" fmla="*/ 243 w 359"/>
                <a:gd name="T43" fmla="*/ 125 h 277"/>
                <a:gd name="T44" fmla="*/ 239 w 359"/>
                <a:gd name="T45" fmla="*/ 96 h 277"/>
                <a:gd name="T46" fmla="*/ 203 w 359"/>
                <a:gd name="T47" fmla="*/ 59 h 277"/>
                <a:gd name="T48" fmla="*/ 145 w 359"/>
                <a:gd name="T49" fmla="*/ 59 h 277"/>
                <a:gd name="T50" fmla="*/ 109 w 359"/>
                <a:gd name="T51" fmla="*/ 96 h 277"/>
                <a:gd name="T52" fmla="*/ 105 w 359"/>
                <a:gd name="T53" fmla="*/ 125 h 277"/>
                <a:gd name="T54" fmla="*/ 116 w 359"/>
                <a:gd name="T55" fmla="*/ 170 h 277"/>
                <a:gd name="T56" fmla="*/ 145 w 359"/>
                <a:gd name="T57" fmla="*/ 192 h 277"/>
                <a:gd name="T58" fmla="*/ 185 w 359"/>
                <a:gd name="T59" fmla="*/ 196 h 277"/>
                <a:gd name="T60" fmla="*/ 178 w 359"/>
                <a:gd name="T61" fmla="*/ 188 h 277"/>
                <a:gd name="T62" fmla="*/ 163 w 359"/>
                <a:gd name="T63" fmla="*/ 166 h 277"/>
                <a:gd name="T64" fmla="*/ 181 w 359"/>
                <a:gd name="T65" fmla="*/ 155 h 277"/>
                <a:gd name="T66" fmla="*/ 199 w 359"/>
                <a:gd name="T67" fmla="*/ 162 h 277"/>
                <a:gd name="T68" fmla="*/ 221 w 359"/>
                <a:gd name="T69" fmla="*/ 170 h 277"/>
                <a:gd name="T70" fmla="*/ 232 w 359"/>
                <a:gd name="T71" fmla="*/ 173 h 27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59"/>
                <a:gd name="T109" fmla="*/ 0 h 277"/>
                <a:gd name="T110" fmla="*/ 359 w 359"/>
                <a:gd name="T111" fmla="*/ 277 h 27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59" h="277">
                  <a:moveTo>
                    <a:pt x="308" y="214"/>
                  </a:moveTo>
                  <a:lnTo>
                    <a:pt x="326" y="222"/>
                  </a:lnTo>
                  <a:lnTo>
                    <a:pt x="334" y="225"/>
                  </a:lnTo>
                  <a:lnTo>
                    <a:pt x="345" y="233"/>
                  </a:lnTo>
                  <a:lnTo>
                    <a:pt x="359" y="236"/>
                  </a:lnTo>
                  <a:lnTo>
                    <a:pt x="345" y="259"/>
                  </a:lnTo>
                  <a:lnTo>
                    <a:pt x="330" y="277"/>
                  </a:lnTo>
                  <a:lnTo>
                    <a:pt x="308" y="270"/>
                  </a:lnTo>
                  <a:lnTo>
                    <a:pt x="287" y="259"/>
                  </a:lnTo>
                  <a:lnTo>
                    <a:pt x="268" y="251"/>
                  </a:lnTo>
                  <a:lnTo>
                    <a:pt x="257" y="244"/>
                  </a:lnTo>
                  <a:lnTo>
                    <a:pt x="221" y="251"/>
                  </a:lnTo>
                  <a:lnTo>
                    <a:pt x="174" y="255"/>
                  </a:lnTo>
                  <a:lnTo>
                    <a:pt x="138" y="251"/>
                  </a:lnTo>
                  <a:lnTo>
                    <a:pt x="105" y="247"/>
                  </a:lnTo>
                  <a:lnTo>
                    <a:pt x="80" y="236"/>
                  </a:lnTo>
                  <a:lnTo>
                    <a:pt x="54" y="225"/>
                  </a:lnTo>
                  <a:lnTo>
                    <a:pt x="29" y="207"/>
                  </a:lnTo>
                  <a:lnTo>
                    <a:pt x="14" y="185"/>
                  </a:lnTo>
                  <a:lnTo>
                    <a:pt x="3" y="159"/>
                  </a:lnTo>
                  <a:lnTo>
                    <a:pt x="0" y="129"/>
                  </a:lnTo>
                  <a:lnTo>
                    <a:pt x="3" y="100"/>
                  </a:lnTo>
                  <a:lnTo>
                    <a:pt x="14" y="74"/>
                  </a:lnTo>
                  <a:lnTo>
                    <a:pt x="29" y="51"/>
                  </a:lnTo>
                  <a:lnTo>
                    <a:pt x="47" y="33"/>
                  </a:lnTo>
                  <a:lnTo>
                    <a:pt x="72" y="18"/>
                  </a:lnTo>
                  <a:lnTo>
                    <a:pt x="101" y="7"/>
                  </a:lnTo>
                  <a:lnTo>
                    <a:pt x="134" y="3"/>
                  </a:lnTo>
                  <a:lnTo>
                    <a:pt x="174" y="0"/>
                  </a:lnTo>
                  <a:lnTo>
                    <a:pt x="214" y="3"/>
                  </a:lnTo>
                  <a:lnTo>
                    <a:pt x="247" y="7"/>
                  </a:lnTo>
                  <a:lnTo>
                    <a:pt x="276" y="18"/>
                  </a:lnTo>
                  <a:lnTo>
                    <a:pt x="301" y="33"/>
                  </a:lnTo>
                  <a:lnTo>
                    <a:pt x="319" y="51"/>
                  </a:lnTo>
                  <a:lnTo>
                    <a:pt x="334" y="74"/>
                  </a:lnTo>
                  <a:lnTo>
                    <a:pt x="341" y="96"/>
                  </a:lnTo>
                  <a:lnTo>
                    <a:pt x="345" y="125"/>
                  </a:lnTo>
                  <a:lnTo>
                    <a:pt x="341" y="151"/>
                  </a:lnTo>
                  <a:lnTo>
                    <a:pt x="337" y="177"/>
                  </a:lnTo>
                  <a:lnTo>
                    <a:pt x="326" y="196"/>
                  </a:lnTo>
                  <a:lnTo>
                    <a:pt x="308" y="214"/>
                  </a:lnTo>
                  <a:close/>
                  <a:moveTo>
                    <a:pt x="232" y="173"/>
                  </a:moveTo>
                  <a:lnTo>
                    <a:pt x="239" y="155"/>
                  </a:lnTo>
                  <a:lnTo>
                    <a:pt x="243" y="125"/>
                  </a:lnTo>
                  <a:lnTo>
                    <a:pt x="243" y="107"/>
                  </a:lnTo>
                  <a:lnTo>
                    <a:pt x="239" y="96"/>
                  </a:lnTo>
                  <a:lnTo>
                    <a:pt x="225" y="74"/>
                  </a:lnTo>
                  <a:lnTo>
                    <a:pt x="203" y="59"/>
                  </a:lnTo>
                  <a:lnTo>
                    <a:pt x="174" y="55"/>
                  </a:lnTo>
                  <a:lnTo>
                    <a:pt x="145" y="59"/>
                  </a:lnTo>
                  <a:lnTo>
                    <a:pt x="123" y="74"/>
                  </a:lnTo>
                  <a:lnTo>
                    <a:pt x="109" y="96"/>
                  </a:lnTo>
                  <a:lnTo>
                    <a:pt x="105" y="107"/>
                  </a:lnTo>
                  <a:lnTo>
                    <a:pt x="105" y="125"/>
                  </a:lnTo>
                  <a:lnTo>
                    <a:pt x="109" y="159"/>
                  </a:lnTo>
                  <a:lnTo>
                    <a:pt x="116" y="170"/>
                  </a:lnTo>
                  <a:lnTo>
                    <a:pt x="123" y="181"/>
                  </a:lnTo>
                  <a:lnTo>
                    <a:pt x="145" y="192"/>
                  </a:lnTo>
                  <a:lnTo>
                    <a:pt x="174" y="196"/>
                  </a:lnTo>
                  <a:lnTo>
                    <a:pt x="185" y="196"/>
                  </a:lnTo>
                  <a:lnTo>
                    <a:pt x="192" y="196"/>
                  </a:lnTo>
                  <a:lnTo>
                    <a:pt x="178" y="188"/>
                  </a:lnTo>
                  <a:lnTo>
                    <a:pt x="152" y="177"/>
                  </a:lnTo>
                  <a:lnTo>
                    <a:pt x="163" y="166"/>
                  </a:lnTo>
                  <a:lnTo>
                    <a:pt x="170" y="151"/>
                  </a:lnTo>
                  <a:lnTo>
                    <a:pt x="181" y="155"/>
                  </a:lnTo>
                  <a:lnTo>
                    <a:pt x="188" y="155"/>
                  </a:lnTo>
                  <a:lnTo>
                    <a:pt x="199" y="162"/>
                  </a:lnTo>
                  <a:lnTo>
                    <a:pt x="210" y="166"/>
                  </a:lnTo>
                  <a:lnTo>
                    <a:pt x="221" y="170"/>
                  </a:lnTo>
                  <a:lnTo>
                    <a:pt x="225" y="173"/>
                  </a:lnTo>
                  <a:lnTo>
                    <a:pt x="232" y="173"/>
                  </a:lnTo>
                  <a:close/>
                </a:path>
              </a:pathLst>
            </a:custGeom>
            <a:noFill/>
            <a:ln w="23813">
              <a:solidFill>
                <a:srgbClr val="3333CC"/>
              </a:solidFill>
              <a:round/>
              <a:headEnd/>
              <a:tailEnd/>
            </a:ln>
          </p:spPr>
          <p:txBody>
            <a:bodyPr/>
            <a:lstStyle/>
            <a:p>
              <a:endParaRPr lang="en-US"/>
            </a:p>
          </p:txBody>
        </p:sp>
      </p:grpSp>
      <p:grpSp>
        <p:nvGrpSpPr>
          <p:cNvPr id="6" name="Group 45"/>
          <p:cNvGrpSpPr>
            <a:grpSpLocks/>
          </p:cNvGrpSpPr>
          <p:nvPr/>
        </p:nvGrpSpPr>
        <p:grpSpPr bwMode="auto">
          <a:xfrm>
            <a:off x="5857875" y="1981200"/>
            <a:ext cx="869950" cy="574675"/>
            <a:chOff x="3690" y="1248"/>
            <a:chExt cx="548" cy="362"/>
          </a:xfrm>
        </p:grpSpPr>
        <p:sp>
          <p:nvSpPr>
            <p:cNvPr id="18456" name="Freeform 33"/>
            <p:cNvSpPr>
              <a:spLocks/>
            </p:cNvSpPr>
            <p:nvPr/>
          </p:nvSpPr>
          <p:spPr bwMode="auto">
            <a:xfrm>
              <a:off x="3733" y="1281"/>
              <a:ext cx="207" cy="296"/>
            </a:xfrm>
            <a:custGeom>
              <a:avLst/>
              <a:gdLst>
                <a:gd name="T0" fmla="*/ 0 w 207"/>
                <a:gd name="T1" fmla="*/ 0 h 296"/>
                <a:gd name="T2" fmla="*/ 102 w 207"/>
                <a:gd name="T3" fmla="*/ 0 h 296"/>
                <a:gd name="T4" fmla="*/ 203 w 207"/>
                <a:gd name="T5" fmla="*/ 0 h 296"/>
                <a:gd name="T6" fmla="*/ 203 w 207"/>
                <a:gd name="T7" fmla="*/ 34 h 296"/>
                <a:gd name="T8" fmla="*/ 203 w 207"/>
                <a:gd name="T9" fmla="*/ 63 h 296"/>
                <a:gd name="T10" fmla="*/ 142 w 207"/>
                <a:gd name="T11" fmla="*/ 63 h 296"/>
                <a:gd name="T12" fmla="*/ 76 w 207"/>
                <a:gd name="T13" fmla="*/ 63 h 296"/>
                <a:gd name="T14" fmla="*/ 76 w 207"/>
                <a:gd name="T15" fmla="*/ 89 h 296"/>
                <a:gd name="T16" fmla="*/ 76 w 207"/>
                <a:gd name="T17" fmla="*/ 111 h 296"/>
                <a:gd name="T18" fmla="*/ 196 w 207"/>
                <a:gd name="T19" fmla="*/ 111 h 296"/>
                <a:gd name="T20" fmla="*/ 196 w 207"/>
                <a:gd name="T21" fmla="*/ 141 h 296"/>
                <a:gd name="T22" fmla="*/ 196 w 207"/>
                <a:gd name="T23" fmla="*/ 170 h 296"/>
                <a:gd name="T24" fmla="*/ 76 w 207"/>
                <a:gd name="T25" fmla="*/ 170 h 296"/>
                <a:gd name="T26" fmla="*/ 76 w 207"/>
                <a:gd name="T27" fmla="*/ 200 h 296"/>
                <a:gd name="T28" fmla="*/ 76 w 207"/>
                <a:gd name="T29" fmla="*/ 229 h 296"/>
                <a:gd name="T30" fmla="*/ 207 w 207"/>
                <a:gd name="T31" fmla="*/ 229 h 296"/>
                <a:gd name="T32" fmla="*/ 207 w 207"/>
                <a:gd name="T33" fmla="*/ 296 h 296"/>
                <a:gd name="T34" fmla="*/ 0 w 207"/>
                <a:gd name="T35" fmla="*/ 296 h 296"/>
                <a:gd name="T36" fmla="*/ 0 w 207"/>
                <a:gd name="T37" fmla="*/ 148 h 296"/>
                <a:gd name="T38" fmla="*/ 0 w 207"/>
                <a:gd name="T39" fmla="*/ 0 h 2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07"/>
                <a:gd name="T61" fmla="*/ 0 h 296"/>
                <a:gd name="T62" fmla="*/ 207 w 207"/>
                <a:gd name="T63" fmla="*/ 296 h 29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07" h="296">
                  <a:moveTo>
                    <a:pt x="0" y="0"/>
                  </a:moveTo>
                  <a:lnTo>
                    <a:pt x="102" y="0"/>
                  </a:lnTo>
                  <a:lnTo>
                    <a:pt x="203" y="0"/>
                  </a:lnTo>
                  <a:lnTo>
                    <a:pt x="203" y="34"/>
                  </a:lnTo>
                  <a:lnTo>
                    <a:pt x="203" y="63"/>
                  </a:lnTo>
                  <a:lnTo>
                    <a:pt x="142" y="63"/>
                  </a:lnTo>
                  <a:lnTo>
                    <a:pt x="76" y="63"/>
                  </a:lnTo>
                  <a:lnTo>
                    <a:pt x="76" y="89"/>
                  </a:lnTo>
                  <a:lnTo>
                    <a:pt x="76" y="111"/>
                  </a:lnTo>
                  <a:lnTo>
                    <a:pt x="196" y="111"/>
                  </a:lnTo>
                  <a:lnTo>
                    <a:pt x="196" y="141"/>
                  </a:lnTo>
                  <a:lnTo>
                    <a:pt x="196" y="170"/>
                  </a:lnTo>
                  <a:lnTo>
                    <a:pt x="76" y="170"/>
                  </a:lnTo>
                  <a:lnTo>
                    <a:pt x="76" y="200"/>
                  </a:lnTo>
                  <a:lnTo>
                    <a:pt x="76" y="229"/>
                  </a:lnTo>
                  <a:lnTo>
                    <a:pt x="207" y="229"/>
                  </a:lnTo>
                  <a:lnTo>
                    <a:pt x="207" y="296"/>
                  </a:lnTo>
                  <a:lnTo>
                    <a:pt x="0" y="296"/>
                  </a:lnTo>
                  <a:lnTo>
                    <a:pt x="0" y="148"/>
                  </a:lnTo>
                  <a:lnTo>
                    <a:pt x="0" y="0"/>
                  </a:lnTo>
                  <a:close/>
                </a:path>
              </a:pathLst>
            </a:custGeom>
            <a:solidFill>
              <a:srgbClr val="9999FF"/>
            </a:solidFill>
            <a:ln w="9525">
              <a:noFill/>
              <a:round/>
              <a:headEnd/>
              <a:tailEnd/>
            </a:ln>
          </p:spPr>
          <p:txBody>
            <a:bodyPr/>
            <a:lstStyle/>
            <a:p>
              <a:endParaRPr lang="en-US"/>
            </a:p>
          </p:txBody>
        </p:sp>
        <p:sp>
          <p:nvSpPr>
            <p:cNvPr id="18457" name="Freeform 34"/>
            <p:cNvSpPr>
              <a:spLocks noEditPoints="1"/>
            </p:cNvSpPr>
            <p:nvPr/>
          </p:nvSpPr>
          <p:spPr bwMode="auto">
            <a:xfrm>
              <a:off x="3973" y="1278"/>
              <a:ext cx="265" cy="332"/>
            </a:xfrm>
            <a:custGeom>
              <a:avLst/>
              <a:gdLst>
                <a:gd name="T0" fmla="*/ 239 w 265"/>
                <a:gd name="T1" fmla="*/ 266 h 332"/>
                <a:gd name="T2" fmla="*/ 254 w 265"/>
                <a:gd name="T3" fmla="*/ 277 h 332"/>
                <a:gd name="T4" fmla="*/ 254 w 265"/>
                <a:gd name="T5" fmla="*/ 306 h 332"/>
                <a:gd name="T6" fmla="*/ 210 w 265"/>
                <a:gd name="T7" fmla="*/ 310 h 332"/>
                <a:gd name="T8" fmla="*/ 189 w 265"/>
                <a:gd name="T9" fmla="*/ 292 h 332"/>
                <a:gd name="T10" fmla="*/ 127 w 265"/>
                <a:gd name="T11" fmla="*/ 303 h 332"/>
                <a:gd name="T12" fmla="*/ 76 w 265"/>
                <a:gd name="T13" fmla="*/ 295 h 332"/>
                <a:gd name="T14" fmla="*/ 36 w 265"/>
                <a:gd name="T15" fmla="*/ 269 h 332"/>
                <a:gd name="T16" fmla="*/ 7 w 265"/>
                <a:gd name="T17" fmla="*/ 218 h 332"/>
                <a:gd name="T18" fmla="*/ 0 w 265"/>
                <a:gd name="T19" fmla="*/ 151 h 332"/>
                <a:gd name="T20" fmla="*/ 7 w 265"/>
                <a:gd name="T21" fmla="*/ 88 h 332"/>
                <a:gd name="T22" fmla="*/ 32 w 265"/>
                <a:gd name="T23" fmla="*/ 40 h 332"/>
                <a:gd name="T24" fmla="*/ 72 w 265"/>
                <a:gd name="T25" fmla="*/ 11 h 332"/>
                <a:gd name="T26" fmla="*/ 127 w 265"/>
                <a:gd name="T27" fmla="*/ 0 h 332"/>
                <a:gd name="T28" fmla="*/ 181 w 265"/>
                <a:gd name="T29" fmla="*/ 11 h 332"/>
                <a:gd name="T30" fmla="*/ 221 w 265"/>
                <a:gd name="T31" fmla="*/ 40 h 332"/>
                <a:gd name="T32" fmla="*/ 247 w 265"/>
                <a:gd name="T33" fmla="*/ 88 h 332"/>
                <a:gd name="T34" fmla="*/ 254 w 265"/>
                <a:gd name="T35" fmla="*/ 151 h 332"/>
                <a:gd name="T36" fmla="*/ 247 w 265"/>
                <a:gd name="T37" fmla="*/ 210 h 332"/>
                <a:gd name="T38" fmla="*/ 170 w 265"/>
                <a:gd name="T39" fmla="*/ 210 h 332"/>
                <a:gd name="T40" fmla="*/ 178 w 265"/>
                <a:gd name="T41" fmla="*/ 151 h 332"/>
                <a:gd name="T42" fmla="*/ 170 w 265"/>
                <a:gd name="T43" fmla="*/ 99 h 332"/>
                <a:gd name="T44" fmla="*/ 156 w 265"/>
                <a:gd name="T45" fmla="*/ 81 h 332"/>
                <a:gd name="T46" fmla="*/ 127 w 265"/>
                <a:gd name="T47" fmla="*/ 70 h 332"/>
                <a:gd name="T48" fmla="*/ 98 w 265"/>
                <a:gd name="T49" fmla="*/ 81 h 332"/>
                <a:gd name="T50" fmla="*/ 83 w 265"/>
                <a:gd name="T51" fmla="*/ 99 h 332"/>
                <a:gd name="T52" fmla="*/ 76 w 265"/>
                <a:gd name="T53" fmla="*/ 147 h 332"/>
                <a:gd name="T54" fmla="*/ 80 w 265"/>
                <a:gd name="T55" fmla="*/ 188 h 332"/>
                <a:gd name="T56" fmla="*/ 105 w 265"/>
                <a:gd name="T57" fmla="*/ 232 h 332"/>
                <a:gd name="T58" fmla="*/ 134 w 265"/>
                <a:gd name="T59" fmla="*/ 236 h 332"/>
                <a:gd name="T60" fmla="*/ 127 w 265"/>
                <a:gd name="T61" fmla="*/ 225 h 332"/>
                <a:gd name="T62" fmla="*/ 123 w 265"/>
                <a:gd name="T63" fmla="*/ 181 h 332"/>
                <a:gd name="T64" fmla="*/ 138 w 265"/>
                <a:gd name="T65" fmla="*/ 184 h 332"/>
                <a:gd name="T66" fmla="*/ 160 w 265"/>
                <a:gd name="T67" fmla="*/ 203 h 332"/>
                <a:gd name="T68" fmla="*/ 170 w 265"/>
                <a:gd name="T69" fmla="*/ 210 h 33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5"/>
                <a:gd name="T106" fmla="*/ 0 h 332"/>
                <a:gd name="T107" fmla="*/ 265 w 265"/>
                <a:gd name="T108" fmla="*/ 332 h 33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5" h="332">
                  <a:moveTo>
                    <a:pt x="229" y="255"/>
                  </a:moveTo>
                  <a:lnTo>
                    <a:pt x="239" y="266"/>
                  </a:lnTo>
                  <a:lnTo>
                    <a:pt x="247" y="269"/>
                  </a:lnTo>
                  <a:lnTo>
                    <a:pt x="254" y="277"/>
                  </a:lnTo>
                  <a:lnTo>
                    <a:pt x="265" y="281"/>
                  </a:lnTo>
                  <a:lnTo>
                    <a:pt x="254" y="306"/>
                  </a:lnTo>
                  <a:lnTo>
                    <a:pt x="243" y="332"/>
                  </a:lnTo>
                  <a:lnTo>
                    <a:pt x="210" y="310"/>
                  </a:lnTo>
                  <a:lnTo>
                    <a:pt x="196" y="299"/>
                  </a:lnTo>
                  <a:lnTo>
                    <a:pt x="189" y="292"/>
                  </a:lnTo>
                  <a:lnTo>
                    <a:pt x="160" y="299"/>
                  </a:lnTo>
                  <a:lnTo>
                    <a:pt x="127" y="303"/>
                  </a:lnTo>
                  <a:lnTo>
                    <a:pt x="98" y="299"/>
                  </a:lnTo>
                  <a:lnTo>
                    <a:pt x="76" y="295"/>
                  </a:lnTo>
                  <a:lnTo>
                    <a:pt x="54" y="284"/>
                  </a:lnTo>
                  <a:lnTo>
                    <a:pt x="36" y="269"/>
                  </a:lnTo>
                  <a:lnTo>
                    <a:pt x="22" y="247"/>
                  </a:lnTo>
                  <a:lnTo>
                    <a:pt x="7" y="218"/>
                  </a:lnTo>
                  <a:lnTo>
                    <a:pt x="3" y="188"/>
                  </a:lnTo>
                  <a:lnTo>
                    <a:pt x="0" y="151"/>
                  </a:lnTo>
                  <a:lnTo>
                    <a:pt x="3" y="118"/>
                  </a:lnTo>
                  <a:lnTo>
                    <a:pt x="7" y="88"/>
                  </a:lnTo>
                  <a:lnTo>
                    <a:pt x="18" y="62"/>
                  </a:lnTo>
                  <a:lnTo>
                    <a:pt x="32" y="40"/>
                  </a:lnTo>
                  <a:lnTo>
                    <a:pt x="51" y="22"/>
                  </a:lnTo>
                  <a:lnTo>
                    <a:pt x="72" y="11"/>
                  </a:lnTo>
                  <a:lnTo>
                    <a:pt x="98" y="3"/>
                  </a:lnTo>
                  <a:lnTo>
                    <a:pt x="127" y="0"/>
                  </a:lnTo>
                  <a:lnTo>
                    <a:pt x="156" y="3"/>
                  </a:lnTo>
                  <a:lnTo>
                    <a:pt x="181" y="11"/>
                  </a:lnTo>
                  <a:lnTo>
                    <a:pt x="203" y="22"/>
                  </a:lnTo>
                  <a:lnTo>
                    <a:pt x="221" y="40"/>
                  </a:lnTo>
                  <a:lnTo>
                    <a:pt x="236" y="62"/>
                  </a:lnTo>
                  <a:lnTo>
                    <a:pt x="247" y="88"/>
                  </a:lnTo>
                  <a:lnTo>
                    <a:pt x="250" y="118"/>
                  </a:lnTo>
                  <a:lnTo>
                    <a:pt x="254" y="151"/>
                  </a:lnTo>
                  <a:lnTo>
                    <a:pt x="254" y="181"/>
                  </a:lnTo>
                  <a:lnTo>
                    <a:pt x="247" y="210"/>
                  </a:lnTo>
                  <a:lnTo>
                    <a:pt x="229" y="255"/>
                  </a:lnTo>
                  <a:close/>
                  <a:moveTo>
                    <a:pt x="170" y="210"/>
                  </a:moveTo>
                  <a:lnTo>
                    <a:pt x="174" y="184"/>
                  </a:lnTo>
                  <a:lnTo>
                    <a:pt x="178" y="151"/>
                  </a:lnTo>
                  <a:lnTo>
                    <a:pt x="174" y="114"/>
                  </a:lnTo>
                  <a:lnTo>
                    <a:pt x="170" y="99"/>
                  </a:lnTo>
                  <a:lnTo>
                    <a:pt x="163" y="88"/>
                  </a:lnTo>
                  <a:lnTo>
                    <a:pt x="156" y="81"/>
                  </a:lnTo>
                  <a:lnTo>
                    <a:pt x="149" y="74"/>
                  </a:lnTo>
                  <a:lnTo>
                    <a:pt x="127" y="70"/>
                  </a:lnTo>
                  <a:lnTo>
                    <a:pt x="105" y="74"/>
                  </a:lnTo>
                  <a:lnTo>
                    <a:pt x="98" y="81"/>
                  </a:lnTo>
                  <a:lnTo>
                    <a:pt x="91" y="88"/>
                  </a:lnTo>
                  <a:lnTo>
                    <a:pt x="83" y="99"/>
                  </a:lnTo>
                  <a:lnTo>
                    <a:pt x="80" y="114"/>
                  </a:lnTo>
                  <a:lnTo>
                    <a:pt x="76" y="147"/>
                  </a:lnTo>
                  <a:lnTo>
                    <a:pt x="76" y="170"/>
                  </a:lnTo>
                  <a:lnTo>
                    <a:pt x="80" y="188"/>
                  </a:lnTo>
                  <a:lnTo>
                    <a:pt x="91" y="218"/>
                  </a:lnTo>
                  <a:lnTo>
                    <a:pt x="105" y="232"/>
                  </a:lnTo>
                  <a:lnTo>
                    <a:pt x="127" y="236"/>
                  </a:lnTo>
                  <a:lnTo>
                    <a:pt x="134" y="236"/>
                  </a:lnTo>
                  <a:lnTo>
                    <a:pt x="141" y="232"/>
                  </a:lnTo>
                  <a:lnTo>
                    <a:pt x="127" y="225"/>
                  </a:lnTo>
                  <a:lnTo>
                    <a:pt x="112" y="214"/>
                  </a:lnTo>
                  <a:lnTo>
                    <a:pt x="123" y="181"/>
                  </a:lnTo>
                  <a:lnTo>
                    <a:pt x="130" y="184"/>
                  </a:lnTo>
                  <a:lnTo>
                    <a:pt x="138" y="184"/>
                  </a:lnTo>
                  <a:lnTo>
                    <a:pt x="145" y="192"/>
                  </a:lnTo>
                  <a:lnTo>
                    <a:pt x="160" y="203"/>
                  </a:lnTo>
                  <a:lnTo>
                    <a:pt x="167" y="207"/>
                  </a:lnTo>
                  <a:lnTo>
                    <a:pt x="170" y="210"/>
                  </a:lnTo>
                  <a:close/>
                </a:path>
              </a:pathLst>
            </a:custGeom>
            <a:solidFill>
              <a:srgbClr val="9999FF"/>
            </a:solidFill>
            <a:ln w="9525">
              <a:noFill/>
              <a:round/>
              <a:headEnd/>
              <a:tailEnd/>
            </a:ln>
          </p:spPr>
          <p:txBody>
            <a:bodyPr/>
            <a:lstStyle/>
            <a:p>
              <a:endParaRPr lang="en-US"/>
            </a:p>
          </p:txBody>
        </p:sp>
        <p:grpSp>
          <p:nvGrpSpPr>
            <p:cNvPr id="7" name="Group 42"/>
            <p:cNvGrpSpPr>
              <a:grpSpLocks/>
            </p:cNvGrpSpPr>
            <p:nvPr/>
          </p:nvGrpSpPr>
          <p:grpSpPr bwMode="auto">
            <a:xfrm>
              <a:off x="3690" y="1248"/>
              <a:ext cx="508" cy="340"/>
              <a:chOff x="3690" y="1248"/>
              <a:chExt cx="508" cy="340"/>
            </a:xfrm>
          </p:grpSpPr>
          <p:sp>
            <p:nvSpPr>
              <p:cNvPr id="18461" name="Rectangle 35"/>
              <p:cNvSpPr>
                <a:spLocks noChangeArrowheads="1"/>
              </p:cNvSpPr>
              <p:nvPr/>
            </p:nvSpPr>
            <p:spPr bwMode="auto">
              <a:xfrm>
                <a:off x="3690" y="1248"/>
                <a:ext cx="508" cy="340"/>
              </a:xfrm>
              <a:prstGeom prst="rect">
                <a:avLst/>
              </a:prstGeom>
              <a:solidFill>
                <a:srgbClr val="B2B2B2"/>
              </a:solidFill>
              <a:ln w="9525">
                <a:noFill/>
                <a:miter lim="800000"/>
                <a:headEnd/>
                <a:tailEnd/>
              </a:ln>
            </p:spPr>
            <p:txBody>
              <a:bodyPr/>
              <a:lstStyle/>
              <a:p>
                <a:endParaRPr lang="en-US"/>
              </a:p>
            </p:txBody>
          </p:sp>
          <p:sp>
            <p:nvSpPr>
              <p:cNvPr id="18462" name="Freeform 36"/>
              <p:cNvSpPr>
                <a:spLocks/>
              </p:cNvSpPr>
              <p:nvPr/>
            </p:nvSpPr>
            <p:spPr bwMode="auto">
              <a:xfrm>
                <a:off x="3690" y="1252"/>
                <a:ext cx="207" cy="295"/>
              </a:xfrm>
              <a:custGeom>
                <a:avLst/>
                <a:gdLst>
                  <a:gd name="T0" fmla="*/ 0 w 207"/>
                  <a:gd name="T1" fmla="*/ 0 h 295"/>
                  <a:gd name="T2" fmla="*/ 101 w 207"/>
                  <a:gd name="T3" fmla="*/ 0 h 295"/>
                  <a:gd name="T4" fmla="*/ 203 w 207"/>
                  <a:gd name="T5" fmla="*/ 0 h 295"/>
                  <a:gd name="T6" fmla="*/ 203 w 207"/>
                  <a:gd name="T7" fmla="*/ 33 h 295"/>
                  <a:gd name="T8" fmla="*/ 203 w 207"/>
                  <a:gd name="T9" fmla="*/ 63 h 295"/>
                  <a:gd name="T10" fmla="*/ 138 w 207"/>
                  <a:gd name="T11" fmla="*/ 63 h 295"/>
                  <a:gd name="T12" fmla="*/ 76 w 207"/>
                  <a:gd name="T13" fmla="*/ 63 h 295"/>
                  <a:gd name="T14" fmla="*/ 76 w 207"/>
                  <a:gd name="T15" fmla="*/ 85 h 295"/>
                  <a:gd name="T16" fmla="*/ 76 w 207"/>
                  <a:gd name="T17" fmla="*/ 111 h 295"/>
                  <a:gd name="T18" fmla="*/ 134 w 207"/>
                  <a:gd name="T19" fmla="*/ 111 h 295"/>
                  <a:gd name="T20" fmla="*/ 192 w 207"/>
                  <a:gd name="T21" fmla="*/ 111 h 295"/>
                  <a:gd name="T22" fmla="*/ 192 w 207"/>
                  <a:gd name="T23" fmla="*/ 140 h 295"/>
                  <a:gd name="T24" fmla="*/ 192 w 207"/>
                  <a:gd name="T25" fmla="*/ 170 h 295"/>
                  <a:gd name="T26" fmla="*/ 134 w 207"/>
                  <a:gd name="T27" fmla="*/ 170 h 295"/>
                  <a:gd name="T28" fmla="*/ 76 w 207"/>
                  <a:gd name="T29" fmla="*/ 170 h 295"/>
                  <a:gd name="T30" fmla="*/ 76 w 207"/>
                  <a:gd name="T31" fmla="*/ 199 h 295"/>
                  <a:gd name="T32" fmla="*/ 76 w 207"/>
                  <a:gd name="T33" fmla="*/ 229 h 295"/>
                  <a:gd name="T34" fmla="*/ 207 w 207"/>
                  <a:gd name="T35" fmla="*/ 229 h 295"/>
                  <a:gd name="T36" fmla="*/ 207 w 207"/>
                  <a:gd name="T37" fmla="*/ 295 h 295"/>
                  <a:gd name="T38" fmla="*/ 0 w 207"/>
                  <a:gd name="T39" fmla="*/ 295 h 295"/>
                  <a:gd name="T40" fmla="*/ 0 w 207"/>
                  <a:gd name="T41" fmla="*/ 148 h 295"/>
                  <a:gd name="T42" fmla="*/ 0 w 207"/>
                  <a:gd name="T43" fmla="*/ 0 h 2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7"/>
                  <a:gd name="T67" fmla="*/ 0 h 295"/>
                  <a:gd name="T68" fmla="*/ 207 w 207"/>
                  <a:gd name="T69" fmla="*/ 295 h 2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7" h="295">
                    <a:moveTo>
                      <a:pt x="0" y="0"/>
                    </a:moveTo>
                    <a:lnTo>
                      <a:pt x="101" y="0"/>
                    </a:lnTo>
                    <a:lnTo>
                      <a:pt x="203" y="0"/>
                    </a:lnTo>
                    <a:lnTo>
                      <a:pt x="203" y="33"/>
                    </a:lnTo>
                    <a:lnTo>
                      <a:pt x="203" y="63"/>
                    </a:lnTo>
                    <a:lnTo>
                      <a:pt x="138" y="63"/>
                    </a:lnTo>
                    <a:lnTo>
                      <a:pt x="76" y="63"/>
                    </a:lnTo>
                    <a:lnTo>
                      <a:pt x="76" y="85"/>
                    </a:lnTo>
                    <a:lnTo>
                      <a:pt x="76" y="111"/>
                    </a:lnTo>
                    <a:lnTo>
                      <a:pt x="134" y="111"/>
                    </a:lnTo>
                    <a:lnTo>
                      <a:pt x="192" y="111"/>
                    </a:lnTo>
                    <a:lnTo>
                      <a:pt x="192" y="140"/>
                    </a:lnTo>
                    <a:lnTo>
                      <a:pt x="192" y="170"/>
                    </a:lnTo>
                    <a:lnTo>
                      <a:pt x="134" y="170"/>
                    </a:lnTo>
                    <a:lnTo>
                      <a:pt x="76" y="170"/>
                    </a:lnTo>
                    <a:lnTo>
                      <a:pt x="76" y="199"/>
                    </a:lnTo>
                    <a:lnTo>
                      <a:pt x="76" y="229"/>
                    </a:lnTo>
                    <a:lnTo>
                      <a:pt x="207" y="229"/>
                    </a:lnTo>
                    <a:lnTo>
                      <a:pt x="207" y="295"/>
                    </a:lnTo>
                    <a:lnTo>
                      <a:pt x="0" y="295"/>
                    </a:lnTo>
                    <a:lnTo>
                      <a:pt x="0" y="148"/>
                    </a:lnTo>
                    <a:lnTo>
                      <a:pt x="0" y="0"/>
                    </a:lnTo>
                    <a:close/>
                  </a:path>
                </a:pathLst>
              </a:custGeom>
              <a:solidFill>
                <a:srgbClr val="B2B2B2"/>
              </a:solidFill>
              <a:ln w="0">
                <a:solidFill>
                  <a:srgbClr val="FFFFFF"/>
                </a:solidFill>
                <a:round/>
                <a:headEnd/>
                <a:tailEnd/>
              </a:ln>
            </p:spPr>
            <p:txBody>
              <a:bodyPr/>
              <a:lstStyle/>
              <a:p>
                <a:endParaRPr lang="en-US"/>
              </a:p>
            </p:txBody>
          </p:sp>
          <p:sp>
            <p:nvSpPr>
              <p:cNvPr id="18463" name="Freeform 37"/>
              <p:cNvSpPr>
                <a:spLocks/>
              </p:cNvSpPr>
              <p:nvPr/>
            </p:nvSpPr>
            <p:spPr bwMode="auto">
              <a:xfrm>
                <a:off x="3926" y="1248"/>
                <a:ext cx="265" cy="333"/>
              </a:xfrm>
              <a:custGeom>
                <a:avLst/>
                <a:gdLst>
                  <a:gd name="T0" fmla="*/ 228 w 265"/>
                  <a:gd name="T1" fmla="*/ 255 h 333"/>
                  <a:gd name="T2" fmla="*/ 239 w 265"/>
                  <a:gd name="T3" fmla="*/ 262 h 333"/>
                  <a:gd name="T4" fmla="*/ 246 w 265"/>
                  <a:gd name="T5" fmla="*/ 270 h 333"/>
                  <a:gd name="T6" fmla="*/ 254 w 265"/>
                  <a:gd name="T7" fmla="*/ 277 h 333"/>
                  <a:gd name="T8" fmla="*/ 265 w 265"/>
                  <a:gd name="T9" fmla="*/ 281 h 333"/>
                  <a:gd name="T10" fmla="*/ 254 w 265"/>
                  <a:gd name="T11" fmla="*/ 307 h 333"/>
                  <a:gd name="T12" fmla="*/ 243 w 265"/>
                  <a:gd name="T13" fmla="*/ 333 h 333"/>
                  <a:gd name="T14" fmla="*/ 228 w 265"/>
                  <a:gd name="T15" fmla="*/ 322 h 333"/>
                  <a:gd name="T16" fmla="*/ 214 w 265"/>
                  <a:gd name="T17" fmla="*/ 311 h 333"/>
                  <a:gd name="T18" fmla="*/ 199 w 265"/>
                  <a:gd name="T19" fmla="*/ 299 h 333"/>
                  <a:gd name="T20" fmla="*/ 192 w 265"/>
                  <a:gd name="T21" fmla="*/ 288 h 333"/>
                  <a:gd name="T22" fmla="*/ 163 w 265"/>
                  <a:gd name="T23" fmla="*/ 299 h 333"/>
                  <a:gd name="T24" fmla="*/ 127 w 265"/>
                  <a:gd name="T25" fmla="*/ 303 h 333"/>
                  <a:gd name="T26" fmla="*/ 101 w 265"/>
                  <a:gd name="T27" fmla="*/ 299 h 333"/>
                  <a:gd name="T28" fmla="*/ 79 w 265"/>
                  <a:gd name="T29" fmla="*/ 296 h 333"/>
                  <a:gd name="T30" fmla="*/ 58 w 265"/>
                  <a:gd name="T31" fmla="*/ 285 h 333"/>
                  <a:gd name="T32" fmla="*/ 40 w 265"/>
                  <a:gd name="T33" fmla="*/ 270 h 333"/>
                  <a:gd name="T34" fmla="*/ 21 w 265"/>
                  <a:gd name="T35" fmla="*/ 248 h 333"/>
                  <a:gd name="T36" fmla="*/ 10 w 265"/>
                  <a:gd name="T37" fmla="*/ 218 h 333"/>
                  <a:gd name="T38" fmla="*/ 3 w 265"/>
                  <a:gd name="T39" fmla="*/ 189 h 333"/>
                  <a:gd name="T40" fmla="*/ 0 w 265"/>
                  <a:gd name="T41" fmla="*/ 152 h 333"/>
                  <a:gd name="T42" fmla="*/ 3 w 265"/>
                  <a:gd name="T43" fmla="*/ 118 h 333"/>
                  <a:gd name="T44" fmla="*/ 7 w 265"/>
                  <a:gd name="T45" fmla="*/ 89 h 333"/>
                  <a:gd name="T46" fmla="*/ 21 w 265"/>
                  <a:gd name="T47" fmla="*/ 63 h 333"/>
                  <a:gd name="T48" fmla="*/ 36 w 265"/>
                  <a:gd name="T49" fmla="*/ 41 h 333"/>
                  <a:gd name="T50" fmla="*/ 54 w 265"/>
                  <a:gd name="T51" fmla="*/ 22 h 333"/>
                  <a:gd name="T52" fmla="*/ 76 w 265"/>
                  <a:gd name="T53" fmla="*/ 11 h 333"/>
                  <a:gd name="T54" fmla="*/ 98 w 265"/>
                  <a:gd name="T55" fmla="*/ 4 h 333"/>
                  <a:gd name="T56" fmla="*/ 127 w 265"/>
                  <a:gd name="T57" fmla="*/ 0 h 333"/>
                  <a:gd name="T58" fmla="*/ 156 w 265"/>
                  <a:gd name="T59" fmla="*/ 4 h 333"/>
                  <a:gd name="T60" fmla="*/ 181 w 265"/>
                  <a:gd name="T61" fmla="*/ 7 h 333"/>
                  <a:gd name="T62" fmla="*/ 203 w 265"/>
                  <a:gd name="T63" fmla="*/ 22 h 333"/>
                  <a:gd name="T64" fmla="*/ 221 w 265"/>
                  <a:gd name="T65" fmla="*/ 37 h 333"/>
                  <a:gd name="T66" fmla="*/ 236 w 265"/>
                  <a:gd name="T67" fmla="*/ 59 h 333"/>
                  <a:gd name="T68" fmla="*/ 246 w 265"/>
                  <a:gd name="T69" fmla="*/ 85 h 333"/>
                  <a:gd name="T70" fmla="*/ 250 w 265"/>
                  <a:gd name="T71" fmla="*/ 118 h 333"/>
                  <a:gd name="T72" fmla="*/ 254 w 265"/>
                  <a:gd name="T73" fmla="*/ 152 h 333"/>
                  <a:gd name="T74" fmla="*/ 254 w 265"/>
                  <a:gd name="T75" fmla="*/ 181 h 333"/>
                  <a:gd name="T76" fmla="*/ 246 w 265"/>
                  <a:gd name="T77" fmla="*/ 211 h 333"/>
                  <a:gd name="T78" fmla="*/ 239 w 265"/>
                  <a:gd name="T79" fmla="*/ 233 h 333"/>
                  <a:gd name="T80" fmla="*/ 228 w 265"/>
                  <a:gd name="T81" fmla="*/ 255 h 33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65"/>
                  <a:gd name="T124" fmla="*/ 0 h 333"/>
                  <a:gd name="T125" fmla="*/ 265 w 265"/>
                  <a:gd name="T126" fmla="*/ 333 h 33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65" h="333">
                    <a:moveTo>
                      <a:pt x="228" y="255"/>
                    </a:moveTo>
                    <a:lnTo>
                      <a:pt x="239" y="262"/>
                    </a:lnTo>
                    <a:lnTo>
                      <a:pt x="246" y="270"/>
                    </a:lnTo>
                    <a:lnTo>
                      <a:pt x="254" y="277"/>
                    </a:lnTo>
                    <a:lnTo>
                      <a:pt x="265" y="281"/>
                    </a:lnTo>
                    <a:lnTo>
                      <a:pt x="254" y="307"/>
                    </a:lnTo>
                    <a:lnTo>
                      <a:pt x="243" y="333"/>
                    </a:lnTo>
                    <a:lnTo>
                      <a:pt x="228" y="322"/>
                    </a:lnTo>
                    <a:lnTo>
                      <a:pt x="214" y="311"/>
                    </a:lnTo>
                    <a:lnTo>
                      <a:pt x="199" y="299"/>
                    </a:lnTo>
                    <a:lnTo>
                      <a:pt x="192" y="288"/>
                    </a:lnTo>
                    <a:lnTo>
                      <a:pt x="163" y="299"/>
                    </a:lnTo>
                    <a:lnTo>
                      <a:pt x="127" y="303"/>
                    </a:lnTo>
                    <a:lnTo>
                      <a:pt x="101" y="299"/>
                    </a:lnTo>
                    <a:lnTo>
                      <a:pt x="79" y="296"/>
                    </a:lnTo>
                    <a:lnTo>
                      <a:pt x="58" y="285"/>
                    </a:lnTo>
                    <a:lnTo>
                      <a:pt x="40" y="270"/>
                    </a:lnTo>
                    <a:lnTo>
                      <a:pt x="21" y="248"/>
                    </a:lnTo>
                    <a:lnTo>
                      <a:pt x="10" y="218"/>
                    </a:lnTo>
                    <a:lnTo>
                      <a:pt x="3" y="189"/>
                    </a:lnTo>
                    <a:lnTo>
                      <a:pt x="0" y="152"/>
                    </a:lnTo>
                    <a:lnTo>
                      <a:pt x="3" y="118"/>
                    </a:lnTo>
                    <a:lnTo>
                      <a:pt x="7" y="89"/>
                    </a:lnTo>
                    <a:lnTo>
                      <a:pt x="21" y="63"/>
                    </a:lnTo>
                    <a:lnTo>
                      <a:pt x="36" y="41"/>
                    </a:lnTo>
                    <a:lnTo>
                      <a:pt x="54" y="22"/>
                    </a:lnTo>
                    <a:lnTo>
                      <a:pt x="76" y="11"/>
                    </a:lnTo>
                    <a:lnTo>
                      <a:pt x="98" y="4"/>
                    </a:lnTo>
                    <a:lnTo>
                      <a:pt x="127" y="0"/>
                    </a:lnTo>
                    <a:lnTo>
                      <a:pt x="156" y="4"/>
                    </a:lnTo>
                    <a:lnTo>
                      <a:pt x="181" y="7"/>
                    </a:lnTo>
                    <a:lnTo>
                      <a:pt x="203" y="22"/>
                    </a:lnTo>
                    <a:lnTo>
                      <a:pt x="221" y="37"/>
                    </a:lnTo>
                    <a:lnTo>
                      <a:pt x="236" y="59"/>
                    </a:lnTo>
                    <a:lnTo>
                      <a:pt x="246" y="85"/>
                    </a:lnTo>
                    <a:lnTo>
                      <a:pt x="250" y="118"/>
                    </a:lnTo>
                    <a:lnTo>
                      <a:pt x="254" y="152"/>
                    </a:lnTo>
                    <a:lnTo>
                      <a:pt x="254" y="181"/>
                    </a:lnTo>
                    <a:lnTo>
                      <a:pt x="246" y="211"/>
                    </a:lnTo>
                    <a:lnTo>
                      <a:pt x="239" y="233"/>
                    </a:lnTo>
                    <a:lnTo>
                      <a:pt x="228" y="255"/>
                    </a:lnTo>
                    <a:close/>
                  </a:path>
                </a:pathLst>
              </a:custGeom>
              <a:solidFill>
                <a:srgbClr val="B2B2B2"/>
              </a:solidFill>
              <a:ln w="0">
                <a:solidFill>
                  <a:srgbClr val="FFFFFF"/>
                </a:solidFill>
                <a:round/>
                <a:headEnd/>
                <a:tailEnd/>
              </a:ln>
            </p:spPr>
            <p:txBody>
              <a:bodyPr/>
              <a:lstStyle/>
              <a:p>
                <a:endParaRPr lang="en-US"/>
              </a:p>
            </p:txBody>
          </p:sp>
          <p:sp>
            <p:nvSpPr>
              <p:cNvPr id="18464" name="Freeform 38"/>
              <p:cNvSpPr>
                <a:spLocks/>
              </p:cNvSpPr>
              <p:nvPr/>
            </p:nvSpPr>
            <p:spPr bwMode="auto">
              <a:xfrm>
                <a:off x="4002" y="1315"/>
                <a:ext cx="105" cy="170"/>
              </a:xfrm>
              <a:custGeom>
                <a:avLst/>
                <a:gdLst>
                  <a:gd name="T0" fmla="*/ 94 w 105"/>
                  <a:gd name="T1" fmla="*/ 140 h 170"/>
                  <a:gd name="T2" fmla="*/ 101 w 105"/>
                  <a:gd name="T3" fmla="*/ 118 h 170"/>
                  <a:gd name="T4" fmla="*/ 105 w 105"/>
                  <a:gd name="T5" fmla="*/ 85 h 170"/>
                  <a:gd name="T6" fmla="*/ 101 w 105"/>
                  <a:gd name="T7" fmla="*/ 48 h 170"/>
                  <a:gd name="T8" fmla="*/ 91 w 105"/>
                  <a:gd name="T9" fmla="*/ 18 h 170"/>
                  <a:gd name="T10" fmla="*/ 72 w 105"/>
                  <a:gd name="T11" fmla="*/ 3 h 170"/>
                  <a:gd name="T12" fmla="*/ 51 w 105"/>
                  <a:gd name="T13" fmla="*/ 0 h 170"/>
                  <a:gd name="T14" fmla="*/ 33 w 105"/>
                  <a:gd name="T15" fmla="*/ 7 h 170"/>
                  <a:gd name="T16" fmla="*/ 14 w 105"/>
                  <a:gd name="T17" fmla="*/ 22 h 170"/>
                  <a:gd name="T18" fmla="*/ 11 w 105"/>
                  <a:gd name="T19" fmla="*/ 33 h 170"/>
                  <a:gd name="T20" fmla="*/ 3 w 105"/>
                  <a:gd name="T21" fmla="*/ 48 h 170"/>
                  <a:gd name="T22" fmla="*/ 0 w 105"/>
                  <a:gd name="T23" fmla="*/ 81 h 170"/>
                  <a:gd name="T24" fmla="*/ 0 w 105"/>
                  <a:gd name="T25" fmla="*/ 103 h 170"/>
                  <a:gd name="T26" fmla="*/ 3 w 105"/>
                  <a:gd name="T27" fmla="*/ 122 h 170"/>
                  <a:gd name="T28" fmla="*/ 11 w 105"/>
                  <a:gd name="T29" fmla="*/ 136 h 170"/>
                  <a:gd name="T30" fmla="*/ 14 w 105"/>
                  <a:gd name="T31" fmla="*/ 147 h 170"/>
                  <a:gd name="T32" fmla="*/ 33 w 105"/>
                  <a:gd name="T33" fmla="*/ 166 h 170"/>
                  <a:gd name="T34" fmla="*/ 51 w 105"/>
                  <a:gd name="T35" fmla="*/ 170 h 170"/>
                  <a:gd name="T36" fmla="*/ 58 w 105"/>
                  <a:gd name="T37" fmla="*/ 170 h 170"/>
                  <a:gd name="T38" fmla="*/ 65 w 105"/>
                  <a:gd name="T39" fmla="*/ 166 h 170"/>
                  <a:gd name="T40" fmla="*/ 54 w 105"/>
                  <a:gd name="T41" fmla="*/ 155 h 170"/>
                  <a:gd name="T42" fmla="*/ 36 w 105"/>
                  <a:gd name="T43" fmla="*/ 144 h 170"/>
                  <a:gd name="T44" fmla="*/ 43 w 105"/>
                  <a:gd name="T45" fmla="*/ 129 h 170"/>
                  <a:gd name="T46" fmla="*/ 47 w 105"/>
                  <a:gd name="T47" fmla="*/ 114 h 170"/>
                  <a:gd name="T48" fmla="*/ 58 w 105"/>
                  <a:gd name="T49" fmla="*/ 114 h 170"/>
                  <a:gd name="T50" fmla="*/ 65 w 105"/>
                  <a:gd name="T51" fmla="*/ 118 h 170"/>
                  <a:gd name="T52" fmla="*/ 72 w 105"/>
                  <a:gd name="T53" fmla="*/ 125 h 170"/>
                  <a:gd name="T54" fmla="*/ 87 w 105"/>
                  <a:gd name="T55" fmla="*/ 136 h 170"/>
                  <a:gd name="T56" fmla="*/ 91 w 105"/>
                  <a:gd name="T57" fmla="*/ 140 h 170"/>
                  <a:gd name="T58" fmla="*/ 94 w 105"/>
                  <a:gd name="T59" fmla="*/ 140 h 17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05"/>
                  <a:gd name="T91" fmla="*/ 0 h 170"/>
                  <a:gd name="T92" fmla="*/ 105 w 105"/>
                  <a:gd name="T93" fmla="*/ 170 h 17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05" h="170">
                    <a:moveTo>
                      <a:pt x="94" y="140"/>
                    </a:moveTo>
                    <a:lnTo>
                      <a:pt x="101" y="118"/>
                    </a:lnTo>
                    <a:lnTo>
                      <a:pt x="105" y="85"/>
                    </a:lnTo>
                    <a:lnTo>
                      <a:pt x="101" y="48"/>
                    </a:lnTo>
                    <a:lnTo>
                      <a:pt x="91" y="18"/>
                    </a:lnTo>
                    <a:lnTo>
                      <a:pt x="72" y="3"/>
                    </a:lnTo>
                    <a:lnTo>
                      <a:pt x="51" y="0"/>
                    </a:lnTo>
                    <a:lnTo>
                      <a:pt x="33" y="7"/>
                    </a:lnTo>
                    <a:lnTo>
                      <a:pt x="14" y="22"/>
                    </a:lnTo>
                    <a:lnTo>
                      <a:pt x="11" y="33"/>
                    </a:lnTo>
                    <a:lnTo>
                      <a:pt x="3" y="48"/>
                    </a:lnTo>
                    <a:lnTo>
                      <a:pt x="0" y="81"/>
                    </a:lnTo>
                    <a:lnTo>
                      <a:pt x="0" y="103"/>
                    </a:lnTo>
                    <a:lnTo>
                      <a:pt x="3" y="122"/>
                    </a:lnTo>
                    <a:lnTo>
                      <a:pt x="11" y="136"/>
                    </a:lnTo>
                    <a:lnTo>
                      <a:pt x="14" y="147"/>
                    </a:lnTo>
                    <a:lnTo>
                      <a:pt x="33" y="166"/>
                    </a:lnTo>
                    <a:lnTo>
                      <a:pt x="51" y="170"/>
                    </a:lnTo>
                    <a:lnTo>
                      <a:pt x="58" y="170"/>
                    </a:lnTo>
                    <a:lnTo>
                      <a:pt x="65" y="166"/>
                    </a:lnTo>
                    <a:lnTo>
                      <a:pt x="54" y="155"/>
                    </a:lnTo>
                    <a:lnTo>
                      <a:pt x="36" y="144"/>
                    </a:lnTo>
                    <a:lnTo>
                      <a:pt x="43" y="129"/>
                    </a:lnTo>
                    <a:lnTo>
                      <a:pt x="47" y="114"/>
                    </a:lnTo>
                    <a:lnTo>
                      <a:pt x="58" y="114"/>
                    </a:lnTo>
                    <a:lnTo>
                      <a:pt x="65" y="118"/>
                    </a:lnTo>
                    <a:lnTo>
                      <a:pt x="72" y="125"/>
                    </a:lnTo>
                    <a:lnTo>
                      <a:pt x="87" y="136"/>
                    </a:lnTo>
                    <a:lnTo>
                      <a:pt x="91" y="140"/>
                    </a:lnTo>
                    <a:lnTo>
                      <a:pt x="94" y="140"/>
                    </a:lnTo>
                    <a:close/>
                  </a:path>
                </a:pathLst>
              </a:custGeom>
              <a:solidFill>
                <a:srgbClr val="B2B2B2"/>
              </a:solidFill>
              <a:ln w="0">
                <a:solidFill>
                  <a:srgbClr val="FFFFFF"/>
                </a:solidFill>
                <a:round/>
                <a:headEnd/>
                <a:tailEnd/>
              </a:ln>
            </p:spPr>
            <p:txBody>
              <a:bodyPr/>
              <a:lstStyle/>
              <a:p>
                <a:endParaRPr lang="en-US"/>
              </a:p>
            </p:txBody>
          </p:sp>
          <p:sp>
            <p:nvSpPr>
              <p:cNvPr id="18465" name="Freeform 39"/>
              <p:cNvSpPr>
                <a:spLocks/>
              </p:cNvSpPr>
              <p:nvPr/>
            </p:nvSpPr>
            <p:spPr bwMode="auto">
              <a:xfrm>
                <a:off x="3690" y="1252"/>
                <a:ext cx="207" cy="295"/>
              </a:xfrm>
              <a:custGeom>
                <a:avLst/>
                <a:gdLst>
                  <a:gd name="T0" fmla="*/ 0 w 207"/>
                  <a:gd name="T1" fmla="*/ 0 h 295"/>
                  <a:gd name="T2" fmla="*/ 101 w 207"/>
                  <a:gd name="T3" fmla="*/ 0 h 295"/>
                  <a:gd name="T4" fmla="*/ 203 w 207"/>
                  <a:gd name="T5" fmla="*/ 0 h 295"/>
                  <a:gd name="T6" fmla="*/ 203 w 207"/>
                  <a:gd name="T7" fmla="*/ 33 h 295"/>
                  <a:gd name="T8" fmla="*/ 203 w 207"/>
                  <a:gd name="T9" fmla="*/ 63 h 295"/>
                  <a:gd name="T10" fmla="*/ 138 w 207"/>
                  <a:gd name="T11" fmla="*/ 63 h 295"/>
                  <a:gd name="T12" fmla="*/ 76 w 207"/>
                  <a:gd name="T13" fmla="*/ 63 h 295"/>
                  <a:gd name="T14" fmla="*/ 76 w 207"/>
                  <a:gd name="T15" fmla="*/ 85 h 295"/>
                  <a:gd name="T16" fmla="*/ 76 w 207"/>
                  <a:gd name="T17" fmla="*/ 111 h 295"/>
                  <a:gd name="T18" fmla="*/ 134 w 207"/>
                  <a:gd name="T19" fmla="*/ 111 h 295"/>
                  <a:gd name="T20" fmla="*/ 192 w 207"/>
                  <a:gd name="T21" fmla="*/ 111 h 295"/>
                  <a:gd name="T22" fmla="*/ 192 w 207"/>
                  <a:gd name="T23" fmla="*/ 140 h 295"/>
                  <a:gd name="T24" fmla="*/ 192 w 207"/>
                  <a:gd name="T25" fmla="*/ 170 h 295"/>
                  <a:gd name="T26" fmla="*/ 134 w 207"/>
                  <a:gd name="T27" fmla="*/ 170 h 295"/>
                  <a:gd name="T28" fmla="*/ 76 w 207"/>
                  <a:gd name="T29" fmla="*/ 170 h 295"/>
                  <a:gd name="T30" fmla="*/ 76 w 207"/>
                  <a:gd name="T31" fmla="*/ 199 h 295"/>
                  <a:gd name="T32" fmla="*/ 76 w 207"/>
                  <a:gd name="T33" fmla="*/ 229 h 295"/>
                  <a:gd name="T34" fmla="*/ 207 w 207"/>
                  <a:gd name="T35" fmla="*/ 229 h 295"/>
                  <a:gd name="T36" fmla="*/ 207 w 207"/>
                  <a:gd name="T37" fmla="*/ 295 h 295"/>
                  <a:gd name="T38" fmla="*/ 0 w 207"/>
                  <a:gd name="T39" fmla="*/ 295 h 295"/>
                  <a:gd name="T40" fmla="*/ 0 w 207"/>
                  <a:gd name="T41" fmla="*/ 148 h 295"/>
                  <a:gd name="T42" fmla="*/ 0 w 207"/>
                  <a:gd name="T43" fmla="*/ 0 h 2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7"/>
                  <a:gd name="T67" fmla="*/ 0 h 295"/>
                  <a:gd name="T68" fmla="*/ 207 w 207"/>
                  <a:gd name="T69" fmla="*/ 295 h 2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7" h="295">
                    <a:moveTo>
                      <a:pt x="0" y="0"/>
                    </a:moveTo>
                    <a:lnTo>
                      <a:pt x="101" y="0"/>
                    </a:lnTo>
                    <a:lnTo>
                      <a:pt x="203" y="0"/>
                    </a:lnTo>
                    <a:lnTo>
                      <a:pt x="203" y="33"/>
                    </a:lnTo>
                    <a:lnTo>
                      <a:pt x="203" y="63"/>
                    </a:lnTo>
                    <a:lnTo>
                      <a:pt x="138" y="63"/>
                    </a:lnTo>
                    <a:lnTo>
                      <a:pt x="76" y="63"/>
                    </a:lnTo>
                    <a:lnTo>
                      <a:pt x="76" y="85"/>
                    </a:lnTo>
                    <a:lnTo>
                      <a:pt x="76" y="111"/>
                    </a:lnTo>
                    <a:lnTo>
                      <a:pt x="134" y="111"/>
                    </a:lnTo>
                    <a:lnTo>
                      <a:pt x="192" y="111"/>
                    </a:lnTo>
                    <a:lnTo>
                      <a:pt x="192" y="140"/>
                    </a:lnTo>
                    <a:lnTo>
                      <a:pt x="192" y="170"/>
                    </a:lnTo>
                    <a:lnTo>
                      <a:pt x="134" y="170"/>
                    </a:lnTo>
                    <a:lnTo>
                      <a:pt x="76" y="170"/>
                    </a:lnTo>
                    <a:lnTo>
                      <a:pt x="76" y="199"/>
                    </a:lnTo>
                    <a:lnTo>
                      <a:pt x="76" y="229"/>
                    </a:lnTo>
                    <a:lnTo>
                      <a:pt x="207" y="229"/>
                    </a:lnTo>
                    <a:lnTo>
                      <a:pt x="207" y="295"/>
                    </a:lnTo>
                    <a:lnTo>
                      <a:pt x="0" y="295"/>
                    </a:lnTo>
                    <a:lnTo>
                      <a:pt x="0" y="148"/>
                    </a:lnTo>
                    <a:lnTo>
                      <a:pt x="0" y="0"/>
                    </a:lnTo>
                    <a:close/>
                  </a:path>
                </a:pathLst>
              </a:custGeom>
              <a:blipFill dpi="0" rotWithShape="0">
                <a:blip r:embed="rId3"/>
                <a:srcRect/>
                <a:tile tx="0" ty="0" sx="100000" sy="100000" flip="none" algn="tl"/>
              </a:blipFill>
              <a:ln w="9525">
                <a:noFill/>
                <a:round/>
                <a:headEnd/>
                <a:tailEnd/>
              </a:ln>
            </p:spPr>
            <p:txBody>
              <a:bodyPr/>
              <a:lstStyle/>
              <a:p>
                <a:endParaRPr lang="en-US"/>
              </a:p>
            </p:txBody>
          </p:sp>
          <p:sp>
            <p:nvSpPr>
              <p:cNvPr id="18466" name="Freeform 40"/>
              <p:cNvSpPr>
                <a:spLocks noEditPoints="1"/>
              </p:cNvSpPr>
              <p:nvPr/>
            </p:nvSpPr>
            <p:spPr bwMode="auto">
              <a:xfrm>
                <a:off x="3926" y="1248"/>
                <a:ext cx="265" cy="333"/>
              </a:xfrm>
              <a:custGeom>
                <a:avLst/>
                <a:gdLst>
                  <a:gd name="T0" fmla="*/ 239 w 265"/>
                  <a:gd name="T1" fmla="*/ 262 h 333"/>
                  <a:gd name="T2" fmla="*/ 254 w 265"/>
                  <a:gd name="T3" fmla="*/ 277 h 333"/>
                  <a:gd name="T4" fmla="*/ 254 w 265"/>
                  <a:gd name="T5" fmla="*/ 307 h 333"/>
                  <a:gd name="T6" fmla="*/ 228 w 265"/>
                  <a:gd name="T7" fmla="*/ 322 h 333"/>
                  <a:gd name="T8" fmla="*/ 199 w 265"/>
                  <a:gd name="T9" fmla="*/ 299 h 333"/>
                  <a:gd name="T10" fmla="*/ 163 w 265"/>
                  <a:gd name="T11" fmla="*/ 299 h 333"/>
                  <a:gd name="T12" fmla="*/ 101 w 265"/>
                  <a:gd name="T13" fmla="*/ 299 h 333"/>
                  <a:gd name="T14" fmla="*/ 58 w 265"/>
                  <a:gd name="T15" fmla="*/ 285 h 333"/>
                  <a:gd name="T16" fmla="*/ 21 w 265"/>
                  <a:gd name="T17" fmla="*/ 248 h 333"/>
                  <a:gd name="T18" fmla="*/ 3 w 265"/>
                  <a:gd name="T19" fmla="*/ 189 h 333"/>
                  <a:gd name="T20" fmla="*/ 3 w 265"/>
                  <a:gd name="T21" fmla="*/ 118 h 333"/>
                  <a:gd name="T22" fmla="*/ 21 w 265"/>
                  <a:gd name="T23" fmla="*/ 63 h 333"/>
                  <a:gd name="T24" fmla="*/ 54 w 265"/>
                  <a:gd name="T25" fmla="*/ 22 h 333"/>
                  <a:gd name="T26" fmla="*/ 98 w 265"/>
                  <a:gd name="T27" fmla="*/ 4 h 333"/>
                  <a:gd name="T28" fmla="*/ 156 w 265"/>
                  <a:gd name="T29" fmla="*/ 4 h 333"/>
                  <a:gd name="T30" fmla="*/ 203 w 265"/>
                  <a:gd name="T31" fmla="*/ 22 h 333"/>
                  <a:gd name="T32" fmla="*/ 236 w 265"/>
                  <a:gd name="T33" fmla="*/ 59 h 333"/>
                  <a:gd name="T34" fmla="*/ 250 w 265"/>
                  <a:gd name="T35" fmla="*/ 118 h 333"/>
                  <a:gd name="T36" fmla="*/ 254 w 265"/>
                  <a:gd name="T37" fmla="*/ 181 h 333"/>
                  <a:gd name="T38" fmla="*/ 239 w 265"/>
                  <a:gd name="T39" fmla="*/ 233 h 333"/>
                  <a:gd name="T40" fmla="*/ 170 w 265"/>
                  <a:gd name="T41" fmla="*/ 207 h 333"/>
                  <a:gd name="T42" fmla="*/ 181 w 265"/>
                  <a:gd name="T43" fmla="*/ 152 h 333"/>
                  <a:gd name="T44" fmla="*/ 167 w 265"/>
                  <a:gd name="T45" fmla="*/ 85 h 333"/>
                  <a:gd name="T46" fmla="*/ 127 w 265"/>
                  <a:gd name="T47" fmla="*/ 67 h 333"/>
                  <a:gd name="T48" fmla="*/ 90 w 265"/>
                  <a:gd name="T49" fmla="*/ 89 h 333"/>
                  <a:gd name="T50" fmla="*/ 79 w 265"/>
                  <a:gd name="T51" fmla="*/ 115 h 333"/>
                  <a:gd name="T52" fmla="*/ 76 w 265"/>
                  <a:gd name="T53" fmla="*/ 170 h 333"/>
                  <a:gd name="T54" fmla="*/ 87 w 265"/>
                  <a:gd name="T55" fmla="*/ 203 h 333"/>
                  <a:gd name="T56" fmla="*/ 109 w 265"/>
                  <a:gd name="T57" fmla="*/ 233 h 333"/>
                  <a:gd name="T58" fmla="*/ 134 w 265"/>
                  <a:gd name="T59" fmla="*/ 237 h 333"/>
                  <a:gd name="T60" fmla="*/ 130 w 265"/>
                  <a:gd name="T61" fmla="*/ 222 h 333"/>
                  <a:gd name="T62" fmla="*/ 119 w 265"/>
                  <a:gd name="T63" fmla="*/ 196 h 333"/>
                  <a:gd name="T64" fmla="*/ 134 w 265"/>
                  <a:gd name="T65" fmla="*/ 181 h 333"/>
                  <a:gd name="T66" fmla="*/ 148 w 265"/>
                  <a:gd name="T67" fmla="*/ 192 h 333"/>
                  <a:gd name="T68" fmla="*/ 167 w 265"/>
                  <a:gd name="T69" fmla="*/ 207 h 33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5"/>
                  <a:gd name="T106" fmla="*/ 0 h 333"/>
                  <a:gd name="T107" fmla="*/ 265 w 265"/>
                  <a:gd name="T108" fmla="*/ 333 h 33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5" h="333">
                    <a:moveTo>
                      <a:pt x="228" y="255"/>
                    </a:moveTo>
                    <a:lnTo>
                      <a:pt x="239" y="262"/>
                    </a:lnTo>
                    <a:lnTo>
                      <a:pt x="246" y="270"/>
                    </a:lnTo>
                    <a:lnTo>
                      <a:pt x="254" y="277"/>
                    </a:lnTo>
                    <a:lnTo>
                      <a:pt x="265" y="281"/>
                    </a:lnTo>
                    <a:lnTo>
                      <a:pt x="254" y="307"/>
                    </a:lnTo>
                    <a:lnTo>
                      <a:pt x="243" y="333"/>
                    </a:lnTo>
                    <a:lnTo>
                      <a:pt x="228" y="322"/>
                    </a:lnTo>
                    <a:lnTo>
                      <a:pt x="214" y="311"/>
                    </a:lnTo>
                    <a:lnTo>
                      <a:pt x="199" y="299"/>
                    </a:lnTo>
                    <a:lnTo>
                      <a:pt x="192" y="288"/>
                    </a:lnTo>
                    <a:lnTo>
                      <a:pt x="163" y="299"/>
                    </a:lnTo>
                    <a:lnTo>
                      <a:pt x="127" y="303"/>
                    </a:lnTo>
                    <a:lnTo>
                      <a:pt x="101" y="299"/>
                    </a:lnTo>
                    <a:lnTo>
                      <a:pt x="79" y="296"/>
                    </a:lnTo>
                    <a:lnTo>
                      <a:pt x="58" y="285"/>
                    </a:lnTo>
                    <a:lnTo>
                      <a:pt x="40" y="270"/>
                    </a:lnTo>
                    <a:lnTo>
                      <a:pt x="21" y="248"/>
                    </a:lnTo>
                    <a:lnTo>
                      <a:pt x="10" y="218"/>
                    </a:lnTo>
                    <a:lnTo>
                      <a:pt x="3" y="189"/>
                    </a:lnTo>
                    <a:lnTo>
                      <a:pt x="0" y="152"/>
                    </a:lnTo>
                    <a:lnTo>
                      <a:pt x="3" y="118"/>
                    </a:lnTo>
                    <a:lnTo>
                      <a:pt x="7" y="89"/>
                    </a:lnTo>
                    <a:lnTo>
                      <a:pt x="21" y="63"/>
                    </a:lnTo>
                    <a:lnTo>
                      <a:pt x="36" y="41"/>
                    </a:lnTo>
                    <a:lnTo>
                      <a:pt x="54" y="22"/>
                    </a:lnTo>
                    <a:lnTo>
                      <a:pt x="76" y="11"/>
                    </a:lnTo>
                    <a:lnTo>
                      <a:pt x="98" y="4"/>
                    </a:lnTo>
                    <a:lnTo>
                      <a:pt x="127" y="0"/>
                    </a:lnTo>
                    <a:lnTo>
                      <a:pt x="156" y="4"/>
                    </a:lnTo>
                    <a:lnTo>
                      <a:pt x="181" y="7"/>
                    </a:lnTo>
                    <a:lnTo>
                      <a:pt x="203" y="22"/>
                    </a:lnTo>
                    <a:lnTo>
                      <a:pt x="221" y="37"/>
                    </a:lnTo>
                    <a:lnTo>
                      <a:pt x="236" y="59"/>
                    </a:lnTo>
                    <a:lnTo>
                      <a:pt x="246" y="85"/>
                    </a:lnTo>
                    <a:lnTo>
                      <a:pt x="250" y="118"/>
                    </a:lnTo>
                    <a:lnTo>
                      <a:pt x="254" y="152"/>
                    </a:lnTo>
                    <a:lnTo>
                      <a:pt x="254" y="181"/>
                    </a:lnTo>
                    <a:lnTo>
                      <a:pt x="246" y="211"/>
                    </a:lnTo>
                    <a:lnTo>
                      <a:pt x="239" y="233"/>
                    </a:lnTo>
                    <a:lnTo>
                      <a:pt x="228" y="255"/>
                    </a:lnTo>
                    <a:close/>
                    <a:moveTo>
                      <a:pt x="170" y="207"/>
                    </a:moveTo>
                    <a:lnTo>
                      <a:pt x="177" y="185"/>
                    </a:lnTo>
                    <a:lnTo>
                      <a:pt x="181" y="152"/>
                    </a:lnTo>
                    <a:lnTo>
                      <a:pt x="177" y="115"/>
                    </a:lnTo>
                    <a:lnTo>
                      <a:pt x="167" y="85"/>
                    </a:lnTo>
                    <a:lnTo>
                      <a:pt x="148" y="70"/>
                    </a:lnTo>
                    <a:lnTo>
                      <a:pt x="127" y="67"/>
                    </a:lnTo>
                    <a:lnTo>
                      <a:pt x="109" y="74"/>
                    </a:lnTo>
                    <a:lnTo>
                      <a:pt x="90" y="89"/>
                    </a:lnTo>
                    <a:lnTo>
                      <a:pt x="87" y="100"/>
                    </a:lnTo>
                    <a:lnTo>
                      <a:pt x="79" y="115"/>
                    </a:lnTo>
                    <a:lnTo>
                      <a:pt x="76" y="148"/>
                    </a:lnTo>
                    <a:lnTo>
                      <a:pt x="76" y="170"/>
                    </a:lnTo>
                    <a:lnTo>
                      <a:pt x="79" y="189"/>
                    </a:lnTo>
                    <a:lnTo>
                      <a:pt x="87" y="203"/>
                    </a:lnTo>
                    <a:lnTo>
                      <a:pt x="90" y="214"/>
                    </a:lnTo>
                    <a:lnTo>
                      <a:pt x="109" y="233"/>
                    </a:lnTo>
                    <a:lnTo>
                      <a:pt x="127" y="237"/>
                    </a:lnTo>
                    <a:lnTo>
                      <a:pt x="134" y="237"/>
                    </a:lnTo>
                    <a:lnTo>
                      <a:pt x="141" y="233"/>
                    </a:lnTo>
                    <a:lnTo>
                      <a:pt x="130" y="222"/>
                    </a:lnTo>
                    <a:lnTo>
                      <a:pt x="112" y="211"/>
                    </a:lnTo>
                    <a:lnTo>
                      <a:pt x="119" y="196"/>
                    </a:lnTo>
                    <a:lnTo>
                      <a:pt x="123" y="181"/>
                    </a:lnTo>
                    <a:lnTo>
                      <a:pt x="134" y="181"/>
                    </a:lnTo>
                    <a:lnTo>
                      <a:pt x="141" y="185"/>
                    </a:lnTo>
                    <a:lnTo>
                      <a:pt x="148" y="192"/>
                    </a:lnTo>
                    <a:lnTo>
                      <a:pt x="163" y="203"/>
                    </a:lnTo>
                    <a:lnTo>
                      <a:pt x="167" y="207"/>
                    </a:lnTo>
                    <a:lnTo>
                      <a:pt x="170" y="207"/>
                    </a:lnTo>
                    <a:close/>
                  </a:path>
                </a:pathLst>
              </a:custGeom>
              <a:blipFill dpi="0" rotWithShape="0">
                <a:blip r:embed="rId3"/>
                <a:srcRect/>
                <a:tile tx="0" ty="0" sx="100000" sy="100000" flip="none" algn="tl"/>
              </a:blipFill>
              <a:ln w="9525">
                <a:noFill/>
                <a:round/>
                <a:headEnd/>
                <a:tailEnd/>
              </a:ln>
            </p:spPr>
            <p:txBody>
              <a:bodyPr/>
              <a:lstStyle/>
              <a:p>
                <a:endParaRPr lang="en-US"/>
              </a:p>
            </p:txBody>
          </p:sp>
          <p:sp>
            <p:nvSpPr>
              <p:cNvPr id="18467" name="Rectangle 41"/>
              <p:cNvSpPr>
                <a:spLocks noChangeArrowheads="1"/>
              </p:cNvSpPr>
              <p:nvPr/>
            </p:nvSpPr>
            <p:spPr bwMode="auto">
              <a:xfrm>
                <a:off x="3690" y="1248"/>
                <a:ext cx="508" cy="340"/>
              </a:xfrm>
              <a:prstGeom prst="rect">
                <a:avLst/>
              </a:prstGeom>
              <a:solidFill>
                <a:srgbClr val="B2B2B2"/>
              </a:solidFill>
              <a:ln w="9525">
                <a:noFill/>
                <a:miter lim="800000"/>
                <a:headEnd/>
                <a:tailEnd/>
              </a:ln>
            </p:spPr>
            <p:txBody>
              <a:bodyPr/>
              <a:lstStyle/>
              <a:p>
                <a:endParaRPr lang="en-US"/>
              </a:p>
            </p:txBody>
          </p:sp>
        </p:grpSp>
        <p:sp>
          <p:nvSpPr>
            <p:cNvPr id="18459" name="Freeform 43"/>
            <p:cNvSpPr>
              <a:spLocks/>
            </p:cNvSpPr>
            <p:nvPr/>
          </p:nvSpPr>
          <p:spPr bwMode="auto">
            <a:xfrm>
              <a:off x="3690" y="1252"/>
              <a:ext cx="207" cy="295"/>
            </a:xfrm>
            <a:custGeom>
              <a:avLst/>
              <a:gdLst>
                <a:gd name="T0" fmla="*/ 0 w 207"/>
                <a:gd name="T1" fmla="*/ 0 h 295"/>
                <a:gd name="T2" fmla="*/ 101 w 207"/>
                <a:gd name="T3" fmla="*/ 0 h 295"/>
                <a:gd name="T4" fmla="*/ 203 w 207"/>
                <a:gd name="T5" fmla="*/ 0 h 295"/>
                <a:gd name="T6" fmla="*/ 203 w 207"/>
                <a:gd name="T7" fmla="*/ 33 h 295"/>
                <a:gd name="T8" fmla="*/ 203 w 207"/>
                <a:gd name="T9" fmla="*/ 63 h 295"/>
                <a:gd name="T10" fmla="*/ 138 w 207"/>
                <a:gd name="T11" fmla="*/ 63 h 295"/>
                <a:gd name="T12" fmla="*/ 76 w 207"/>
                <a:gd name="T13" fmla="*/ 63 h 295"/>
                <a:gd name="T14" fmla="*/ 76 w 207"/>
                <a:gd name="T15" fmla="*/ 85 h 295"/>
                <a:gd name="T16" fmla="*/ 76 w 207"/>
                <a:gd name="T17" fmla="*/ 111 h 295"/>
                <a:gd name="T18" fmla="*/ 134 w 207"/>
                <a:gd name="T19" fmla="*/ 111 h 295"/>
                <a:gd name="T20" fmla="*/ 192 w 207"/>
                <a:gd name="T21" fmla="*/ 111 h 295"/>
                <a:gd name="T22" fmla="*/ 192 w 207"/>
                <a:gd name="T23" fmla="*/ 140 h 295"/>
                <a:gd name="T24" fmla="*/ 192 w 207"/>
                <a:gd name="T25" fmla="*/ 170 h 295"/>
                <a:gd name="T26" fmla="*/ 134 w 207"/>
                <a:gd name="T27" fmla="*/ 170 h 295"/>
                <a:gd name="T28" fmla="*/ 76 w 207"/>
                <a:gd name="T29" fmla="*/ 170 h 295"/>
                <a:gd name="T30" fmla="*/ 76 w 207"/>
                <a:gd name="T31" fmla="*/ 199 h 295"/>
                <a:gd name="T32" fmla="*/ 76 w 207"/>
                <a:gd name="T33" fmla="*/ 229 h 295"/>
                <a:gd name="T34" fmla="*/ 207 w 207"/>
                <a:gd name="T35" fmla="*/ 229 h 295"/>
                <a:gd name="T36" fmla="*/ 207 w 207"/>
                <a:gd name="T37" fmla="*/ 295 h 295"/>
                <a:gd name="T38" fmla="*/ 0 w 207"/>
                <a:gd name="T39" fmla="*/ 295 h 295"/>
                <a:gd name="T40" fmla="*/ 0 w 207"/>
                <a:gd name="T41" fmla="*/ 148 h 295"/>
                <a:gd name="T42" fmla="*/ 0 w 207"/>
                <a:gd name="T43" fmla="*/ 0 h 2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07"/>
                <a:gd name="T67" fmla="*/ 0 h 295"/>
                <a:gd name="T68" fmla="*/ 207 w 207"/>
                <a:gd name="T69" fmla="*/ 295 h 2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07" h="295">
                  <a:moveTo>
                    <a:pt x="0" y="0"/>
                  </a:moveTo>
                  <a:lnTo>
                    <a:pt x="101" y="0"/>
                  </a:lnTo>
                  <a:lnTo>
                    <a:pt x="203" y="0"/>
                  </a:lnTo>
                  <a:lnTo>
                    <a:pt x="203" y="33"/>
                  </a:lnTo>
                  <a:lnTo>
                    <a:pt x="203" y="63"/>
                  </a:lnTo>
                  <a:lnTo>
                    <a:pt x="138" y="63"/>
                  </a:lnTo>
                  <a:lnTo>
                    <a:pt x="76" y="63"/>
                  </a:lnTo>
                  <a:lnTo>
                    <a:pt x="76" y="85"/>
                  </a:lnTo>
                  <a:lnTo>
                    <a:pt x="76" y="111"/>
                  </a:lnTo>
                  <a:lnTo>
                    <a:pt x="134" y="111"/>
                  </a:lnTo>
                  <a:lnTo>
                    <a:pt x="192" y="111"/>
                  </a:lnTo>
                  <a:lnTo>
                    <a:pt x="192" y="140"/>
                  </a:lnTo>
                  <a:lnTo>
                    <a:pt x="192" y="170"/>
                  </a:lnTo>
                  <a:lnTo>
                    <a:pt x="134" y="170"/>
                  </a:lnTo>
                  <a:lnTo>
                    <a:pt x="76" y="170"/>
                  </a:lnTo>
                  <a:lnTo>
                    <a:pt x="76" y="199"/>
                  </a:lnTo>
                  <a:lnTo>
                    <a:pt x="76" y="229"/>
                  </a:lnTo>
                  <a:lnTo>
                    <a:pt x="207" y="229"/>
                  </a:lnTo>
                  <a:lnTo>
                    <a:pt x="207" y="295"/>
                  </a:lnTo>
                  <a:lnTo>
                    <a:pt x="0" y="295"/>
                  </a:lnTo>
                  <a:lnTo>
                    <a:pt x="0" y="148"/>
                  </a:lnTo>
                  <a:lnTo>
                    <a:pt x="0" y="0"/>
                  </a:lnTo>
                  <a:close/>
                </a:path>
              </a:pathLst>
            </a:custGeom>
            <a:noFill/>
            <a:ln w="23813">
              <a:solidFill>
                <a:srgbClr val="3333CC"/>
              </a:solidFill>
              <a:round/>
              <a:headEnd/>
              <a:tailEnd/>
            </a:ln>
          </p:spPr>
          <p:txBody>
            <a:bodyPr/>
            <a:lstStyle/>
            <a:p>
              <a:endParaRPr lang="en-US"/>
            </a:p>
          </p:txBody>
        </p:sp>
        <p:sp>
          <p:nvSpPr>
            <p:cNvPr id="18460" name="Freeform 44"/>
            <p:cNvSpPr>
              <a:spLocks noEditPoints="1"/>
            </p:cNvSpPr>
            <p:nvPr/>
          </p:nvSpPr>
          <p:spPr bwMode="auto">
            <a:xfrm>
              <a:off x="3926" y="1248"/>
              <a:ext cx="265" cy="333"/>
            </a:xfrm>
            <a:custGeom>
              <a:avLst/>
              <a:gdLst>
                <a:gd name="T0" fmla="*/ 239 w 265"/>
                <a:gd name="T1" fmla="*/ 262 h 333"/>
                <a:gd name="T2" fmla="*/ 254 w 265"/>
                <a:gd name="T3" fmla="*/ 277 h 333"/>
                <a:gd name="T4" fmla="*/ 254 w 265"/>
                <a:gd name="T5" fmla="*/ 307 h 333"/>
                <a:gd name="T6" fmla="*/ 228 w 265"/>
                <a:gd name="T7" fmla="*/ 322 h 333"/>
                <a:gd name="T8" fmla="*/ 199 w 265"/>
                <a:gd name="T9" fmla="*/ 299 h 333"/>
                <a:gd name="T10" fmla="*/ 163 w 265"/>
                <a:gd name="T11" fmla="*/ 299 h 333"/>
                <a:gd name="T12" fmla="*/ 101 w 265"/>
                <a:gd name="T13" fmla="*/ 299 h 333"/>
                <a:gd name="T14" fmla="*/ 58 w 265"/>
                <a:gd name="T15" fmla="*/ 285 h 333"/>
                <a:gd name="T16" fmla="*/ 21 w 265"/>
                <a:gd name="T17" fmla="*/ 248 h 333"/>
                <a:gd name="T18" fmla="*/ 3 w 265"/>
                <a:gd name="T19" fmla="*/ 189 h 333"/>
                <a:gd name="T20" fmla="*/ 3 w 265"/>
                <a:gd name="T21" fmla="*/ 118 h 333"/>
                <a:gd name="T22" fmla="*/ 21 w 265"/>
                <a:gd name="T23" fmla="*/ 63 h 333"/>
                <a:gd name="T24" fmla="*/ 54 w 265"/>
                <a:gd name="T25" fmla="*/ 22 h 333"/>
                <a:gd name="T26" fmla="*/ 98 w 265"/>
                <a:gd name="T27" fmla="*/ 4 h 333"/>
                <a:gd name="T28" fmla="*/ 156 w 265"/>
                <a:gd name="T29" fmla="*/ 4 h 333"/>
                <a:gd name="T30" fmla="*/ 203 w 265"/>
                <a:gd name="T31" fmla="*/ 22 h 333"/>
                <a:gd name="T32" fmla="*/ 236 w 265"/>
                <a:gd name="T33" fmla="*/ 59 h 333"/>
                <a:gd name="T34" fmla="*/ 250 w 265"/>
                <a:gd name="T35" fmla="*/ 118 h 333"/>
                <a:gd name="T36" fmla="*/ 254 w 265"/>
                <a:gd name="T37" fmla="*/ 181 h 333"/>
                <a:gd name="T38" fmla="*/ 239 w 265"/>
                <a:gd name="T39" fmla="*/ 233 h 333"/>
                <a:gd name="T40" fmla="*/ 170 w 265"/>
                <a:gd name="T41" fmla="*/ 207 h 333"/>
                <a:gd name="T42" fmla="*/ 181 w 265"/>
                <a:gd name="T43" fmla="*/ 152 h 333"/>
                <a:gd name="T44" fmla="*/ 167 w 265"/>
                <a:gd name="T45" fmla="*/ 85 h 333"/>
                <a:gd name="T46" fmla="*/ 127 w 265"/>
                <a:gd name="T47" fmla="*/ 67 h 333"/>
                <a:gd name="T48" fmla="*/ 90 w 265"/>
                <a:gd name="T49" fmla="*/ 89 h 333"/>
                <a:gd name="T50" fmla="*/ 79 w 265"/>
                <a:gd name="T51" fmla="*/ 115 h 333"/>
                <a:gd name="T52" fmla="*/ 76 w 265"/>
                <a:gd name="T53" fmla="*/ 170 h 333"/>
                <a:gd name="T54" fmla="*/ 87 w 265"/>
                <a:gd name="T55" fmla="*/ 203 h 333"/>
                <a:gd name="T56" fmla="*/ 109 w 265"/>
                <a:gd name="T57" fmla="*/ 233 h 333"/>
                <a:gd name="T58" fmla="*/ 134 w 265"/>
                <a:gd name="T59" fmla="*/ 237 h 333"/>
                <a:gd name="T60" fmla="*/ 130 w 265"/>
                <a:gd name="T61" fmla="*/ 222 h 333"/>
                <a:gd name="T62" fmla="*/ 119 w 265"/>
                <a:gd name="T63" fmla="*/ 196 h 333"/>
                <a:gd name="T64" fmla="*/ 134 w 265"/>
                <a:gd name="T65" fmla="*/ 181 h 333"/>
                <a:gd name="T66" fmla="*/ 148 w 265"/>
                <a:gd name="T67" fmla="*/ 192 h 333"/>
                <a:gd name="T68" fmla="*/ 167 w 265"/>
                <a:gd name="T69" fmla="*/ 207 h 33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65"/>
                <a:gd name="T106" fmla="*/ 0 h 333"/>
                <a:gd name="T107" fmla="*/ 265 w 265"/>
                <a:gd name="T108" fmla="*/ 333 h 33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65" h="333">
                  <a:moveTo>
                    <a:pt x="228" y="255"/>
                  </a:moveTo>
                  <a:lnTo>
                    <a:pt x="239" y="262"/>
                  </a:lnTo>
                  <a:lnTo>
                    <a:pt x="246" y="270"/>
                  </a:lnTo>
                  <a:lnTo>
                    <a:pt x="254" y="277"/>
                  </a:lnTo>
                  <a:lnTo>
                    <a:pt x="265" y="281"/>
                  </a:lnTo>
                  <a:lnTo>
                    <a:pt x="254" y="307"/>
                  </a:lnTo>
                  <a:lnTo>
                    <a:pt x="243" y="333"/>
                  </a:lnTo>
                  <a:lnTo>
                    <a:pt x="228" y="322"/>
                  </a:lnTo>
                  <a:lnTo>
                    <a:pt x="214" y="311"/>
                  </a:lnTo>
                  <a:lnTo>
                    <a:pt x="199" y="299"/>
                  </a:lnTo>
                  <a:lnTo>
                    <a:pt x="192" y="288"/>
                  </a:lnTo>
                  <a:lnTo>
                    <a:pt x="163" y="299"/>
                  </a:lnTo>
                  <a:lnTo>
                    <a:pt x="127" y="303"/>
                  </a:lnTo>
                  <a:lnTo>
                    <a:pt x="101" y="299"/>
                  </a:lnTo>
                  <a:lnTo>
                    <a:pt x="79" y="296"/>
                  </a:lnTo>
                  <a:lnTo>
                    <a:pt x="58" y="285"/>
                  </a:lnTo>
                  <a:lnTo>
                    <a:pt x="40" y="270"/>
                  </a:lnTo>
                  <a:lnTo>
                    <a:pt x="21" y="248"/>
                  </a:lnTo>
                  <a:lnTo>
                    <a:pt x="10" y="218"/>
                  </a:lnTo>
                  <a:lnTo>
                    <a:pt x="3" y="189"/>
                  </a:lnTo>
                  <a:lnTo>
                    <a:pt x="0" y="152"/>
                  </a:lnTo>
                  <a:lnTo>
                    <a:pt x="3" y="118"/>
                  </a:lnTo>
                  <a:lnTo>
                    <a:pt x="7" y="89"/>
                  </a:lnTo>
                  <a:lnTo>
                    <a:pt x="21" y="63"/>
                  </a:lnTo>
                  <a:lnTo>
                    <a:pt x="36" y="41"/>
                  </a:lnTo>
                  <a:lnTo>
                    <a:pt x="54" y="22"/>
                  </a:lnTo>
                  <a:lnTo>
                    <a:pt x="76" y="11"/>
                  </a:lnTo>
                  <a:lnTo>
                    <a:pt x="98" y="4"/>
                  </a:lnTo>
                  <a:lnTo>
                    <a:pt x="127" y="0"/>
                  </a:lnTo>
                  <a:lnTo>
                    <a:pt x="156" y="4"/>
                  </a:lnTo>
                  <a:lnTo>
                    <a:pt x="181" y="7"/>
                  </a:lnTo>
                  <a:lnTo>
                    <a:pt x="203" y="22"/>
                  </a:lnTo>
                  <a:lnTo>
                    <a:pt x="221" y="37"/>
                  </a:lnTo>
                  <a:lnTo>
                    <a:pt x="236" y="59"/>
                  </a:lnTo>
                  <a:lnTo>
                    <a:pt x="246" y="85"/>
                  </a:lnTo>
                  <a:lnTo>
                    <a:pt x="250" y="118"/>
                  </a:lnTo>
                  <a:lnTo>
                    <a:pt x="254" y="152"/>
                  </a:lnTo>
                  <a:lnTo>
                    <a:pt x="254" y="181"/>
                  </a:lnTo>
                  <a:lnTo>
                    <a:pt x="246" y="211"/>
                  </a:lnTo>
                  <a:lnTo>
                    <a:pt x="239" y="233"/>
                  </a:lnTo>
                  <a:lnTo>
                    <a:pt x="228" y="255"/>
                  </a:lnTo>
                  <a:close/>
                  <a:moveTo>
                    <a:pt x="170" y="207"/>
                  </a:moveTo>
                  <a:lnTo>
                    <a:pt x="177" y="185"/>
                  </a:lnTo>
                  <a:lnTo>
                    <a:pt x="181" y="152"/>
                  </a:lnTo>
                  <a:lnTo>
                    <a:pt x="177" y="115"/>
                  </a:lnTo>
                  <a:lnTo>
                    <a:pt x="167" y="85"/>
                  </a:lnTo>
                  <a:lnTo>
                    <a:pt x="148" y="70"/>
                  </a:lnTo>
                  <a:lnTo>
                    <a:pt x="127" y="67"/>
                  </a:lnTo>
                  <a:lnTo>
                    <a:pt x="109" y="74"/>
                  </a:lnTo>
                  <a:lnTo>
                    <a:pt x="90" y="89"/>
                  </a:lnTo>
                  <a:lnTo>
                    <a:pt x="87" y="100"/>
                  </a:lnTo>
                  <a:lnTo>
                    <a:pt x="79" y="115"/>
                  </a:lnTo>
                  <a:lnTo>
                    <a:pt x="76" y="148"/>
                  </a:lnTo>
                  <a:lnTo>
                    <a:pt x="76" y="170"/>
                  </a:lnTo>
                  <a:lnTo>
                    <a:pt x="79" y="189"/>
                  </a:lnTo>
                  <a:lnTo>
                    <a:pt x="87" y="203"/>
                  </a:lnTo>
                  <a:lnTo>
                    <a:pt x="90" y="214"/>
                  </a:lnTo>
                  <a:lnTo>
                    <a:pt x="109" y="233"/>
                  </a:lnTo>
                  <a:lnTo>
                    <a:pt x="127" y="237"/>
                  </a:lnTo>
                  <a:lnTo>
                    <a:pt x="134" y="237"/>
                  </a:lnTo>
                  <a:lnTo>
                    <a:pt x="141" y="233"/>
                  </a:lnTo>
                  <a:lnTo>
                    <a:pt x="130" y="222"/>
                  </a:lnTo>
                  <a:lnTo>
                    <a:pt x="112" y="211"/>
                  </a:lnTo>
                  <a:lnTo>
                    <a:pt x="119" y="196"/>
                  </a:lnTo>
                  <a:lnTo>
                    <a:pt x="123" y="181"/>
                  </a:lnTo>
                  <a:lnTo>
                    <a:pt x="134" y="181"/>
                  </a:lnTo>
                  <a:lnTo>
                    <a:pt x="141" y="185"/>
                  </a:lnTo>
                  <a:lnTo>
                    <a:pt x="148" y="192"/>
                  </a:lnTo>
                  <a:lnTo>
                    <a:pt x="163" y="203"/>
                  </a:lnTo>
                  <a:lnTo>
                    <a:pt x="167" y="207"/>
                  </a:lnTo>
                  <a:lnTo>
                    <a:pt x="170" y="207"/>
                  </a:lnTo>
                  <a:close/>
                </a:path>
              </a:pathLst>
            </a:custGeom>
            <a:noFill/>
            <a:ln w="23813">
              <a:solidFill>
                <a:srgbClr val="3333CC"/>
              </a:solidFill>
              <a:round/>
              <a:headEnd/>
              <a:tailEnd/>
            </a:ln>
          </p:spPr>
          <p:txBody>
            <a:bodyPr/>
            <a:lstStyle/>
            <a:p>
              <a:endParaRPr lang="en-US"/>
            </a:p>
          </p:txBody>
        </p:sp>
      </p:grpSp>
      <p:grpSp>
        <p:nvGrpSpPr>
          <p:cNvPr id="8" name="Group 48"/>
          <p:cNvGrpSpPr>
            <a:grpSpLocks/>
          </p:cNvGrpSpPr>
          <p:nvPr/>
        </p:nvGrpSpPr>
        <p:grpSpPr bwMode="auto">
          <a:xfrm>
            <a:off x="4278313" y="4446588"/>
            <a:ext cx="190500" cy="188912"/>
            <a:chOff x="2695" y="2801"/>
            <a:chExt cx="120" cy="119"/>
          </a:xfrm>
        </p:grpSpPr>
        <p:sp>
          <p:nvSpPr>
            <p:cNvPr id="18454" name="Line 46"/>
            <p:cNvSpPr>
              <a:spLocks noChangeShapeType="1"/>
            </p:cNvSpPr>
            <p:nvPr/>
          </p:nvSpPr>
          <p:spPr bwMode="auto">
            <a:xfrm>
              <a:off x="2757" y="2919"/>
              <a:ext cx="1" cy="1"/>
            </a:xfrm>
            <a:prstGeom prst="line">
              <a:avLst/>
            </a:prstGeom>
            <a:noFill/>
            <a:ln w="17463">
              <a:solidFill>
                <a:srgbClr val="000000"/>
              </a:solidFill>
              <a:round/>
              <a:headEnd/>
              <a:tailEnd/>
            </a:ln>
          </p:spPr>
          <p:txBody>
            <a:bodyPr/>
            <a:lstStyle/>
            <a:p>
              <a:endParaRPr lang="en-US"/>
            </a:p>
          </p:txBody>
        </p:sp>
        <p:sp>
          <p:nvSpPr>
            <p:cNvPr id="18455" name="Freeform 47"/>
            <p:cNvSpPr>
              <a:spLocks/>
            </p:cNvSpPr>
            <p:nvPr/>
          </p:nvSpPr>
          <p:spPr bwMode="auto">
            <a:xfrm>
              <a:off x="2695" y="2801"/>
              <a:ext cx="120" cy="118"/>
            </a:xfrm>
            <a:custGeom>
              <a:avLst/>
              <a:gdLst>
                <a:gd name="T0" fmla="*/ 0 w 120"/>
                <a:gd name="T1" fmla="*/ 0 h 118"/>
                <a:gd name="T2" fmla="*/ 62 w 120"/>
                <a:gd name="T3" fmla="*/ 118 h 118"/>
                <a:gd name="T4" fmla="*/ 120 w 120"/>
                <a:gd name="T5" fmla="*/ 0 h 118"/>
                <a:gd name="T6" fmla="*/ 0 w 120"/>
                <a:gd name="T7" fmla="*/ 0 h 118"/>
                <a:gd name="T8" fmla="*/ 0 60000 65536"/>
                <a:gd name="T9" fmla="*/ 0 60000 65536"/>
                <a:gd name="T10" fmla="*/ 0 60000 65536"/>
                <a:gd name="T11" fmla="*/ 0 60000 65536"/>
                <a:gd name="T12" fmla="*/ 0 w 120"/>
                <a:gd name="T13" fmla="*/ 0 h 118"/>
                <a:gd name="T14" fmla="*/ 120 w 120"/>
                <a:gd name="T15" fmla="*/ 118 h 118"/>
              </a:gdLst>
              <a:ahLst/>
              <a:cxnLst>
                <a:cxn ang="T8">
                  <a:pos x="T0" y="T1"/>
                </a:cxn>
                <a:cxn ang="T9">
                  <a:pos x="T2" y="T3"/>
                </a:cxn>
                <a:cxn ang="T10">
                  <a:pos x="T4" y="T5"/>
                </a:cxn>
                <a:cxn ang="T11">
                  <a:pos x="T6" y="T7"/>
                </a:cxn>
              </a:cxnLst>
              <a:rect l="T12" t="T13" r="T14" b="T15"/>
              <a:pathLst>
                <a:path w="120" h="118">
                  <a:moveTo>
                    <a:pt x="0" y="0"/>
                  </a:moveTo>
                  <a:lnTo>
                    <a:pt x="62" y="118"/>
                  </a:lnTo>
                  <a:lnTo>
                    <a:pt x="120" y="0"/>
                  </a:lnTo>
                  <a:lnTo>
                    <a:pt x="0" y="0"/>
                  </a:lnTo>
                  <a:close/>
                </a:path>
              </a:pathLst>
            </a:custGeom>
            <a:solidFill>
              <a:srgbClr val="000000"/>
            </a:solidFill>
            <a:ln w="9525">
              <a:noFill/>
              <a:round/>
              <a:headEnd/>
              <a:tailEnd/>
            </a:ln>
          </p:spPr>
          <p:txBody>
            <a:bodyPr/>
            <a:lstStyle/>
            <a:p>
              <a:endParaRPr lang="en-US"/>
            </a:p>
          </p:txBody>
        </p:sp>
      </p:grpSp>
      <p:sp>
        <p:nvSpPr>
          <p:cNvPr id="18452" name="Rectangle 49"/>
          <p:cNvSpPr>
            <a:spLocks noChangeArrowheads="1"/>
          </p:cNvSpPr>
          <p:nvPr/>
        </p:nvSpPr>
        <p:spPr bwMode="auto">
          <a:xfrm>
            <a:off x="2128838" y="4633913"/>
            <a:ext cx="4846637" cy="533400"/>
          </a:xfrm>
          <a:prstGeom prst="rect">
            <a:avLst/>
          </a:prstGeom>
          <a:solidFill>
            <a:srgbClr val="FFFFFF"/>
          </a:solidFill>
          <a:ln w="17463">
            <a:solidFill>
              <a:srgbClr val="000000"/>
            </a:solidFill>
            <a:miter lim="800000"/>
            <a:headEnd/>
            <a:tailEnd/>
          </a:ln>
        </p:spPr>
        <p:txBody>
          <a:bodyPr/>
          <a:lstStyle/>
          <a:p>
            <a:endParaRPr lang="en-US"/>
          </a:p>
        </p:txBody>
      </p:sp>
      <p:sp>
        <p:nvSpPr>
          <p:cNvPr id="18453" name="Rectangle 50"/>
          <p:cNvSpPr>
            <a:spLocks noChangeArrowheads="1"/>
          </p:cNvSpPr>
          <p:nvPr/>
        </p:nvSpPr>
        <p:spPr bwMode="auto">
          <a:xfrm>
            <a:off x="2209800" y="4724400"/>
            <a:ext cx="4541838" cy="365125"/>
          </a:xfrm>
          <a:prstGeom prst="rect">
            <a:avLst/>
          </a:prstGeom>
          <a:noFill/>
          <a:ln w="9525">
            <a:noFill/>
            <a:miter lim="800000"/>
            <a:headEnd/>
            <a:tailEnd/>
          </a:ln>
        </p:spPr>
        <p:txBody>
          <a:bodyPr wrap="none" lIns="0" tIns="0" rIns="0" bIns="0">
            <a:spAutoFit/>
          </a:bodyPr>
          <a:lstStyle/>
          <a:p>
            <a:pPr eaLnBrk="1" hangingPunct="1"/>
            <a:r>
              <a:rPr lang="en-US" sz="2400" b="1">
                <a:solidFill>
                  <a:srgbClr val="0000CC"/>
                </a:solidFill>
                <a:latin typeface="Times New Roman" pitchFamily="18" charset="0"/>
              </a:rPr>
              <a:t>THE PROFESSIONAL SUCCESS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p>
            <a:r>
              <a:rPr lang="en-US"/>
              <a:t>www.eqindia.com</a:t>
            </a:r>
          </a:p>
        </p:txBody>
      </p:sp>
      <p:sp>
        <p:nvSpPr>
          <p:cNvPr id="19459" name="Slide Number Placeholder 4"/>
          <p:cNvSpPr>
            <a:spLocks noGrp="1"/>
          </p:cNvSpPr>
          <p:nvPr>
            <p:ph type="sldNum" sz="quarter" idx="11"/>
          </p:nvPr>
        </p:nvSpPr>
        <p:spPr>
          <a:noFill/>
        </p:spPr>
        <p:txBody>
          <a:bodyPr/>
          <a:lstStyle/>
          <a:p>
            <a:fld id="{FC4BEDF0-92A0-456B-9983-4AFC02AC4292}" type="slidenum">
              <a:rPr lang="en-US"/>
              <a:pPr/>
              <a:t>26</a:t>
            </a:fld>
            <a:endParaRPr lang="en-US" dirty="0"/>
          </a:p>
        </p:txBody>
      </p:sp>
      <p:sp>
        <p:nvSpPr>
          <p:cNvPr id="19460" name="Rectangle 2"/>
          <p:cNvSpPr>
            <a:spLocks noGrp="1" noChangeArrowheads="1"/>
          </p:cNvSpPr>
          <p:nvPr>
            <p:ph type="title"/>
          </p:nvPr>
        </p:nvSpPr>
        <p:spPr/>
        <p:txBody>
          <a:bodyPr/>
          <a:lstStyle/>
          <a:p>
            <a:pPr eaLnBrk="1" hangingPunct="1"/>
            <a:r>
              <a:rPr lang="en-US" smtClean="0"/>
              <a:t>What experts say</a:t>
            </a:r>
          </a:p>
        </p:txBody>
      </p:sp>
      <p:sp>
        <p:nvSpPr>
          <p:cNvPr id="19461" name="Rectangle 3"/>
          <p:cNvSpPr>
            <a:spLocks noGrp="1" noChangeArrowheads="1"/>
          </p:cNvSpPr>
          <p:nvPr>
            <p:ph type="body" idx="1"/>
          </p:nvPr>
        </p:nvSpPr>
        <p:spPr>
          <a:xfrm>
            <a:off x="0" y="2438400"/>
            <a:ext cx="8763000" cy="3657600"/>
          </a:xfrm>
        </p:spPr>
        <p:txBody>
          <a:bodyPr/>
          <a:lstStyle/>
          <a:p>
            <a:pPr algn="just" eaLnBrk="1" hangingPunct="1">
              <a:buFont typeface="Wingdings" pitchFamily="2" charset="2"/>
              <a:buNone/>
            </a:pPr>
            <a:r>
              <a:rPr lang="en-US" dirty="0" smtClean="0">
                <a:solidFill>
                  <a:srgbClr val="0000FF"/>
                </a:solidFill>
                <a:cs typeface="Times New Roman" pitchFamily="18" charset="0"/>
              </a:rPr>
              <a:t>	</a:t>
            </a:r>
            <a:r>
              <a:rPr lang="en-US" dirty="0" smtClean="0">
                <a:cs typeface="Times New Roman" pitchFamily="18" charset="0"/>
              </a:rPr>
              <a:t>Psychologists, Psychiatrists, Management consultants and Medical Doctors have been proving that there are personal characteristics called </a:t>
            </a:r>
            <a:r>
              <a:rPr lang="en-US" u="sng" dirty="0" smtClean="0">
                <a:cs typeface="Times New Roman" pitchFamily="18" charset="0"/>
              </a:rPr>
              <a:t>emotional intelligence </a:t>
            </a:r>
            <a:r>
              <a:rPr lang="en-US" dirty="0" smtClean="0">
                <a:cs typeface="Times New Roman" pitchFamily="18" charset="0"/>
              </a:rPr>
              <a:t>which are responsible for the ways how we behave, how we feel, how we relate to others, how well we do at our jobs, and how healthy we are</a:t>
            </a:r>
            <a:r>
              <a:rPr lang="en-US" dirty="0" smtClean="0">
                <a:solidFill>
                  <a:srgbClr val="0000FF"/>
                </a:solidFill>
                <a:cs typeface="Times New Roman" pitchFamily="18" charset="0"/>
              </a:rPr>
              <a:t>.  </a:t>
            </a:r>
            <a:r>
              <a:rPr lang="en-US" dirty="0" smtClean="0"/>
              <a:t> </a:t>
            </a:r>
          </a:p>
        </p:txBody>
      </p:sp>
      <p:pic>
        <p:nvPicPr>
          <p:cNvPr id="19462" name="Picture 4" descr="bd05515_"/>
          <p:cNvPicPr>
            <a:picLocks noChangeAspect="1" noChangeArrowheads="1"/>
          </p:cNvPicPr>
          <p:nvPr/>
        </p:nvPicPr>
        <p:blipFill>
          <a:blip r:embed="rId2"/>
          <a:srcRect/>
          <a:stretch>
            <a:fillRect/>
          </a:stretch>
        </p:blipFill>
        <p:spPr bwMode="auto">
          <a:xfrm>
            <a:off x="6388100" y="0"/>
            <a:ext cx="2755900" cy="2209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p:spPr>
        <p:txBody>
          <a:bodyPr/>
          <a:lstStyle/>
          <a:p>
            <a:r>
              <a:rPr lang="en-US"/>
              <a:t>www.eqindia.com</a:t>
            </a:r>
          </a:p>
        </p:txBody>
      </p:sp>
      <p:sp>
        <p:nvSpPr>
          <p:cNvPr id="20483" name="Slide Number Placeholder 4"/>
          <p:cNvSpPr>
            <a:spLocks noGrp="1"/>
          </p:cNvSpPr>
          <p:nvPr>
            <p:ph type="sldNum" sz="quarter" idx="11"/>
          </p:nvPr>
        </p:nvSpPr>
        <p:spPr>
          <a:noFill/>
        </p:spPr>
        <p:txBody>
          <a:bodyPr/>
          <a:lstStyle/>
          <a:p>
            <a:fld id="{C91F5662-426D-4027-BE22-3E7B7773F621}" type="slidenum">
              <a:rPr lang="en-US"/>
              <a:pPr/>
              <a:t>27</a:t>
            </a:fld>
            <a:endParaRPr lang="en-US"/>
          </a:p>
        </p:txBody>
      </p:sp>
      <p:sp>
        <p:nvSpPr>
          <p:cNvPr id="20484" name="Rectangle 2"/>
          <p:cNvSpPr>
            <a:spLocks noGrp="1" noChangeArrowheads="1"/>
          </p:cNvSpPr>
          <p:nvPr>
            <p:ph type="title"/>
          </p:nvPr>
        </p:nvSpPr>
        <p:spPr/>
        <p:txBody>
          <a:bodyPr/>
          <a:lstStyle/>
          <a:p>
            <a:pPr eaLnBrk="1" hangingPunct="1"/>
            <a:r>
              <a:rPr lang="en-US" dirty="0" smtClean="0"/>
              <a:t>Cont...</a:t>
            </a:r>
          </a:p>
        </p:txBody>
      </p:sp>
      <p:sp>
        <p:nvSpPr>
          <p:cNvPr id="20485" name="Rectangle 3"/>
          <p:cNvSpPr>
            <a:spLocks noGrp="1" noChangeArrowheads="1"/>
          </p:cNvSpPr>
          <p:nvPr>
            <p:ph type="body" idx="1"/>
          </p:nvPr>
        </p:nvSpPr>
        <p:spPr>
          <a:xfrm>
            <a:off x="914400" y="2209800"/>
            <a:ext cx="7772400" cy="3810000"/>
          </a:xfrm>
        </p:spPr>
        <p:txBody>
          <a:bodyPr/>
          <a:lstStyle/>
          <a:p>
            <a:pPr algn="just" eaLnBrk="1" hangingPunct="1">
              <a:buFont typeface="Wingdings" pitchFamily="2" charset="2"/>
              <a:buNone/>
            </a:pPr>
            <a:r>
              <a:rPr lang="en-US" dirty="0" smtClean="0">
                <a:solidFill>
                  <a:srgbClr val="0000FF"/>
                </a:solidFill>
                <a:cs typeface="Times New Roman" pitchFamily="18" charset="0"/>
              </a:rPr>
              <a:t>	</a:t>
            </a:r>
            <a:r>
              <a:rPr lang="en-US" dirty="0" smtClean="0">
                <a:cs typeface="Times New Roman" pitchFamily="18" charset="0"/>
              </a:rPr>
              <a:t>Emotional Intelligence tendencies can result in being uncomfortable with other people, not being happy with your job, not succeeding at your job, and even being physically and psychologically unhealthy - with stress-related problems, or not having satisfactory interpersonal relations</a:t>
            </a:r>
            <a:r>
              <a:rPr lang="en-US" dirty="0" smtClean="0">
                <a:solidFill>
                  <a:srgbClr val="0000FF"/>
                </a:solidFill>
                <a:cs typeface="Times New Roman" pitchFamily="18" charset="0"/>
              </a:rPr>
              <a:t> </a:t>
            </a:r>
            <a:r>
              <a:rPr lang="en-US" dirty="0" smtClean="0"/>
              <a:t>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0" name="AutoShape 6"/>
          <p:cNvSpPr>
            <a:spLocks noChangeArrowheads="1"/>
          </p:cNvSpPr>
          <p:nvPr/>
        </p:nvSpPr>
        <p:spPr bwMode="auto">
          <a:xfrm>
            <a:off x="3276600" y="4572000"/>
            <a:ext cx="533400" cy="1371600"/>
          </a:xfrm>
          <a:prstGeom prst="triangle">
            <a:avLst>
              <a:gd name="adj" fmla="val 50000"/>
            </a:avLst>
          </a:prstGeom>
          <a:solidFill>
            <a:srgbClr val="990099"/>
          </a:solidFill>
          <a:ln w="9525">
            <a:solidFill>
              <a:schemeClr val="tx1"/>
            </a:solidFill>
            <a:miter lim="800000"/>
            <a:headEnd/>
            <a:tailEnd/>
          </a:ln>
          <a:effectLst>
            <a:outerShdw dist="107763" dir="18900000" algn="ctr" rotWithShape="0">
              <a:srgbClr val="993366"/>
            </a:outerShdw>
          </a:effectLst>
        </p:spPr>
        <p:txBody>
          <a:bodyPr wrap="none" anchor="ctr"/>
          <a:lstStyle/>
          <a:p>
            <a:pPr>
              <a:defRPr/>
            </a:pPr>
            <a:endParaRPr lang="en-US"/>
          </a:p>
        </p:txBody>
      </p:sp>
      <p:graphicFrame>
        <p:nvGraphicFramePr>
          <p:cNvPr id="7170" name="Object 5"/>
          <p:cNvGraphicFramePr>
            <a:graphicFrameLocks noChangeAspect="1"/>
          </p:cNvGraphicFramePr>
          <p:nvPr/>
        </p:nvGraphicFramePr>
        <p:xfrm>
          <a:off x="304800" y="4605338"/>
          <a:ext cx="3048000" cy="2252662"/>
        </p:xfrm>
        <a:graphic>
          <a:graphicData uri="http://schemas.openxmlformats.org/presentationml/2006/ole">
            <p:oleObj spid="_x0000_s2050" name="Clip" r:id="rId4" imgW="3139200" imgH="2318760" progId="">
              <p:embed/>
            </p:oleObj>
          </a:graphicData>
        </a:graphic>
      </p:graphicFrame>
      <p:sp>
        <p:nvSpPr>
          <p:cNvPr id="7172" name="Rectangle 2"/>
          <p:cNvSpPr>
            <a:spLocks noGrp="1" noChangeArrowheads="1"/>
          </p:cNvSpPr>
          <p:nvPr>
            <p:ph type="title"/>
          </p:nvPr>
        </p:nvSpPr>
        <p:spPr/>
        <p:txBody>
          <a:bodyPr/>
          <a:lstStyle/>
          <a:p>
            <a:r>
              <a:rPr lang="en-US" smtClean="0"/>
              <a:t>The 5 Components of EI</a:t>
            </a:r>
          </a:p>
        </p:txBody>
      </p:sp>
      <p:sp>
        <p:nvSpPr>
          <p:cNvPr id="7173" name="Oval 3"/>
          <p:cNvSpPr>
            <a:spLocks noChangeArrowheads="1"/>
          </p:cNvSpPr>
          <p:nvPr/>
        </p:nvSpPr>
        <p:spPr bwMode="auto">
          <a:xfrm>
            <a:off x="685800" y="2286000"/>
            <a:ext cx="7924800" cy="2743200"/>
          </a:xfrm>
          <a:prstGeom prst="ellipse">
            <a:avLst/>
          </a:prstGeom>
          <a:solidFill>
            <a:schemeClr val="bg1"/>
          </a:solidFill>
          <a:ln w="9525">
            <a:round/>
            <a:headEnd/>
            <a:tailEnd/>
          </a:ln>
          <a:scene3d>
            <a:camera prst="legacyPerspectiveFront">
              <a:rot lat="20099998" lon="20099998" rev="0"/>
            </a:camera>
            <a:lightRig rig="legacyFlat4" dir="b"/>
          </a:scene3d>
          <a:sp3d extrusionH="430200" prstMaterial="legacyMatte">
            <a:bevelT w="13500" h="13500" prst="angle"/>
            <a:bevelB w="13500" h="13500" prst="angle"/>
            <a:extrusionClr>
              <a:srgbClr val="CC00CC"/>
            </a:extrusionClr>
          </a:sp3d>
        </p:spPr>
        <p:txBody>
          <a:bodyPr wrap="none" anchor="ctr">
            <a:flatTx/>
          </a:bodyPr>
          <a:lstStyle/>
          <a:p>
            <a:pPr algn="ctr">
              <a:buFontTx/>
              <a:buChar char="•"/>
            </a:pPr>
            <a:r>
              <a:rPr lang="en-US" sz="2000" b="1" dirty="0"/>
              <a:t>Emotional Self-Awareness</a:t>
            </a:r>
          </a:p>
          <a:p>
            <a:pPr algn="ctr">
              <a:buFontTx/>
              <a:buChar char="•"/>
            </a:pPr>
            <a:r>
              <a:rPr lang="en-US" sz="2000" b="1" dirty="0"/>
              <a:t>Managing one’s own emotions</a:t>
            </a:r>
          </a:p>
          <a:p>
            <a:pPr algn="ctr">
              <a:buFontTx/>
              <a:buChar char="•"/>
            </a:pPr>
            <a:r>
              <a:rPr lang="en-US" sz="2000" b="1" dirty="0"/>
              <a:t>Using emotions to maximize intellectual processing </a:t>
            </a:r>
          </a:p>
          <a:p>
            <a:pPr algn="ctr"/>
            <a:r>
              <a:rPr lang="en-US" sz="2000" b="1" dirty="0"/>
              <a:t>and decision-making</a:t>
            </a:r>
          </a:p>
          <a:p>
            <a:pPr algn="ctr">
              <a:buFontTx/>
              <a:buChar char="•"/>
            </a:pPr>
            <a:r>
              <a:rPr lang="en-US" sz="2000" b="1" dirty="0"/>
              <a:t>Developing empathy</a:t>
            </a:r>
          </a:p>
          <a:p>
            <a:pPr algn="ctr">
              <a:buFontTx/>
              <a:buChar char="•"/>
            </a:pPr>
            <a:r>
              <a:rPr lang="en-US" sz="2000" b="1" dirty="0"/>
              <a:t>The art of social relationships </a:t>
            </a:r>
          </a:p>
          <a:p>
            <a:pPr algn="ctr"/>
            <a:r>
              <a:rPr lang="en-US" sz="2000" b="1" dirty="0"/>
              <a:t>(managing emotions in others)</a:t>
            </a:r>
          </a:p>
        </p:txBody>
      </p:sp>
      <p:sp>
        <p:nvSpPr>
          <p:cNvPr id="7174" name="Rectangle 4"/>
          <p:cNvSpPr>
            <a:spLocks noChangeArrowheads="1"/>
          </p:cNvSpPr>
          <p:nvPr/>
        </p:nvSpPr>
        <p:spPr bwMode="auto">
          <a:xfrm>
            <a:off x="1371600" y="4876800"/>
            <a:ext cx="1752600" cy="1295400"/>
          </a:xfrm>
          <a:prstGeom prst="rect">
            <a:avLst/>
          </a:prstGeom>
          <a:solidFill>
            <a:schemeClr val="bg1"/>
          </a:solidFill>
          <a:ln w="9525">
            <a:noFill/>
            <a:miter lim="800000"/>
            <a:headEnd/>
            <a:tailEnd/>
          </a:ln>
        </p:spPr>
        <p:txBody>
          <a:bodyPr wrap="none" anchor="ctr"/>
          <a:lstStyle/>
          <a:p>
            <a:pPr>
              <a:buFont typeface="Marlett" pitchFamily="2" charset="2"/>
              <a:buNone/>
            </a:pPr>
            <a:r>
              <a:rPr lang="en-US" sz="1200" dirty="0" err="1"/>
              <a:t>Goleman’s</a:t>
            </a:r>
            <a:r>
              <a:rPr lang="en-US" sz="1200" dirty="0"/>
              <a:t> Categories</a:t>
            </a:r>
          </a:p>
          <a:p>
            <a:pPr>
              <a:buFont typeface="Marlett" pitchFamily="2" charset="2"/>
              <a:buChar char="y"/>
            </a:pPr>
            <a:r>
              <a:rPr lang="en-US" sz="1200" dirty="0"/>
              <a:t>Self-Awareness</a:t>
            </a:r>
          </a:p>
          <a:p>
            <a:pPr>
              <a:buFont typeface="Marlett" pitchFamily="2" charset="2"/>
              <a:buChar char="y"/>
            </a:pPr>
            <a:r>
              <a:rPr lang="en-US" sz="1200" dirty="0"/>
              <a:t>Self-Regulation</a:t>
            </a:r>
          </a:p>
          <a:p>
            <a:pPr>
              <a:buFont typeface="Marlett" pitchFamily="2" charset="2"/>
              <a:buChar char="y"/>
            </a:pPr>
            <a:r>
              <a:rPr lang="en-US" sz="1200" dirty="0"/>
              <a:t>Self-Motivation</a:t>
            </a:r>
          </a:p>
          <a:p>
            <a:pPr>
              <a:buFont typeface="Marlett" pitchFamily="2" charset="2"/>
              <a:buChar char="y"/>
            </a:pPr>
            <a:r>
              <a:rPr lang="en-US" sz="1200" dirty="0"/>
              <a:t>Social Awareness</a:t>
            </a:r>
          </a:p>
          <a:p>
            <a:pPr>
              <a:buFont typeface="Marlett" pitchFamily="2" charset="2"/>
              <a:buChar char="y"/>
            </a:pPr>
            <a:r>
              <a:rPr lang="en-US" sz="1200" dirty="0"/>
              <a:t>Social Skills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685800" y="304800"/>
            <a:ext cx="7772400" cy="1143000"/>
          </a:xfrm>
        </p:spPr>
        <p:txBody>
          <a:bodyPr/>
          <a:lstStyle/>
          <a:p>
            <a:r>
              <a:rPr lang="en-US" smtClean="0"/>
              <a:t>Emotional self-awareness</a:t>
            </a:r>
          </a:p>
        </p:txBody>
      </p:sp>
      <p:sp>
        <p:nvSpPr>
          <p:cNvPr id="8197" name="Rectangle 3"/>
          <p:cNvSpPr>
            <a:spLocks noGrp="1" noChangeArrowheads="1"/>
          </p:cNvSpPr>
          <p:nvPr>
            <p:ph type="body" idx="1"/>
          </p:nvPr>
        </p:nvSpPr>
        <p:spPr>
          <a:xfrm>
            <a:off x="762000" y="1600200"/>
            <a:ext cx="7772400" cy="3048000"/>
          </a:xfrm>
        </p:spPr>
        <p:txBody>
          <a:bodyPr/>
          <a:lstStyle/>
          <a:p>
            <a:r>
              <a:rPr lang="en-US" sz="2800" dirty="0" smtClean="0"/>
              <a:t>The inability to notice our true feelings leaves us at their mercy.</a:t>
            </a:r>
          </a:p>
          <a:p>
            <a:r>
              <a:rPr lang="en-US" sz="2800" dirty="0" smtClean="0"/>
              <a:t>People with greater certainty about their feelings are better pilots of their lives</a:t>
            </a:r>
          </a:p>
          <a:p>
            <a:pPr>
              <a:buFontTx/>
              <a:buNone/>
            </a:pPr>
            <a:r>
              <a:rPr lang="en-US" sz="2800" dirty="0" smtClean="0"/>
              <a:t>   and have a surer sense about how they feel about personal decisions.</a:t>
            </a:r>
          </a:p>
        </p:txBody>
      </p:sp>
      <p:sp>
        <p:nvSpPr>
          <p:cNvPr id="8198" name="Oval 4"/>
          <p:cNvSpPr>
            <a:spLocks noChangeArrowheads="1"/>
          </p:cNvSpPr>
          <p:nvPr/>
        </p:nvSpPr>
        <p:spPr bwMode="auto">
          <a:xfrm>
            <a:off x="2057400" y="4648200"/>
            <a:ext cx="5638800" cy="914400"/>
          </a:xfrm>
          <a:prstGeom prst="ellipse">
            <a:avLst/>
          </a:prstGeom>
          <a:solidFill>
            <a:schemeClr val="bg1"/>
          </a:solidFill>
          <a:ln w="9525">
            <a:solidFill>
              <a:srgbClr val="CC00CC"/>
            </a:solidFill>
            <a:round/>
            <a:headEnd/>
            <a:tailEnd/>
          </a:ln>
        </p:spPr>
        <p:txBody>
          <a:bodyPr wrap="none" anchor="ctr"/>
          <a:lstStyle/>
          <a:p>
            <a:pPr algn="ctr"/>
            <a:r>
              <a:rPr lang="en-US" sz="1400" dirty="0" smtClean="0"/>
              <a:t>Capacity for understanding one’s emotions, one’s strengths, and </a:t>
            </a:r>
          </a:p>
          <a:p>
            <a:pPr algn="ctr"/>
            <a:r>
              <a:rPr lang="en-US" sz="1400" dirty="0" smtClean="0"/>
              <a:t>one’s weakness.</a:t>
            </a:r>
          </a:p>
        </p:txBody>
      </p:sp>
      <p:graphicFrame>
        <p:nvGraphicFramePr>
          <p:cNvPr id="8195" name="Object 7"/>
          <p:cNvGraphicFramePr>
            <a:graphicFrameLocks noChangeAspect="1"/>
          </p:cNvGraphicFramePr>
          <p:nvPr/>
        </p:nvGraphicFramePr>
        <p:xfrm>
          <a:off x="457199" y="5562600"/>
          <a:ext cx="2456951" cy="1017588"/>
        </p:xfrm>
        <a:graphic>
          <a:graphicData uri="http://schemas.openxmlformats.org/presentationml/2006/ole">
            <p:oleObj spid="_x0000_s3075" name="Clip" r:id="rId4" imgW="3139200" imgH="2318760" progId="">
              <p:embed/>
            </p:oleObj>
          </a:graphicData>
        </a:graphic>
      </p:graphicFrame>
      <p:sp>
        <p:nvSpPr>
          <p:cNvPr id="8199" name="Rectangle 8"/>
          <p:cNvSpPr>
            <a:spLocks noChangeArrowheads="1"/>
          </p:cNvSpPr>
          <p:nvPr/>
        </p:nvSpPr>
        <p:spPr bwMode="auto">
          <a:xfrm>
            <a:off x="1295400" y="5486400"/>
            <a:ext cx="1447800" cy="914400"/>
          </a:xfrm>
          <a:prstGeom prst="rect">
            <a:avLst/>
          </a:prstGeom>
          <a:noFill/>
          <a:ln w="9525">
            <a:noFill/>
            <a:miter lim="800000"/>
            <a:headEnd/>
            <a:tailEnd/>
          </a:ln>
        </p:spPr>
        <p:txBody>
          <a:bodyPr wrap="none" anchor="ctr"/>
          <a:lstStyle/>
          <a:p>
            <a:pPr algn="ctr"/>
            <a:r>
              <a:rPr lang="en-US" sz="1200" dirty="0"/>
              <a:t>Self-awareness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US" dirty="0"/>
          </a:p>
        </p:txBody>
      </p:sp>
      <p:sp>
        <p:nvSpPr>
          <p:cNvPr id="3" name="Content Placeholder 2"/>
          <p:cNvSpPr>
            <a:spLocks noGrp="1"/>
          </p:cNvSpPr>
          <p:nvPr>
            <p:ph sz="quarter" idx="1"/>
          </p:nvPr>
        </p:nvSpPr>
        <p:spPr/>
        <p:txBody>
          <a:bodyPr>
            <a:normAutofit/>
          </a:bodyPr>
          <a:lstStyle/>
          <a:p>
            <a:pPr>
              <a:buNone/>
            </a:pPr>
            <a:r>
              <a:rPr lang="en-US" sz="2400" dirty="0" smtClean="0">
                <a:latin typeface="Times New Roman" pitchFamily="18" charset="0"/>
                <a:cs typeface="Times New Roman" pitchFamily="18" charset="0"/>
              </a:rPr>
              <a:t>In general ‘emotion’ is used to designate “ a state of consciousness having to do with the arousal of feelings”</a:t>
            </a:r>
          </a:p>
          <a:p>
            <a:r>
              <a:rPr lang="en-US" sz="2400" dirty="0" smtClean="0">
                <a:latin typeface="Times New Roman" pitchFamily="18" charset="0"/>
                <a:cs typeface="Times New Roman" pitchFamily="18" charset="0"/>
              </a:rPr>
              <a:t>A mental state that arises spontaneously rather than through conscious effort and is often accompanied by physiological changes; a feeling: the emotions of joy, sorrow, reverence, hate, and love.</a:t>
            </a:r>
          </a:p>
          <a:p>
            <a:r>
              <a:rPr lang="en-US" sz="2400" dirty="0" smtClean="0">
                <a:latin typeface="Times New Roman" pitchFamily="18" charset="0"/>
                <a:cs typeface="Times New Roman" pitchFamily="18" charset="0"/>
              </a:rPr>
              <a:t>A state of mental agitation or disturbance: spoke unsteadily in a voice that betrayed his emotion. See synonyms at feeling. </a:t>
            </a:r>
          </a:p>
          <a:p>
            <a:r>
              <a:rPr lang="en-US" sz="2400" dirty="0" smtClean="0">
                <a:latin typeface="Times New Roman" pitchFamily="18" charset="0"/>
                <a:cs typeface="Times New Roman" pitchFamily="18" charset="0"/>
              </a:rPr>
              <a:t>The part of the consciousness that involves feeling; sensibility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1027"/>
          <p:cNvGraphicFramePr>
            <a:graphicFrameLocks noChangeAspect="1"/>
          </p:cNvGraphicFramePr>
          <p:nvPr/>
        </p:nvGraphicFramePr>
        <p:xfrm>
          <a:off x="4800600" y="1371600"/>
          <a:ext cx="1039813" cy="3697288"/>
        </p:xfrm>
        <a:graphic>
          <a:graphicData uri="http://schemas.openxmlformats.org/presentationml/2006/ole">
            <p:oleObj spid="_x0000_s4098" name="Clip" r:id="rId4" imgW="1040040" imgH="3696840" progId="">
              <p:embed/>
            </p:oleObj>
          </a:graphicData>
        </a:graphic>
      </p:graphicFrame>
      <p:sp>
        <p:nvSpPr>
          <p:cNvPr id="150530" name="Rectangle 1026"/>
          <p:cNvSpPr>
            <a:spLocks noChangeArrowheads="1"/>
          </p:cNvSpPr>
          <p:nvPr/>
        </p:nvSpPr>
        <p:spPr bwMode="auto">
          <a:xfrm>
            <a:off x="762000" y="685800"/>
            <a:ext cx="4953000" cy="5181600"/>
          </a:xfrm>
          <a:prstGeom prst="rect">
            <a:avLst/>
          </a:prstGeom>
          <a:noFill/>
          <a:ln w="9525">
            <a:noFill/>
            <a:miter lim="800000"/>
            <a:headEnd/>
            <a:tailEnd/>
          </a:ln>
        </p:spPr>
        <p:txBody>
          <a:bodyPr wrap="none" anchor="ctr"/>
          <a:lstStyle/>
          <a:p>
            <a:pPr algn="ctr"/>
            <a:r>
              <a:rPr lang="en-US" b="1" dirty="0" err="1">
                <a:solidFill>
                  <a:srgbClr val="CC00CC"/>
                </a:solidFill>
              </a:rPr>
              <a:t>Alexithymia</a:t>
            </a:r>
            <a:r>
              <a:rPr lang="en-US" b="1" dirty="0">
                <a:solidFill>
                  <a:srgbClr val="CC00CC"/>
                </a:solidFill>
              </a:rPr>
              <a:t>;</a:t>
            </a:r>
          </a:p>
          <a:p>
            <a:pPr algn="ctr"/>
            <a:r>
              <a:rPr lang="en-US" b="1" dirty="0">
                <a:solidFill>
                  <a:srgbClr val="CC00CC"/>
                </a:solidFill>
              </a:rPr>
              <a:t>when self awareness</a:t>
            </a:r>
          </a:p>
          <a:p>
            <a:pPr algn="ctr"/>
            <a:r>
              <a:rPr lang="en-US" b="1" dirty="0">
                <a:solidFill>
                  <a:srgbClr val="CC00CC"/>
                </a:solidFill>
              </a:rPr>
              <a:t>is impoverished.</a:t>
            </a:r>
          </a:p>
          <a:p>
            <a:pPr algn="ctr">
              <a:buFontTx/>
              <a:buChar char="•"/>
            </a:pPr>
            <a:r>
              <a:rPr lang="en-US" b="1" dirty="0">
                <a:solidFill>
                  <a:srgbClr val="CC00CC"/>
                </a:solidFill>
              </a:rPr>
              <a:t>No words for</a:t>
            </a:r>
          </a:p>
          <a:p>
            <a:pPr algn="ctr"/>
            <a:r>
              <a:rPr lang="en-US" b="1" dirty="0">
                <a:solidFill>
                  <a:srgbClr val="CC00CC"/>
                </a:solidFill>
              </a:rPr>
              <a:t>emotion</a:t>
            </a:r>
          </a:p>
          <a:p>
            <a:pPr algn="ctr">
              <a:buFontTx/>
              <a:buChar char="•"/>
            </a:pPr>
            <a:r>
              <a:rPr lang="en-US" b="1" dirty="0">
                <a:solidFill>
                  <a:srgbClr val="CC00CC"/>
                </a:solidFill>
              </a:rPr>
              <a:t>Difficulty in </a:t>
            </a:r>
          </a:p>
          <a:p>
            <a:pPr algn="ctr"/>
            <a:r>
              <a:rPr lang="en-US" b="1" dirty="0">
                <a:solidFill>
                  <a:srgbClr val="CC00CC"/>
                </a:solidFill>
              </a:rPr>
              <a:t>distinguishing </a:t>
            </a:r>
          </a:p>
          <a:p>
            <a:pPr algn="ctr"/>
            <a:r>
              <a:rPr lang="en-US" b="1" dirty="0">
                <a:solidFill>
                  <a:srgbClr val="CC00CC"/>
                </a:solidFill>
              </a:rPr>
              <a:t>between emotions</a:t>
            </a:r>
          </a:p>
          <a:p>
            <a:pPr algn="ctr">
              <a:buFontTx/>
              <a:buChar char="•"/>
            </a:pPr>
            <a:r>
              <a:rPr lang="en-US" b="1" dirty="0">
                <a:solidFill>
                  <a:srgbClr val="CC00CC"/>
                </a:solidFill>
              </a:rPr>
              <a:t>Impoverished capacity</a:t>
            </a:r>
          </a:p>
          <a:p>
            <a:pPr algn="ctr"/>
            <a:r>
              <a:rPr lang="en-US" b="1" dirty="0">
                <a:solidFill>
                  <a:srgbClr val="CC00CC"/>
                </a:solidFill>
              </a:rPr>
              <a:t>for fantasy</a:t>
            </a:r>
          </a:p>
          <a:p>
            <a:pPr algn="ctr">
              <a:buFontTx/>
              <a:buChar char="•"/>
            </a:pPr>
            <a:r>
              <a:rPr lang="en-US" b="1" dirty="0">
                <a:solidFill>
                  <a:srgbClr val="CC00CC"/>
                </a:solidFill>
              </a:rPr>
              <a:t>Over-concern with</a:t>
            </a:r>
          </a:p>
          <a:p>
            <a:pPr algn="ctr"/>
            <a:r>
              <a:rPr lang="en-US" b="1" dirty="0">
                <a:solidFill>
                  <a:srgbClr val="CC00CC"/>
                </a:solidFill>
              </a:rPr>
              <a:t>physical symptoms</a:t>
            </a:r>
          </a:p>
          <a:p>
            <a:pPr algn="ctr"/>
            <a:endParaRPr lang="en-US" b="1" dirty="0">
              <a:solidFill>
                <a:srgbClr val="CC00CC"/>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50530"/>
                                        </p:tgtEl>
                                        <p:attrNameLst>
                                          <p:attrName>style.visibility</p:attrName>
                                        </p:attrNameLst>
                                      </p:cBhvr>
                                      <p:to>
                                        <p:strVal val="visible"/>
                                      </p:to>
                                    </p:set>
                                    <p:anim to="" calcmode="lin" valueType="num">
                                      <p:cBhvr>
                                        <p:cTn id="7" dur="1" fill="hold"/>
                                        <p:tgtEl>
                                          <p:spTgt spid="15053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530"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6"/>
          <p:cNvGraphicFramePr>
            <a:graphicFrameLocks noChangeAspect="1"/>
          </p:cNvGraphicFramePr>
          <p:nvPr/>
        </p:nvGraphicFramePr>
        <p:xfrm>
          <a:off x="304800" y="5900738"/>
          <a:ext cx="2438400" cy="957262"/>
        </p:xfrm>
        <a:graphic>
          <a:graphicData uri="http://schemas.openxmlformats.org/presentationml/2006/ole">
            <p:oleObj spid="_x0000_s5122" name="Clip" r:id="rId4" imgW="3139200" imgH="2318760" progId="">
              <p:embed/>
            </p:oleObj>
          </a:graphicData>
        </a:graphic>
      </p:graphicFrame>
      <p:sp>
        <p:nvSpPr>
          <p:cNvPr id="10243" name="Rectangle 2"/>
          <p:cNvSpPr>
            <a:spLocks noGrp="1" noChangeArrowheads="1"/>
          </p:cNvSpPr>
          <p:nvPr>
            <p:ph type="title"/>
          </p:nvPr>
        </p:nvSpPr>
        <p:spPr>
          <a:xfrm>
            <a:off x="685800" y="304800"/>
            <a:ext cx="7772400" cy="1143000"/>
          </a:xfrm>
        </p:spPr>
        <p:txBody>
          <a:bodyPr/>
          <a:lstStyle/>
          <a:p>
            <a:r>
              <a:rPr lang="en-US" dirty="0" smtClean="0"/>
              <a:t>Managing one’s own emotions</a:t>
            </a:r>
          </a:p>
        </p:txBody>
      </p:sp>
      <p:sp>
        <p:nvSpPr>
          <p:cNvPr id="10244" name="Rectangle 3"/>
          <p:cNvSpPr>
            <a:spLocks noGrp="1" noChangeArrowheads="1"/>
          </p:cNvSpPr>
          <p:nvPr>
            <p:ph type="body" idx="1"/>
          </p:nvPr>
        </p:nvSpPr>
        <p:spPr>
          <a:xfrm>
            <a:off x="762000" y="1371600"/>
            <a:ext cx="7772400" cy="4114800"/>
          </a:xfrm>
        </p:spPr>
        <p:txBody>
          <a:bodyPr/>
          <a:lstStyle/>
          <a:p>
            <a:r>
              <a:rPr lang="en-US" sz="2800" dirty="0" smtClean="0">
                <a:solidFill>
                  <a:srgbClr val="CC00CC"/>
                </a:solidFill>
              </a:rPr>
              <a:t>EI</a:t>
            </a:r>
            <a:r>
              <a:rPr lang="en-US" sz="2800" dirty="0" smtClean="0"/>
              <a:t> is like a </a:t>
            </a:r>
            <a:r>
              <a:rPr lang="en-US" sz="2800" dirty="0" smtClean="0">
                <a:solidFill>
                  <a:srgbClr val="CC00CC"/>
                </a:solidFill>
              </a:rPr>
              <a:t>smoke alarm</a:t>
            </a:r>
            <a:r>
              <a:rPr lang="en-US" sz="2800" dirty="0" smtClean="0"/>
              <a:t>--we’re not good at influencing whether a particular emotion will arise. EI tells us something is arising.</a:t>
            </a:r>
          </a:p>
          <a:p>
            <a:r>
              <a:rPr lang="en-US" sz="2800" dirty="0" smtClean="0"/>
              <a:t>We do have tremendous individual </a:t>
            </a:r>
            <a:r>
              <a:rPr lang="en-US" sz="2800" dirty="0" smtClean="0">
                <a:solidFill>
                  <a:srgbClr val="CC00CC"/>
                </a:solidFill>
              </a:rPr>
              <a:t>variability</a:t>
            </a:r>
            <a:r>
              <a:rPr lang="en-US" sz="2800" dirty="0" smtClean="0"/>
              <a:t> in the degree to which we can </a:t>
            </a:r>
            <a:r>
              <a:rPr lang="en-US" sz="2800" dirty="0" smtClean="0">
                <a:solidFill>
                  <a:srgbClr val="33CC33"/>
                </a:solidFill>
              </a:rPr>
              <a:t>consciously limit</a:t>
            </a:r>
            <a:r>
              <a:rPr lang="en-US" sz="2800" dirty="0" smtClean="0"/>
              <a:t> the </a:t>
            </a:r>
            <a:r>
              <a:rPr lang="en-US" sz="2800" dirty="0" smtClean="0">
                <a:solidFill>
                  <a:srgbClr val="CC00CC"/>
                </a:solidFill>
              </a:rPr>
              <a:t>duration</a:t>
            </a:r>
            <a:r>
              <a:rPr lang="en-US" sz="2800" dirty="0" smtClean="0"/>
              <a:t> of unpleasant emotions and the degree of influence over the </a:t>
            </a:r>
            <a:r>
              <a:rPr lang="en-US" sz="2800" dirty="0" smtClean="0">
                <a:solidFill>
                  <a:srgbClr val="CC00CC"/>
                </a:solidFill>
              </a:rPr>
              <a:t>behaviors</a:t>
            </a:r>
            <a:r>
              <a:rPr lang="en-US" sz="2800" dirty="0" smtClean="0"/>
              <a:t> which may arise.</a:t>
            </a:r>
          </a:p>
          <a:p>
            <a:endParaRPr lang="en-US" sz="2800" dirty="0" smtClean="0"/>
          </a:p>
        </p:txBody>
      </p:sp>
      <p:sp>
        <p:nvSpPr>
          <p:cNvPr id="10247" name="Text Box 7"/>
          <p:cNvSpPr txBox="1">
            <a:spLocks noChangeArrowheads="1"/>
          </p:cNvSpPr>
          <p:nvPr/>
        </p:nvSpPr>
        <p:spPr bwMode="auto">
          <a:xfrm>
            <a:off x="1127125" y="6186488"/>
            <a:ext cx="1425575" cy="304800"/>
          </a:xfrm>
          <a:prstGeom prst="rect">
            <a:avLst/>
          </a:prstGeom>
          <a:noFill/>
          <a:ln w="9525">
            <a:noFill/>
            <a:miter lim="800000"/>
            <a:headEnd/>
            <a:tailEnd/>
          </a:ln>
        </p:spPr>
        <p:txBody>
          <a:bodyPr wrap="none">
            <a:spAutoFit/>
          </a:bodyPr>
          <a:lstStyle/>
          <a:p>
            <a:r>
              <a:rPr lang="en-US" sz="1400"/>
              <a:t>Self regulation</a:t>
            </a:r>
          </a:p>
        </p:txBody>
      </p:sp>
      <p:sp>
        <p:nvSpPr>
          <p:cNvPr id="8" name="Oval 4"/>
          <p:cNvSpPr>
            <a:spLocks noChangeArrowheads="1"/>
          </p:cNvSpPr>
          <p:nvPr/>
        </p:nvSpPr>
        <p:spPr bwMode="auto">
          <a:xfrm>
            <a:off x="2133600" y="5105400"/>
            <a:ext cx="5638800" cy="914400"/>
          </a:xfrm>
          <a:prstGeom prst="ellipse">
            <a:avLst/>
          </a:prstGeom>
          <a:solidFill>
            <a:schemeClr val="bg1"/>
          </a:solidFill>
          <a:ln w="9525">
            <a:solidFill>
              <a:srgbClr val="CC00CC"/>
            </a:solidFill>
            <a:round/>
            <a:headEnd/>
            <a:tailEnd/>
          </a:ln>
        </p:spPr>
        <p:txBody>
          <a:bodyPr wrap="none" anchor="ctr"/>
          <a:lstStyle/>
          <a:p>
            <a:pPr algn="ctr"/>
            <a:r>
              <a:rPr lang="en-US" sz="1400" dirty="0" smtClean="0"/>
              <a:t>Capacity for effectively managing one’s motives and </a:t>
            </a:r>
          </a:p>
          <a:p>
            <a:pPr algn="ctr"/>
            <a:r>
              <a:rPr lang="en-US" sz="1400" dirty="0" smtClean="0"/>
              <a:t>Regulating one’s </a:t>
            </a:r>
            <a:r>
              <a:rPr lang="en-US" sz="1400" dirty="0" err="1" smtClean="0"/>
              <a:t>behaviour</a:t>
            </a:r>
            <a:endParaRPr lang="en-US" sz="14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Out of control emotions</a:t>
            </a:r>
          </a:p>
        </p:txBody>
      </p:sp>
      <p:sp>
        <p:nvSpPr>
          <p:cNvPr id="31747" name="Rectangle 3"/>
          <p:cNvSpPr>
            <a:spLocks noGrp="1" noChangeArrowheads="1"/>
          </p:cNvSpPr>
          <p:nvPr>
            <p:ph type="body" idx="1"/>
          </p:nvPr>
        </p:nvSpPr>
        <p:spPr/>
        <p:txBody>
          <a:bodyPr/>
          <a:lstStyle/>
          <a:p>
            <a:r>
              <a:rPr lang="en-US" dirty="0" smtClean="0"/>
              <a:t>Impair reasoning (even smart people sometimes act stupidly)</a:t>
            </a:r>
          </a:p>
          <a:p>
            <a:r>
              <a:rPr lang="en-US" dirty="0" smtClean="0"/>
              <a:t>May increase the likelihood that chronic emotional problems will result, (e.g., clinical depression or chronic anxiety or hostility)</a:t>
            </a:r>
          </a:p>
        </p:txBody>
      </p:sp>
      <p:sp>
        <p:nvSpPr>
          <p:cNvPr id="31748" name="Text Box 4"/>
          <p:cNvSpPr txBox="1">
            <a:spLocks noChangeArrowheads="1"/>
          </p:cNvSpPr>
          <p:nvPr/>
        </p:nvSpPr>
        <p:spPr bwMode="auto">
          <a:xfrm>
            <a:off x="6172200" y="6324600"/>
            <a:ext cx="2214563" cy="274638"/>
          </a:xfrm>
          <a:prstGeom prst="rect">
            <a:avLst/>
          </a:prstGeom>
          <a:noFill/>
          <a:ln w="9525">
            <a:noFill/>
            <a:miter lim="800000"/>
            <a:headEnd/>
            <a:tailEnd/>
          </a:ln>
        </p:spPr>
        <p:txBody>
          <a:bodyPr wrap="none">
            <a:spAutoFit/>
          </a:bodyPr>
          <a:lstStyle/>
          <a:p>
            <a:r>
              <a:rPr lang="en-US" sz="1200"/>
              <a:t>Managing one’s own emotions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09600" y="304800"/>
            <a:ext cx="7924800" cy="1905000"/>
          </a:xfrm>
        </p:spPr>
        <p:txBody>
          <a:bodyPr/>
          <a:lstStyle/>
          <a:p>
            <a:r>
              <a:rPr lang="en-US" sz="3600" smtClean="0"/>
              <a:t>Using emotions to maximize intellectual processing and decision making</a:t>
            </a:r>
          </a:p>
        </p:txBody>
      </p:sp>
      <p:sp>
        <p:nvSpPr>
          <p:cNvPr id="12292" name="Rectangle 3"/>
          <p:cNvSpPr>
            <a:spLocks noGrp="1" noChangeArrowheads="1"/>
          </p:cNvSpPr>
          <p:nvPr>
            <p:ph type="body" idx="1"/>
          </p:nvPr>
        </p:nvSpPr>
        <p:spPr>
          <a:xfrm>
            <a:off x="685800" y="2286000"/>
            <a:ext cx="7467600" cy="3581400"/>
          </a:xfrm>
        </p:spPr>
        <p:txBody>
          <a:bodyPr/>
          <a:lstStyle/>
          <a:p>
            <a:r>
              <a:rPr lang="en-US" dirty="0" smtClean="0"/>
              <a:t>As a person matures, </a:t>
            </a:r>
            <a:r>
              <a:rPr lang="en-US" dirty="0" smtClean="0">
                <a:solidFill>
                  <a:srgbClr val="CC00CC"/>
                </a:solidFill>
              </a:rPr>
              <a:t>emotions begin to shape and improve thinking</a:t>
            </a:r>
            <a:r>
              <a:rPr lang="en-US" dirty="0" smtClean="0"/>
              <a:t> by directing a person’s attention to important changes, </a:t>
            </a:r>
            <a:r>
              <a:rPr lang="en-US" sz="2000" dirty="0" smtClean="0"/>
              <a:t>(e.g., a child worries about his homework while continually watching TV.   A teacher becomes concerned about a lesson that needs to be completed for the next day.  The teacher moves on to complete the task before concern takes over enjoyment.</a:t>
            </a:r>
          </a:p>
        </p:txBody>
      </p:sp>
      <p:graphicFrame>
        <p:nvGraphicFramePr>
          <p:cNvPr id="12290" name="Object 0"/>
          <p:cNvGraphicFramePr>
            <a:graphicFrameLocks noChangeAspect="1"/>
          </p:cNvGraphicFramePr>
          <p:nvPr/>
        </p:nvGraphicFramePr>
        <p:xfrm>
          <a:off x="304800" y="5762625"/>
          <a:ext cx="2667000" cy="1095375"/>
        </p:xfrm>
        <a:graphic>
          <a:graphicData uri="http://schemas.openxmlformats.org/presentationml/2006/ole">
            <p:oleObj spid="_x0000_s7170" name="Clip" r:id="rId4" imgW="3139200" imgH="2318760" progId="">
              <p:embed/>
            </p:oleObj>
          </a:graphicData>
        </a:graphic>
      </p:graphicFrame>
      <p:sp>
        <p:nvSpPr>
          <p:cNvPr id="12294" name="Text Box 6"/>
          <p:cNvSpPr txBox="1">
            <a:spLocks noChangeArrowheads="1"/>
          </p:cNvSpPr>
          <p:nvPr/>
        </p:nvSpPr>
        <p:spPr bwMode="auto">
          <a:xfrm>
            <a:off x="1295400" y="6096000"/>
            <a:ext cx="1422400" cy="304800"/>
          </a:xfrm>
          <a:prstGeom prst="rect">
            <a:avLst/>
          </a:prstGeom>
          <a:noFill/>
          <a:ln w="9525">
            <a:noFill/>
            <a:miter lim="800000"/>
            <a:headEnd/>
            <a:tailEnd/>
          </a:ln>
        </p:spPr>
        <p:txBody>
          <a:bodyPr wrap="none">
            <a:spAutoFit/>
          </a:bodyPr>
          <a:lstStyle/>
          <a:p>
            <a:r>
              <a:rPr lang="en-US" sz="1400"/>
              <a:t>self motivation</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62000" y="457200"/>
            <a:ext cx="7772400" cy="1143000"/>
          </a:xfrm>
        </p:spPr>
        <p:txBody>
          <a:bodyPr/>
          <a:lstStyle/>
          <a:p>
            <a:r>
              <a:rPr lang="en-US" sz="3200" smtClean="0"/>
              <a:t>Utilizing mild emotional swings to perform one’s options more effectively</a:t>
            </a:r>
          </a:p>
        </p:txBody>
      </p:sp>
      <p:sp>
        <p:nvSpPr>
          <p:cNvPr id="32771" name="Rectangle 4"/>
          <p:cNvSpPr>
            <a:spLocks noGrp="1" noChangeArrowheads="1"/>
          </p:cNvSpPr>
          <p:nvPr>
            <p:ph type="body" idx="1"/>
          </p:nvPr>
        </p:nvSpPr>
        <p:spPr>
          <a:xfrm>
            <a:off x="1219200" y="1905000"/>
            <a:ext cx="7086600" cy="2209800"/>
          </a:xfrm>
          <a:noFill/>
        </p:spPr>
        <p:txBody>
          <a:bodyPr>
            <a:normAutofit/>
          </a:bodyPr>
          <a:lstStyle/>
          <a:p>
            <a:r>
              <a:rPr lang="en-US" sz="2400" dirty="0" smtClean="0"/>
              <a:t>“</a:t>
            </a:r>
            <a:r>
              <a:rPr lang="en-US" sz="2400" dirty="0" smtClean="0">
                <a:solidFill>
                  <a:srgbClr val="CC00CC"/>
                </a:solidFill>
              </a:rPr>
              <a:t>Gut feeling</a:t>
            </a:r>
            <a:r>
              <a:rPr lang="en-US" sz="2400" dirty="0" smtClean="0"/>
              <a:t>”  can be used to </a:t>
            </a:r>
            <a:r>
              <a:rPr lang="en-US" sz="2400" dirty="0" smtClean="0">
                <a:solidFill>
                  <a:srgbClr val="CC00CC"/>
                </a:solidFill>
              </a:rPr>
              <a:t>effectively guide decisions</a:t>
            </a:r>
            <a:r>
              <a:rPr lang="en-US" sz="2400" dirty="0" smtClean="0"/>
              <a:t>--a neurological understanding of how unconscious and conscious gut feelings guide decisions, e.g., when prioritizing, emotions help move the decisions.</a:t>
            </a:r>
          </a:p>
        </p:txBody>
      </p:sp>
      <p:sp>
        <p:nvSpPr>
          <p:cNvPr id="32772" name="Rectangle 5"/>
          <p:cNvSpPr>
            <a:spLocks noChangeArrowheads="1"/>
          </p:cNvSpPr>
          <p:nvPr/>
        </p:nvSpPr>
        <p:spPr bwMode="auto">
          <a:xfrm>
            <a:off x="3154363" y="6405563"/>
            <a:ext cx="5221287" cy="274637"/>
          </a:xfrm>
          <a:prstGeom prst="rect">
            <a:avLst/>
          </a:prstGeom>
          <a:noFill/>
          <a:ln w="9525">
            <a:noFill/>
            <a:miter lim="800000"/>
            <a:headEnd/>
            <a:tailEnd/>
          </a:ln>
        </p:spPr>
        <p:txBody>
          <a:bodyPr wrap="none">
            <a:spAutoFit/>
          </a:bodyPr>
          <a:lstStyle/>
          <a:p>
            <a:r>
              <a:rPr lang="en-US" sz="1200"/>
              <a:t>Using emotions to maximize intellectual processing and decision making</a:t>
            </a:r>
          </a:p>
        </p:txBody>
      </p:sp>
      <p:sp>
        <p:nvSpPr>
          <p:cNvPr id="32773" name="Rectangle 6"/>
          <p:cNvSpPr>
            <a:spLocks noChangeArrowheads="1"/>
          </p:cNvSpPr>
          <p:nvPr/>
        </p:nvSpPr>
        <p:spPr bwMode="auto">
          <a:xfrm>
            <a:off x="990600" y="3886200"/>
            <a:ext cx="6400800" cy="1938992"/>
          </a:xfrm>
          <a:prstGeom prst="rect">
            <a:avLst/>
          </a:prstGeom>
          <a:noFill/>
          <a:ln w="9525">
            <a:noFill/>
            <a:miter lim="800000"/>
            <a:headEnd/>
            <a:tailEnd/>
          </a:ln>
        </p:spPr>
        <p:txBody>
          <a:bodyPr wrap="square">
            <a:spAutoFit/>
          </a:bodyPr>
          <a:lstStyle/>
          <a:p>
            <a:pPr lvl="1">
              <a:buFontTx/>
              <a:buChar char="•"/>
            </a:pPr>
            <a:r>
              <a:rPr lang="en-US" dirty="0"/>
              <a:t>  </a:t>
            </a:r>
            <a:r>
              <a:rPr lang="en-US" sz="2400" dirty="0"/>
              <a:t>Harness emotions to </a:t>
            </a:r>
            <a:r>
              <a:rPr lang="en-US" sz="2400" dirty="0">
                <a:solidFill>
                  <a:srgbClr val="CC00CC"/>
                </a:solidFill>
              </a:rPr>
              <a:t>promote or </a:t>
            </a:r>
            <a:r>
              <a:rPr lang="en-US" sz="2400" dirty="0" smtClean="0">
                <a:solidFill>
                  <a:srgbClr val="CC00CC"/>
                </a:solidFill>
              </a:rPr>
              <a:t>hinder motivation</a:t>
            </a:r>
            <a:r>
              <a:rPr lang="en-US" sz="2400" dirty="0" smtClean="0"/>
              <a:t>.  (Anxiety, hostility, sadness)</a:t>
            </a:r>
          </a:p>
          <a:p>
            <a:pPr lvl="1">
              <a:buFontTx/>
              <a:buChar char="•"/>
            </a:pPr>
            <a:r>
              <a:rPr lang="en-US" sz="2400" dirty="0" smtClean="0"/>
              <a:t>  </a:t>
            </a:r>
            <a:r>
              <a:rPr lang="en-US" sz="2400" dirty="0"/>
              <a:t>Emotional swings to increase the </a:t>
            </a:r>
            <a:r>
              <a:rPr lang="en-US" sz="2400" dirty="0" smtClean="0"/>
              <a:t>accuracy of one’s perspective on future events.</a:t>
            </a:r>
            <a:endParaRPr lang="en-US"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r>
              <a:rPr lang="en-US" smtClean="0"/>
              <a:t>Developing empathy</a:t>
            </a:r>
          </a:p>
        </p:txBody>
      </p:sp>
      <p:sp>
        <p:nvSpPr>
          <p:cNvPr id="13316" name="Rectangle 3"/>
          <p:cNvSpPr>
            <a:spLocks noGrp="1" noChangeArrowheads="1"/>
          </p:cNvSpPr>
          <p:nvPr>
            <p:ph type="body" idx="1"/>
          </p:nvPr>
        </p:nvSpPr>
        <p:spPr/>
        <p:txBody>
          <a:bodyPr/>
          <a:lstStyle/>
          <a:p>
            <a:r>
              <a:rPr lang="en-US" smtClean="0"/>
              <a:t>Empathy is the </a:t>
            </a:r>
            <a:r>
              <a:rPr lang="en-US" smtClean="0">
                <a:solidFill>
                  <a:srgbClr val="CC00CC"/>
                </a:solidFill>
              </a:rPr>
              <a:t>ability to recognize another’s emotional state</a:t>
            </a:r>
            <a:r>
              <a:rPr lang="en-US" smtClean="0"/>
              <a:t>, which is very </a:t>
            </a:r>
            <a:r>
              <a:rPr lang="en-US" smtClean="0">
                <a:solidFill>
                  <a:srgbClr val="CC00CC"/>
                </a:solidFill>
              </a:rPr>
              <a:t>similar to what you are experiencing</a:t>
            </a:r>
            <a:r>
              <a:rPr lang="en-US" smtClean="0"/>
              <a:t>.</a:t>
            </a:r>
          </a:p>
          <a:p>
            <a:r>
              <a:rPr lang="en-US" smtClean="0"/>
              <a:t>In research on married couples, empathy appears to include matching the physiological changes of the other person.</a:t>
            </a:r>
          </a:p>
        </p:txBody>
      </p:sp>
      <p:graphicFrame>
        <p:nvGraphicFramePr>
          <p:cNvPr id="13314" name="Object 0"/>
          <p:cNvGraphicFramePr>
            <a:graphicFrameLocks noChangeAspect="1"/>
          </p:cNvGraphicFramePr>
          <p:nvPr/>
        </p:nvGraphicFramePr>
        <p:xfrm>
          <a:off x="304800" y="5900738"/>
          <a:ext cx="1828800" cy="957262"/>
        </p:xfrm>
        <a:graphic>
          <a:graphicData uri="http://schemas.openxmlformats.org/presentationml/2006/ole">
            <p:oleObj spid="_x0000_s8194" name="Clip" r:id="rId4" imgW="3139200" imgH="2318760" progId="">
              <p:embed/>
            </p:oleObj>
          </a:graphicData>
        </a:graphic>
      </p:graphicFrame>
      <p:sp>
        <p:nvSpPr>
          <p:cNvPr id="13317" name="Text Box 5"/>
          <p:cNvSpPr txBox="1">
            <a:spLocks noChangeArrowheads="1"/>
          </p:cNvSpPr>
          <p:nvPr/>
        </p:nvSpPr>
        <p:spPr bwMode="auto">
          <a:xfrm>
            <a:off x="1066800" y="6019800"/>
            <a:ext cx="1035050" cy="517525"/>
          </a:xfrm>
          <a:prstGeom prst="rect">
            <a:avLst/>
          </a:prstGeom>
          <a:noFill/>
          <a:ln w="9525">
            <a:noFill/>
            <a:miter lim="800000"/>
            <a:headEnd/>
            <a:tailEnd/>
          </a:ln>
        </p:spPr>
        <p:txBody>
          <a:bodyPr wrap="none">
            <a:spAutoFit/>
          </a:bodyPr>
          <a:lstStyle/>
          <a:p>
            <a:r>
              <a:rPr lang="en-US" sz="1400"/>
              <a:t>social</a:t>
            </a:r>
          </a:p>
          <a:p>
            <a:r>
              <a:rPr lang="en-US" sz="1400"/>
              <a:t>awareness</a:t>
            </a:r>
          </a:p>
        </p:txBody>
      </p:sp>
      <p:sp>
        <p:nvSpPr>
          <p:cNvPr id="6" name="Oval 4"/>
          <p:cNvSpPr>
            <a:spLocks noChangeArrowheads="1"/>
          </p:cNvSpPr>
          <p:nvPr/>
        </p:nvSpPr>
        <p:spPr bwMode="auto">
          <a:xfrm>
            <a:off x="1828800" y="4876800"/>
            <a:ext cx="5638800" cy="914400"/>
          </a:xfrm>
          <a:prstGeom prst="ellipse">
            <a:avLst/>
          </a:prstGeom>
          <a:solidFill>
            <a:schemeClr val="bg1"/>
          </a:solidFill>
          <a:ln w="9525">
            <a:solidFill>
              <a:srgbClr val="CC00CC"/>
            </a:solidFill>
            <a:round/>
            <a:headEnd/>
            <a:tailEnd/>
          </a:ln>
        </p:spPr>
        <p:txBody>
          <a:bodyPr wrap="none" anchor="ctr"/>
          <a:lstStyle/>
          <a:p>
            <a:pPr algn="ctr"/>
            <a:r>
              <a:rPr lang="en-US" sz="1400" dirty="0" smtClean="0"/>
              <a:t>Capacity for understanding what others are saying and feeling </a:t>
            </a:r>
          </a:p>
          <a:p>
            <a:pPr algn="ctr"/>
            <a:r>
              <a:rPr lang="en-US" sz="1400" dirty="0" smtClean="0"/>
              <a:t>And why they feel and act as they do.</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r>
              <a:rPr lang="en-US" smtClean="0"/>
              <a:t>Developing empathy links to</a:t>
            </a:r>
          </a:p>
        </p:txBody>
      </p:sp>
      <p:graphicFrame>
        <p:nvGraphicFramePr>
          <p:cNvPr id="14338" name="Object 0"/>
          <p:cNvGraphicFramePr>
            <a:graphicFrameLocks noChangeAspect="1"/>
          </p:cNvGraphicFramePr>
          <p:nvPr>
            <p:ph type="clipArt" sz="half" idx="1"/>
          </p:nvPr>
        </p:nvGraphicFramePr>
        <p:xfrm>
          <a:off x="2057400" y="1905000"/>
          <a:ext cx="2247900" cy="4114800"/>
        </p:xfrm>
        <a:graphic>
          <a:graphicData uri="http://schemas.openxmlformats.org/presentationml/2006/ole">
            <p:oleObj spid="_x0000_s9218" name="Clip" r:id="rId4" imgW="2149560" imgH="3934080" progId="">
              <p:embed/>
            </p:oleObj>
          </a:graphicData>
        </a:graphic>
      </p:graphicFrame>
      <p:sp>
        <p:nvSpPr>
          <p:cNvPr id="14341" name="Rectangle 4"/>
          <p:cNvSpPr>
            <a:spLocks noGrp="1" noChangeArrowheads="1"/>
          </p:cNvSpPr>
          <p:nvPr>
            <p:ph type="body" sz="half" idx="2"/>
          </p:nvPr>
        </p:nvSpPr>
        <p:spPr/>
        <p:txBody>
          <a:bodyPr/>
          <a:lstStyle/>
          <a:p>
            <a:r>
              <a:rPr lang="en-US" sz="2800" smtClean="0"/>
              <a:t>Greater emotional stability</a:t>
            </a:r>
          </a:p>
          <a:p>
            <a:r>
              <a:rPr lang="en-US" sz="2800" smtClean="0"/>
              <a:t>Greater interpersonal sensitivity</a:t>
            </a:r>
          </a:p>
          <a:p>
            <a:r>
              <a:rPr lang="en-US" sz="2800" smtClean="0"/>
              <a:t>Better school performance</a:t>
            </a:r>
          </a:p>
          <a:p>
            <a:endParaRPr lang="en-US" sz="2800" smtClean="0"/>
          </a:p>
        </p:txBody>
      </p:sp>
      <p:sp>
        <p:nvSpPr>
          <p:cNvPr id="14342" name="Text Box 5"/>
          <p:cNvSpPr txBox="1">
            <a:spLocks noChangeArrowheads="1"/>
          </p:cNvSpPr>
          <p:nvPr/>
        </p:nvSpPr>
        <p:spPr bwMode="auto">
          <a:xfrm>
            <a:off x="6553200" y="6324600"/>
            <a:ext cx="1819275" cy="304800"/>
          </a:xfrm>
          <a:prstGeom prst="rect">
            <a:avLst/>
          </a:prstGeom>
          <a:noFill/>
          <a:ln w="9525">
            <a:noFill/>
            <a:miter lim="800000"/>
            <a:headEnd/>
            <a:tailEnd/>
          </a:ln>
        </p:spPr>
        <p:txBody>
          <a:bodyPr wrap="none">
            <a:spAutoFit/>
          </a:bodyPr>
          <a:lstStyle/>
          <a:p>
            <a:r>
              <a:rPr lang="en-US" sz="1400"/>
              <a:t>Developing empathy</a:t>
            </a:r>
          </a:p>
        </p:txBody>
      </p:sp>
      <p:graphicFrame>
        <p:nvGraphicFramePr>
          <p:cNvPr id="14339" name="Object 1"/>
          <p:cNvGraphicFramePr>
            <a:graphicFrameLocks noChangeAspect="1"/>
          </p:cNvGraphicFramePr>
          <p:nvPr/>
        </p:nvGraphicFramePr>
        <p:xfrm>
          <a:off x="2057400" y="2667000"/>
          <a:ext cx="1717675" cy="3594100"/>
        </p:xfrm>
        <a:graphic>
          <a:graphicData uri="http://schemas.openxmlformats.org/presentationml/2006/ole">
            <p:oleObj spid="_x0000_s9219" name="Clip" r:id="rId5" imgW="1717560" imgH="3593520" progId="">
              <p:embed/>
            </p:oleObj>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p:txBody>
          <a:bodyPr>
            <a:normAutofit fontScale="90000"/>
          </a:bodyPr>
          <a:lstStyle/>
          <a:p>
            <a:r>
              <a:rPr lang="en-US" sz="4000" smtClean="0"/>
              <a:t>The art of social relationships--managing emotions in others</a:t>
            </a:r>
          </a:p>
        </p:txBody>
      </p:sp>
      <p:sp>
        <p:nvSpPr>
          <p:cNvPr id="15364" name="Rectangle 3"/>
          <p:cNvSpPr>
            <a:spLocks noGrp="1" noChangeArrowheads="1"/>
          </p:cNvSpPr>
          <p:nvPr>
            <p:ph type="body" idx="1"/>
          </p:nvPr>
        </p:nvSpPr>
        <p:spPr/>
        <p:txBody>
          <a:bodyPr/>
          <a:lstStyle/>
          <a:p>
            <a:r>
              <a:rPr lang="en-US" smtClean="0"/>
              <a:t>To excel at people skills means having and using the competencies to be an effective friend, negotiator, and </a:t>
            </a:r>
            <a:r>
              <a:rPr lang="en-US" smtClean="0">
                <a:solidFill>
                  <a:srgbClr val="CC00CC"/>
                </a:solidFill>
              </a:rPr>
              <a:t>leader</a:t>
            </a:r>
            <a:r>
              <a:rPr lang="en-US" smtClean="0"/>
              <a:t>.  One should be able to guide an interaction, inspire others, make others comfortable in social situations, and influence and persuade others.</a:t>
            </a:r>
          </a:p>
        </p:txBody>
      </p:sp>
      <p:graphicFrame>
        <p:nvGraphicFramePr>
          <p:cNvPr id="15362" name="Object 5"/>
          <p:cNvGraphicFramePr>
            <a:graphicFrameLocks noChangeAspect="1"/>
          </p:cNvGraphicFramePr>
          <p:nvPr/>
        </p:nvGraphicFramePr>
        <p:xfrm>
          <a:off x="304800" y="5167313"/>
          <a:ext cx="2286000" cy="1690687"/>
        </p:xfrm>
        <a:graphic>
          <a:graphicData uri="http://schemas.openxmlformats.org/presentationml/2006/ole">
            <p:oleObj spid="_x0000_s10242" name="Clip" r:id="rId4" imgW="3139200" imgH="2318760" progId="">
              <p:embed/>
            </p:oleObj>
          </a:graphicData>
        </a:graphic>
      </p:graphicFrame>
      <p:sp>
        <p:nvSpPr>
          <p:cNvPr id="15365" name="Text Box 6"/>
          <p:cNvSpPr txBox="1">
            <a:spLocks noChangeArrowheads="1"/>
          </p:cNvSpPr>
          <p:nvPr/>
        </p:nvSpPr>
        <p:spPr bwMode="auto">
          <a:xfrm>
            <a:off x="1295400" y="5562600"/>
            <a:ext cx="990600" cy="523220"/>
          </a:xfrm>
          <a:prstGeom prst="rect">
            <a:avLst/>
          </a:prstGeom>
          <a:noFill/>
          <a:ln w="9525">
            <a:noFill/>
            <a:miter lim="800000"/>
            <a:headEnd/>
            <a:tailEnd/>
          </a:ln>
        </p:spPr>
        <p:txBody>
          <a:bodyPr wrap="square">
            <a:spAutoFit/>
          </a:bodyPr>
          <a:lstStyle/>
          <a:p>
            <a:r>
              <a:rPr lang="en-US" sz="1400" dirty="0"/>
              <a:t>social</a:t>
            </a:r>
          </a:p>
          <a:p>
            <a:r>
              <a:rPr lang="en-US" sz="1400" dirty="0"/>
              <a:t>skills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r>
              <a:rPr lang="en-US" sz="3600" smtClean="0"/>
              <a:t>The subtle and complex abilities which underlie people skills</a:t>
            </a:r>
          </a:p>
        </p:txBody>
      </p:sp>
      <p:sp>
        <p:nvSpPr>
          <p:cNvPr id="16388" name="Rectangle 3"/>
          <p:cNvSpPr>
            <a:spLocks noGrp="1" noChangeArrowheads="1"/>
          </p:cNvSpPr>
          <p:nvPr>
            <p:ph type="body" sz="half" idx="1"/>
          </p:nvPr>
        </p:nvSpPr>
        <p:spPr/>
        <p:txBody>
          <a:bodyPr>
            <a:normAutofit/>
          </a:bodyPr>
          <a:lstStyle/>
          <a:p>
            <a:r>
              <a:rPr lang="en-US" sz="2800" smtClean="0"/>
              <a:t>Being attuned to others’ emotions</a:t>
            </a:r>
          </a:p>
          <a:p>
            <a:r>
              <a:rPr lang="en-US" sz="2800" smtClean="0"/>
              <a:t>Promoting comfort in others through the proper use of display rules</a:t>
            </a:r>
          </a:p>
          <a:p>
            <a:r>
              <a:rPr lang="en-US" sz="2800" smtClean="0"/>
              <a:t>Using own emotional display to establish a sense of rapport</a:t>
            </a:r>
          </a:p>
        </p:txBody>
      </p:sp>
      <p:graphicFrame>
        <p:nvGraphicFramePr>
          <p:cNvPr id="16386" name="Object 0"/>
          <p:cNvGraphicFramePr>
            <a:graphicFrameLocks noChangeAspect="1"/>
          </p:cNvGraphicFramePr>
          <p:nvPr>
            <p:ph type="clipArt" sz="half" idx="2"/>
          </p:nvPr>
        </p:nvGraphicFramePr>
        <p:xfrm>
          <a:off x="4648200" y="2486025"/>
          <a:ext cx="3810000" cy="3105150"/>
        </p:xfrm>
        <a:graphic>
          <a:graphicData uri="http://schemas.openxmlformats.org/presentationml/2006/ole">
            <p:oleObj spid="_x0000_s11266" name="Clip" r:id="rId4" imgW="3029040" imgH="2469240" progId="">
              <p:embed/>
            </p:oleObj>
          </a:graphicData>
        </a:graphic>
      </p:graphicFrame>
      <p:sp>
        <p:nvSpPr>
          <p:cNvPr id="16389" name="Rectangle 5"/>
          <p:cNvSpPr>
            <a:spLocks noChangeArrowheads="1"/>
          </p:cNvSpPr>
          <p:nvPr/>
        </p:nvSpPr>
        <p:spPr bwMode="auto">
          <a:xfrm>
            <a:off x="5867400" y="6172200"/>
            <a:ext cx="2743200" cy="685800"/>
          </a:xfrm>
          <a:prstGeom prst="rect">
            <a:avLst/>
          </a:prstGeom>
          <a:noFill/>
          <a:ln w="9525">
            <a:noFill/>
            <a:miter lim="800000"/>
            <a:headEnd/>
            <a:tailEnd/>
          </a:ln>
        </p:spPr>
        <p:txBody>
          <a:bodyPr anchor="ctr"/>
          <a:lstStyle/>
          <a:p>
            <a:pPr algn="ctr"/>
            <a:r>
              <a:rPr lang="en-US" sz="1200">
                <a:solidFill>
                  <a:schemeClr val="tx2"/>
                </a:solidFill>
              </a:rPr>
              <a:t>The art of social relationships--managing emotions in others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Goleman’s</a:t>
            </a:r>
            <a:r>
              <a:rPr lang="en-US" dirty="0" smtClean="0"/>
              <a:t> Emotional Intelligence Model (1995)</a:t>
            </a:r>
            <a:endParaRPr lang="en-US" dirty="0"/>
          </a:p>
        </p:txBody>
      </p:sp>
      <p:sp>
        <p:nvSpPr>
          <p:cNvPr id="3" name="Content Placeholder 2"/>
          <p:cNvSpPr>
            <a:spLocks noGrp="1"/>
          </p:cNvSpPr>
          <p:nvPr>
            <p:ph idx="1"/>
          </p:nvPr>
        </p:nvSpPr>
        <p:spPr>
          <a:noFill/>
        </p:spPr>
        <p:txBody>
          <a:bodyPr/>
          <a:lstStyle/>
          <a:p>
            <a:pPr>
              <a:buNone/>
            </a:pPr>
            <a:r>
              <a:rPr lang="en-US" dirty="0" smtClean="0"/>
              <a:t>                        </a:t>
            </a:r>
            <a:r>
              <a:rPr lang="en-US" dirty="0" smtClean="0">
                <a:solidFill>
                  <a:schemeClr val="accent1">
                    <a:lumMod val="50000"/>
                  </a:schemeClr>
                </a:solidFill>
              </a:rPr>
              <a:t>Emotional intelligence</a:t>
            </a:r>
            <a:endParaRPr lang="en-US" dirty="0">
              <a:solidFill>
                <a:schemeClr val="accent1">
                  <a:lumMod val="50000"/>
                </a:schemeClr>
              </a:solidFill>
            </a:endParaRPr>
          </a:p>
        </p:txBody>
      </p:sp>
      <p:cxnSp>
        <p:nvCxnSpPr>
          <p:cNvPr id="6" name="Straight Arrow Connector 5"/>
          <p:cNvCxnSpPr/>
          <p:nvPr/>
        </p:nvCxnSpPr>
        <p:spPr>
          <a:xfrm rot="10800000" flipV="1">
            <a:off x="2514600" y="2438400"/>
            <a:ext cx="1828800" cy="1066800"/>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343400" y="2438400"/>
            <a:ext cx="1828800" cy="1143000"/>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447800" y="3657600"/>
            <a:ext cx="2920287" cy="461665"/>
          </a:xfrm>
          <a:prstGeom prst="rect">
            <a:avLst/>
          </a:prstGeom>
          <a:noFill/>
        </p:spPr>
        <p:txBody>
          <a:bodyPr wrap="none" rtlCol="0">
            <a:spAutoFit/>
          </a:bodyPr>
          <a:lstStyle/>
          <a:p>
            <a:r>
              <a:rPr lang="en-US" sz="2400" dirty="0" smtClean="0">
                <a:solidFill>
                  <a:schemeClr val="accent6">
                    <a:lumMod val="75000"/>
                  </a:schemeClr>
                </a:solidFill>
              </a:rPr>
              <a:t>Personal competence</a:t>
            </a:r>
            <a:endParaRPr lang="en-US" sz="2400" dirty="0">
              <a:solidFill>
                <a:schemeClr val="accent6">
                  <a:lumMod val="75000"/>
                </a:schemeClr>
              </a:solidFill>
            </a:endParaRPr>
          </a:p>
        </p:txBody>
      </p:sp>
      <p:sp>
        <p:nvSpPr>
          <p:cNvPr id="10" name="TextBox 9"/>
          <p:cNvSpPr txBox="1"/>
          <p:nvPr/>
        </p:nvSpPr>
        <p:spPr>
          <a:xfrm>
            <a:off x="5486400" y="3657600"/>
            <a:ext cx="2590774" cy="461665"/>
          </a:xfrm>
          <a:prstGeom prst="rect">
            <a:avLst/>
          </a:prstGeom>
          <a:noFill/>
        </p:spPr>
        <p:txBody>
          <a:bodyPr wrap="none" rtlCol="0">
            <a:spAutoFit/>
          </a:bodyPr>
          <a:lstStyle/>
          <a:p>
            <a:r>
              <a:rPr lang="en-US" sz="2400" dirty="0" smtClean="0">
                <a:solidFill>
                  <a:schemeClr val="accent6">
                    <a:lumMod val="75000"/>
                  </a:schemeClr>
                </a:solidFill>
              </a:rPr>
              <a:t>Social competence</a:t>
            </a:r>
            <a:endParaRPr lang="en-US" sz="2400" dirty="0">
              <a:solidFill>
                <a:schemeClr val="accent6">
                  <a:lumMod val="75000"/>
                </a:schemeClr>
              </a:solidFill>
            </a:endParaRPr>
          </a:p>
        </p:txBody>
      </p:sp>
      <p:cxnSp>
        <p:nvCxnSpPr>
          <p:cNvPr id="12" name="Straight Arrow Connector 11"/>
          <p:cNvCxnSpPr/>
          <p:nvPr/>
        </p:nvCxnSpPr>
        <p:spPr>
          <a:xfrm rot="5400000">
            <a:off x="2247900" y="4305300"/>
            <a:ext cx="381000" cy="1588"/>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6286500" y="4305300"/>
            <a:ext cx="381000" cy="1588"/>
          </a:xfrm>
          <a:prstGeom prst="straightConnector1">
            <a:avLst/>
          </a:prstGeom>
          <a:ln>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752600" y="4648200"/>
            <a:ext cx="2082621" cy="1200329"/>
          </a:xfrm>
          <a:prstGeom prst="rect">
            <a:avLst/>
          </a:prstGeom>
          <a:noFill/>
        </p:spPr>
        <p:txBody>
          <a:bodyPr wrap="none" rtlCol="0">
            <a:spAutoFit/>
          </a:bodyPr>
          <a:lstStyle/>
          <a:p>
            <a:r>
              <a:rPr lang="en-US" sz="2400" dirty="0" smtClean="0">
                <a:solidFill>
                  <a:srgbClr val="7030A0"/>
                </a:solidFill>
              </a:rPr>
              <a:t>Self awareness</a:t>
            </a:r>
          </a:p>
          <a:p>
            <a:r>
              <a:rPr lang="en-US" sz="2400" dirty="0" smtClean="0">
                <a:solidFill>
                  <a:srgbClr val="7030A0"/>
                </a:solidFill>
              </a:rPr>
              <a:t>Self regulation</a:t>
            </a:r>
          </a:p>
          <a:p>
            <a:r>
              <a:rPr lang="en-US" sz="2400" dirty="0" smtClean="0">
                <a:solidFill>
                  <a:srgbClr val="7030A0"/>
                </a:solidFill>
              </a:rPr>
              <a:t>Motivation</a:t>
            </a:r>
            <a:endParaRPr lang="en-US" sz="2400" dirty="0">
              <a:solidFill>
                <a:srgbClr val="7030A0"/>
              </a:solidFill>
            </a:endParaRPr>
          </a:p>
        </p:txBody>
      </p:sp>
      <p:sp>
        <p:nvSpPr>
          <p:cNvPr id="16" name="TextBox 15"/>
          <p:cNvSpPr txBox="1"/>
          <p:nvPr/>
        </p:nvSpPr>
        <p:spPr>
          <a:xfrm>
            <a:off x="5791200" y="4648200"/>
            <a:ext cx="1661545" cy="830997"/>
          </a:xfrm>
          <a:prstGeom prst="rect">
            <a:avLst/>
          </a:prstGeom>
          <a:noFill/>
        </p:spPr>
        <p:txBody>
          <a:bodyPr wrap="none" rtlCol="0">
            <a:spAutoFit/>
          </a:bodyPr>
          <a:lstStyle/>
          <a:p>
            <a:r>
              <a:rPr lang="en-US" sz="2400" dirty="0" smtClean="0">
                <a:solidFill>
                  <a:srgbClr val="7030A0"/>
                </a:solidFill>
              </a:rPr>
              <a:t>Empathy</a:t>
            </a:r>
          </a:p>
          <a:p>
            <a:r>
              <a:rPr lang="en-US" sz="2400" dirty="0" smtClean="0">
                <a:solidFill>
                  <a:srgbClr val="7030A0"/>
                </a:solidFill>
              </a:rPr>
              <a:t>Social Skills</a:t>
            </a:r>
            <a:endParaRPr lang="en-US" sz="2400" dirty="0">
              <a:solidFill>
                <a:srgbClr val="7030A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of Emotions</a:t>
            </a:r>
            <a:endParaRPr lang="en-US" dirty="0"/>
          </a:p>
        </p:txBody>
      </p:sp>
      <p:sp>
        <p:nvSpPr>
          <p:cNvPr id="3" name="Content Placeholder 2"/>
          <p:cNvSpPr>
            <a:spLocks noGrp="1"/>
          </p:cNvSpPr>
          <p:nvPr>
            <p:ph sz="quarter" idx="1"/>
          </p:nvPr>
        </p:nvSpPr>
        <p:spPr/>
        <p:txBody>
          <a:bodyPr>
            <a:normAutofit/>
          </a:bodyPr>
          <a:lstStyle/>
          <a:p>
            <a:pPr>
              <a:buNone/>
            </a:pPr>
            <a:r>
              <a:rPr lang="en-US" sz="2400" b="1" u="sng" dirty="0" smtClean="0">
                <a:latin typeface="Times New Roman" pitchFamily="18" charset="0"/>
                <a:cs typeface="Times New Roman" pitchFamily="18" charset="0"/>
              </a:rPr>
              <a:t>James-Lange Theory (1890):</a:t>
            </a:r>
          </a:p>
          <a:p>
            <a:pPr>
              <a:buNone/>
            </a:pPr>
            <a:r>
              <a:rPr lang="en-US" sz="2000" dirty="0" smtClean="0">
                <a:latin typeface="Times New Roman" pitchFamily="18" charset="0"/>
                <a:cs typeface="Times New Roman" pitchFamily="18" charset="0"/>
              </a:rPr>
              <a:t>	William James and Carl Lange independently developed theories of emotion that were later combined and are currently referred to as the James-Lange Theory of Emotion.</a:t>
            </a:r>
            <a:endParaRPr lang="en-US" sz="2400" b="1" u="sng"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Subjective emotional responses are the result of physiological changes within human bodies.</a:t>
            </a:r>
          </a:p>
          <a:p>
            <a:r>
              <a:rPr lang="en-US" sz="2000" dirty="0" smtClean="0">
                <a:latin typeface="Times New Roman" pitchFamily="18" charset="0"/>
                <a:cs typeface="Times New Roman" pitchFamily="18" charset="0"/>
              </a:rPr>
              <a:t>The brain perceives an event and, in turn, sends messages down its neural circuitry to other areas of brain. This action ultimately produces motor, autonomic and endocrine responses. These responses elicit an emotional response, which in turn, is perceived by the brain.</a:t>
            </a:r>
          </a:p>
          <a:p>
            <a:r>
              <a:rPr lang="en-US" sz="2000" dirty="0" smtClean="0">
                <a:latin typeface="Times New Roman" pitchFamily="18" charset="0"/>
                <a:cs typeface="Times New Roman" pitchFamily="18" charset="0"/>
              </a:rPr>
              <a:t>Therefore, it is </a:t>
            </a:r>
            <a:r>
              <a:rPr lang="en-US" sz="2000" b="1" u="sng" dirty="0" smtClean="0">
                <a:latin typeface="Times New Roman" pitchFamily="18" charset="0"/>
                <a:cs typeface="Times New Roman" pitchFamily="18" charset="0"/>
              </a:rPr>
              <a:t>a cyclical process.</a:t>
            </a:r>
          </a:p>
          <a:p>
            <a:endParaRPr lang="en-US" sz="2000" b="1" u="sng"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This theory argues that physiological behaviors precede the emotion.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p:cNvSpPr>
            <a:spLocks noGrp="1" noChangeArrowheads="1"/>
          </p:cNvSpPr>
          <p:nvPr>
            <p:ph type="subTitle" idx="1"/>
          </p:nvPr>
        </p:nvSpPr>
        <p:spPr>
          <a:xfrm>
            <a:off x="609600" y="3049588"/>
            <a:ext cx="6488113" cy="1141412"/>
          </a:xfrm>
        </p:spPr>
        <p:txBody>
          <a:bodyPr/>
          <a:lstStyle/>
          <a:p>
            <a:pPr eaLnBrk="1" hangingPunct="1"/>
            <a:r>
              <a:rPr lang="en-US" sz="5400" b="1" smtClean="0"/>
              <a:t>Thank you</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Cannon-Bard Theory (1927)</a:t>
            </a:r>
            <a:endParaRPr lang="en-US" dirty="0"/>
          </a:p>
        </p:txBody>
      </p:sp>
      <p:sp>
        <p:nvSpPr>
          <p:cNvPr id="3" name="Content Placeholder 2"/>
          <p:cNvSpPr>
            <a:spLocks noGrp="1"/>
          </p:cNvSpPr>
          <p:nvPr>
            <p:ph sz="quarter" idx="1"/>
          </p:nvPr>
        </p:nvSpPr>
        <p:spPr/>
        <p:txBody>
          <a:bodyPr>
            <a:normAutofit fontScale="92500" lnSpcReduction="10000"/>
          </a:bodyPr>
          <a:lstStyle/>
          <a:p>
            <a:pPr algn="just"/>
            <a:r>
              <a:rPr lang="en-US" sz="2400" dirty="0" smtClean="0">
                <a:latin typeface="Times New Roman" pitchFamily="18" charset="0"/>
                <a:cs typeface="Times New Roman" pitchFamily="18" charset="0"/>
              </a:rPr>
              <a:t>The </a:t>
            </a:r>
            <a:r>
              <a:rPr lang="en-US" sz="2400" b="1" dirty="0" smtClean="0">
                <a:latin typeface="Times New Roman" pitchFamily="18" charset="0"/>
                <a:cs typeface="Times New Roman" pitchFamily="18" charset="0"/>
              </a:rPr>
              <a:t>Cannon-Bard theory</a:t>
            </a:r>
            <a:r>
              <a:rPr lang="en-US" sz="2400" dirty="0" smtClean="0">
                <a:latin typeface="Times New Roman" pitchFamily="18" charset="0"/>
                <a:cs typeface="Times New Roman" pitchFamily="18" charset="0"/>
              </a:rPr>
              <a:t>, also known as the </a:t>
            </a:r>
            <a:r>
              <a:rPr lang="en-US" sz="2400" b="1" dirty="0" smtClean="0">
                <a:latin typeface="Times New Roman" pitchFamily="18" charset="0"/>
                <a:cs typeface="Times New Roman" pitchFamily="18" charset="0"/>
              </a:rPr>
              <a:t>thalamic theory</a:t>
            </a:r>
            <a:r>
              <a:rPr lang="en-US" sz="2400" dirty="0" smtClean="0">
                <a:latin typeface="Times New Roman" pitchFamily="18" charset="0"/>
                <a:cs typeface="Times New Roman" pitchFamily="18" charset="0"/>
              </a:rPr>
              <a:t>, is a theory of emotion developed by physiologists Walter Cannon and Philip Bard, suggesting that individuals experience emotions and physiologically react simultaneously.</a:t>
            </a:r>
          </a:p>
          <a:p>
            <a:pPr algn="just"/>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Emotion-provoking event induce the subjective emotional experiences and physiological arousal simultaneously.</a:t>
            </a:r>
          </a:p>
          <a:p>
            <a:pPr algn="just"/>
            <a:r>
              <a:rPr lang="en-US" sz="2400" dirty="0" smtClean="0">
                <a:latin typeface="Times New Roman" pitchFamily="18" charset="0"/>
                <a:cs typeface="Times New Roman" pitchFamily="18" charset="0"/>
              </a:rPr>
              <a:t>Through experiences, individuals begin to acquire certain expectations for every given situation. These expectations provide a filter and every situation is processed through this filter.</a:t>
            </a:r>
          </a:p>
          <a:p>
            <a:pPr algn="just"/>
            <a:r>
              <a:rPr lang="en-US" sz="2400" dirty="0" smtClean="0">
                <a:latin typeface="Times New Roman" pitchFamily="18" charset="0"/>
                <a:cs typeface="Times New Roman" pitchFamily="18" charset="0"/>
              </a:rPr>
              <a:t>During this process, brain produces the emotion and corresponding physiological behaviors at the same time.</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Schachter-Singer Theory (1962)</a:t>
            </a:r>
            <a:endParaRPr lang="en-US" dirty="0"/>
          </a:p>
        </p:txBody>
      </p:sp>
      <p:sp>
        <p:nvSpPr>
          <p:cNvPr id="3" name="Content Placeholder 2"/>
          <p:cNvSpPr>
            <a:spLocks noGrp="1"/>
          </p:cNvSpPr>
          <p:nvPr>
            <p:ph sz="quarter" idx="1"/>
          </p:nvPr>
        </p:nvSpPr>
        <p:spPr/>
        <p:txBody>
          <a:bodyPr>
            <a:normAutofit lnSpcReduction="10000"/>
          </a:bodyPr>
          <a:lstStyle/>
          <a:p>
            <a:pPr algn="just"/>
            <a:r>
              <a:rPr lang="en-US" sz="2400" dirty="0" smtClean="0">
                <a:latin typeface="Times New Roman" pitchFamily="18" charset="0"/>
                <a:cs typeface="Times New Roman" pitchFamily="18" charset="0"/>
              </a:rPr>
              <a:t>Both feedback from peripheral responses and a cognitive appraisal of what caused those responses produce emotions.</a:t>
            </a:r>
          </a:p>
          <a:p>
            <a:pPr algn="just"/>
            <a:r>
              <a:rPr lang="en-US" sz="2400" dirty="0" smtClean="0">
                <a:latin typeface="Times New Roman" pitchFamily="18" charset="0"/>
                <a:cs typeface="Times New Roman" pitchFamily="18" charset="0"/>
              </a:rPr>
              <a:t>How one interprets the peripheral response will determine the emotion he/she feels.</a:t>
            </a:r>
          </a:p>
          <a:p>
            <a:pPr algn="just"/>
            <a:r>
              <a:rPr lang="en-US" sz="2400" dirty="0" smtClean="0">
                <a:latin typeface="Times New Roman" pitchFamily="18" charset="0"/>
                <a:cs typeface="Times New Roman" pitchFamily="18" charset="0"/>
              </a:rPr>
              <a:t>Individuals label the emotional response depending on what we think is causing the response.</a:t>
            </a:r>
          </a:p>
          <a:p>
            <a:pPr algn="just"/>
            <a:r>
              <a:rPr lang="en-US" sz="2400" b="1" u="sng" dirty="0" smtClean="0">
                <a:latin typeface="Times New Roman" pitchFamily="18" charset="0"/>
                <a:cs typeface="Times New Roman" pitchFamily="18" charset="0"/>
              </a:rPr>
              <a:t>Example:</a:t>
            </a:r>
            <a:r>
              <a:rPr lang="en-US" sz="2400" b="1" dirty="0" smtClean="0">
                <a:latin typeface="Times New Roman" pitchFamily="18" charset="0"/>
                <a:cs typeface="Times New Roman" pitchFamily="18" charset="0"/>
              </a:rPr>
              <a:t> </a:t>
            </a:r>
          </a:p>
          <a:p>
            <a:pPr algn="just"/>
            <a:r>
              <a:rPr lang="en-US" sz="2400" dirty="0" smtClean="0">
                <a:latin typeface="Times New Roman" pitchFamily="18" charset="0"/>
                <a:cs typeface="Times New Roman" pitchFamily="18" charset="0"/>
              </a:rPr>
              <a:t>When someone interprets a stimulus as dangerous, it leads to physiological arousal. Then this physiological arousal is interpreted to a particular emotion. It can be fear, surprise, excitement and astonishment depending on how the arousal is labeled.</a:t>
            </a:r>
          </a:p>
          <a:p>
            <a:pPr algn="just"/>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609600"/>
            <a:ext cx="8229600" cy="5715000"/>
          </a:xfrm>
        </p:spPr>
        <p:txBody>
          <a:bodyPr/>
          <a:lstStyle/>
          <a:p>
            <a:r>
              <a:rPr lang="en-US" dirty="0" smtClean="0"/>
              <a:t>Schachter Singer Theory:</a:t>
            </a:r>
            <a:endParaRPr lang="en-US" dirty="0"/>
          </a:p>
        </p:txBody>
      </p:sp>
      <p:sp>
        <p:nvSpPr>
          <p:cNvPr id="4" name="Rectangle 3"/>
          <p:cNvSpPr/>
          <p:nvPr/>
        </p:nvSpPr>
        <p:spPr>
          <a:xfrm>
            <a:off x="685800" y="2514600"/>
            <a:ext cx="1600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Stimulus</a:t>
            </a:r>
            <a:endParaRPr lang="en-US" dirty="0"/>
          </a:p>
        </p:txBody>
      </p:sp>
      <p:sp>
        <p:nvSpPr>
          <p:cNvPr id="5" name="Rectangle 4"/>
          <p:cNvSpPr/>
          <p:nvPr/>
        </p:nvSpPr>
        <p:spPr>
          <a:xfrm>
            <a:off x="3810000" y="2514600"/>
            <a:ext cx="1600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Physiological</a:t>
            </a:r>
          </a:p>
          <a:p>
            <a:pPr algn="ctr"/>
            <a:r>
              <a:rPr lang="en-US" dirty="0" smtClean="0"/>
              <a:t>arousal</a:t>
            </a:r>
            <a:endParaRPr lang="en-US" dirty="0"/>
          </a:p>
        </p:txBody>
      </p:sp>
      <p:sp>
        <p:nvSpPr>
          <p:cNvPr id="6" name="Rectangle 5"/>
          <p:cNvSpPr/>
          <p:nvPr/>
        </p:nvSpPr>
        <p:spPr>
          <a:xfrm>
            <a:off x="7010400" y="2514600"/>
            <a:ext cx="1600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Emotion</a:t>
            </a:r>
          </a:p>
          <a:p>
            <a:pPr algn="ctr"/>
            <a:r>
              <a:rPr lang="en-US" dirty="0" smtClean="0"/>
              <a:t>expressed</a:t>
            </a:r>
            <a:endParaRPr lang="en-US" dirty="0"/>
          </a:p>
        </p:txBody>
      </p:sp>
      <p:sp>
        <p:nvSpPr>
          <p:cNvPr id="7" name="Right Arrow 6"/>
          <p:cNvSpPr/>
          <p:nvPr/>
        </p:nvSpPr>
        <p:spPr>
          <a:xfrm>
            <a:off x="2438400" y="2819400"/>
            <a:ext cx="1143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715000" y="2895600"/>
            <a:ext cx="10668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362200" y="2514600"/>
            <a:ext cx="1026243" cy="369332"/>
          </a:xfrm>
          <a:prstGeom prst="rect">
            <a:avLst/>
          </a:prstGeom>
          <a:noFill/>
        </p:spPr>
        <p:txBody>
          <a:bodyPr wrap="none" rtlCol="0">
            <a:spAutoFit/>
          </a:bodyPr>
          <a:lstStyle/>
          <a:p>
            <a:r>
              <a:rPr lang="en-US" dirty="0" smtClean="0"/>
              <a:t>interpret</a:t>
            </a:r>
            <a:endParaRPr lang="en-US" dirty="0"/>
          </a:p>
        </p:txBody>
      </p:sp>
      <p:sp>
        <p:nvSpPr>
          <p:cNvPr id="10" name="TextBox 9"/>
          <p:cNvSpPr txBox="1"/>
          <p:nvPr/>
        </p:nvSpPr>
        <p:spPr>
          <a:xfrm>
            <a:off x="5562600" y="2590800"/>
            <a:ext cx="1026243" cy="369332"/>
          </a:xfrm>
          <a:prstGeom prst="rect">
            <a:avLst/>
          </a:prstGeom>
          <a:noFill/>
        </p:spPr>
        <p:txBody>
          <a:bodyPr wrap="none" rtlCol="0">
            <a:spAutoFit/>
          </a:bodyPr>
          <a:lstStyle/>
          <a:p>
            <a:r>
              <a:rPr lang="en-US" dirty="0" smtClean="0"/>
              <a:t>interpret</a:t>
            </a:r>
            <a:endParaRPr lang="en-US" dirty="0"/>
          </a:p>
        </p:txBody>
      </p:sp>
      <p:sp>
        <p:nvSpPr>
          <p:cNvPr id="12" name="TextBox 11"/>
          <p:cNvSpPr txBox="1"/>
          <p:nvPr/>
        </p:nvSpPr>
        <p:spPr>
          <a:xfrm>
            <a:off x="2438400" y="3276600"/>
            <a:ext cx="1194558" cy="369332"/>
          </a:xfrm>
          <a:prstGeom prst="rect">
            <a:avLst/>
          </a:prstGeom>
          <a:noFill/>
        </p:spPr>
        <p:txBody>
          <a:bodyPr wrap="none" rtlCol="0">
            <a:spAutoFit/>
          </a:bodyPr>
          <a:lstStyle/>
          <a:p>
            <a:r>
              <a:rPr lang="en-US" dirty="0" smtClean="0"/>
              <a:t>dangerous</a:t>
            </a:r>
            <a:endParaRPr lang="en-US" dirty="0"/>
          </a:p>
        </p:txBody>
      </p:sp>
      <p:sp>
        <p:nvSpPr>
          <p:cNvPr id="13" name="TextBox 12"/>
          <p:cNvSpPr txBox="1"/>
          <p:nvPr/>
        </p:nvSpPr>
        <p:spPr>
          <a:xfrm>
            <a:off x="5486400" y="3276600"/>
            <a:ext cx="1494320" cy="646331"/>
          </a:xfrm>
          <a:prstGeom prst="rect">
            <a:avLst/>
          </a:prstGeom>
          <a:noFill/>
        </p:spPr>
        <p:txBody>
          <a:bodyPr wrap="none" rtlCol="0">
            <a:spAutoFit/>
          </a:bodyPr>
          <a:lstStyle/>
          <a:p>
            <a:r>
              <a:rPr lang="en-US" dirty="0" smtClean="0"/>
              <a:t>Fear, surprise</a:t>
            </a:r>
          </a:p>
          <a:p>
            <a:r>
              <a:rPr lang="en-US" dirty="0" smtClean="0"/>
              <a:t>astonishment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Lazarus’ Appraisal Theory (1980)</a:t>
            </a:r>
            <a:endParaRPr lang="en-US" dirty="0"/>
          </a:p>
        </p:txBody>
      </p:sp>
      <p:sp>
        <p:nvSpPr>
          <p:cNvPr id="3" name="Content Placeholder 2"/>
          <p:cNvSpPr>
            <a:spLocks noGrp="1"/>
          </p:cNvSpPr>
          <p:nvPr>
            <p:ph sz="quarter" idx="1"/>
          </p:nvPr>
        </p:nvSpPr>
        <p:spPr/>
        <p:txBody>
          <a:bodyPr>
            <a:normAutofit/>
          </a:bodyPr>
          <a:lstStyle/>
          <a:p>
            <a:pPr algn="just"/>
            <a:r>
              <a:rPr lang="en-US" sz="2400" dirty="0" smtClean="0">
                <a:latin typeface="Times New Roman" pitchFamily="18" charset="0"/>
                <a:cs typeface="Times New Roman" pitchFamily="18" charset="0"/>
              </a:rPr>
              <a:t>An individual makes an initial and sometimes unconscious cognitive appraisal of the situation to decide, if there is a threat; coping action is taken if necessary; and the individual takes a closer look and identifies the emotions he or she is feeling.</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Weiner’s attribution theory (1986,1992)</a:t>
            </a:r>
            <a:endParaRPr lang="en-US" dirty="0"/>
          </a:p>
        </p:txBody>
      </p:sp>
      <p:sp>
        <p:nvSpPr>
          <p:cNvPr id="3" name="Content Placeholder 2"/>
          <p:cNvSpPr>
            <a:spLocks noGrp="1"/>
          </p:cNvSpPr>
          <p:nvPr>
            <p:ph sz="quarter" idx="1"/>
          </p:nvPr>
        </p:nvSpPr>
        <p:spPr/>
        <p:txBody>
          <a:bodyPr>
            <a:normAutofit/>
          </a:bodyPr>
          <a:lstStyle/>
          <a:p>
            <a:pPr algn="just"/>
            <a:r>
              <a:rPr lang="en-US" sz="2400" dirty="0" smtClean="0">
                <a:latin typeface="Times New Roman" pitchFamily="18" charset="0"/>
                <a:cs typeface="Times New Roman" pitchFamily="18" charset="0"/>
              </a:rPr>
              <a:t>Certain attributions produce specific emotions.</a:t>
            </a:r>
          </a:p>
          <a:p>
            <a:pPr algn="just"/>
            <a:r>
              <a:rPr lang="en-US" sz="2400" dirty="0" smtClean="0">
                <a:latin typeface="Times New Roman" pitchFamily="18" charset="0"/>
                <a:cs typeface="Times New Roman" pitchFamily="18" charset="0"/>
              </a:rPr>
              <a:t>Once the initial evolutions has been made, the individual looks at what caused the event. These attributions of causality can modify the emotion felt. It is the interaction of the perceived internal and external causes, controllability and outcome that will determine the emotional responses.</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243</TotalTime>
  <Words>2193</Words>
  <Application>Microsoft Office PowerPoint</Application>
  <PresentationFormat>On-screen Show (4:3)</PresentationFormat>
  <Paragraphs>300</Paragraphs>
  <Slides>40</Slides>
  <Notes>18</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43" baseType="lpstr">
      <vt:lpstr>Equity</vt:lpstr>
      <vt:lpstr>Chart</vt:lpstr>
      <vt:lpstr>Clip</vt:lpstr>
      <vt:lpstr>Chapter 6 Emotions</vt:lpstr>
      <vt:lpstr>Objectives:</vt:lpstr>
      <vt:lpstr>Meaning</vt:lpstr>
      <vt:lpstr>Theories of Emotions</vt:lpstr>
      <vt:lpstr>Cannon-Bard Theory (1927)</vt:lpstr>
      <vt:lpstr>Schachter-Singer Theory (1962)</vt:lpstr>
      <vt:lpstr>Slide 7</vt:lpstr>
      <vt:lpstr>Lazarus’ Appraisal Theory (1980)</vt:lpstr>
      <vt:lpstr>Weiner’s attribution theory (1986,1992)</vt:lpstr>
      <vt:lpstr>Felt versus Displayed Emotions</vt:lpstr>
      <vt:lpstr>Culture and Emotion</vt:lpstr>
      <vt:lpstr>Cont…</vt:lpstr>
      <vt:lpstr>cont…</vt:lpstr>
      <vt:lpstr>Cont…</vt:lpstr>
      <vt:lpstr>Facial Expressions Convey Emotions</vt:lpstr>
      <vt:lpstr>ARE YOU EMOTIONALLY INTELLIGENT?</vt:lpstr>
      <vt:lpstr>Before we move ahead please note that:</vt:lpstr>
      <vt:lpstr>What is Emotional Intelligence (EI)?</vt:lpstr>
      <vt:lpstr>What Exactly Is EQ</vt:lpstr>
      <vt:lpstr>The Indian Perspective</vt:lpstr>
      <vt:lpstr> Are we giving EI education in schools /colleges</vt:lpstr>
      <vt:lpstr>IQ v/s EQ (Intelligence Quotient v/s Emotional Quotient)</vt:lpstr>
      <vt:lpstr>WHAT IS “SUCCESS”</vt:lpstr>
      <vt:lpstr>OR SUCCESS IS SOMETHING ELSE</vt:lpstr>
      <vt:lpstr>Slide 25</vt:lpstr>
      <vt:lpstr>What experts say</vt:lpstr>
      <vt:lpstr>Cont...</vt:lpstr>
      <vt:lpstr>The 5 Components of EI</vt:lpstr>
      <vt:lpstr>Emotional self-awareness</vt:lpstr>
      <vt:lpstr>Slide 30</vt:lpstr>
      <vt:lpstr>Managing one’s own emotions</vt:lpstr>
      <vt:lpstr>Out of control emotions</vt:lpstr>
      <vt:lpstr>Using emotions to maximize intellectual processing and decision making</vt:lpstr>
      <vt:lpstr>Utilizing mild emotional swings to perform one’s options more effectively</vt:lpstr>
      <vt:lpstr>Developing empathy</vt:lpstr>
      <vt:lpstr>Developing empathy links to</vt:lpstr>
      <vt:lpstr>The art of social relationships--managing emotions in others</vt:lpstr>
      <vt:lpstr>The subtle and complex abilities which underlie people skills</vt:lpstr>
      <vt:lpstr>Goleman’s Emotional Intelligence Model (1995)</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Emotions</dc:title>
  <dc:creator>HCL</dc:creator>
  <cp:lastModifiedBy>amish</cp:lastModifiedBy>
  <cp:revision>31</cp:revision>
  <dcterms:created xsi:type="dcterms:W3CDTF">2010-09-15T08:02:16Z</dcterms:created>
  <dcterms:modified xsi:type="dcterms:W3CDTF">2010-10-03T07:05:02Z</dcterms:modified>
</cp:coreProperties>
</file>